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22049B0-C46B-4634-989E-018400FD7C9D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</p14:sldIdLst>
        </p14:section>
        <p14:section name="Раздел без заголовка" id="{8E1B84AE-5B12-4270-8AB8-91FAACB9484C}">
          <p14:sldIdLst/>
        </p14:section>
        <p14:section name="Раздел без заголовка" id="{51FD4134-DD5E-43A1-8E5C-2A71D8B193DF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2E009-92C6-42C9-A014-1BC8E85A04D1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2AF5B-1B72-4F30-B6F1-2279312AF6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9710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FFC2-14BF-4427-A44C-BCEFAEA0C294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4EC4-7FC5-4FF1-92D7-83CE4492D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71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FFC2-14BF-4427-A44C-BCEFAEA0C294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4EC4-7FC5-4FF1-92D7-83CE4492D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61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FFC2-14BF-4427-A44C-BCEFAEA0C294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4EC4-7FC5-4FF1-92D7-83CE4492D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834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FFC2-14BF-4427-A44C-BCEFAEA0C294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4EC4-7FC5-4FF1-92D7-83CE4492D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8833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FFC2-14BF-4427-A44C-BCEFAEA0C294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4EC4-7FC5-4FF1-92D7-83CE4492D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224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FFC2-14BF-4427-A44C-BCEFAEA0C294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4EC4-7FC5-4FF1-92D7-83CE4492D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0429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FFC2-14BF-4427-A44C-BCEFAEA0C294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4EC4-7FC5-4FF1-92D7-83CE4492D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769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FFC2-14BF-4427-A44C-BCEFAEA0C294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4EC4-7FC5-4FF1-92D7-83CE4492D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8211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FFC2-14BF-4427-A44C-BCEFAEA0C294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4EC4-7FC5-4FF1-92D7-83CE4492D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700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FFC2-14BF-4427-A44C-BCEFAEA0C294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4EC4-7FC5-4FF1-92D7-83CE4492D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733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FFC2-14BF-4427-A44C-BCEFAEA0C294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4EC4-7FC5-4FF1-92D7-83CE4492D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327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FFC2-14BF-4427-A44C-BCEFAEA0C294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4EC4-7FC5-4FF1-92D7-83CE4492D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522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FFC2-14BF-4427-A44C-BCEFAEA0C294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4EC4-7FC5-4FF1-92D7-83CE4492D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37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FFC2-14BF-4427-A44C-BCEFAEA0C294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4EC4-7FC5-4FF1-92D7-83CE4492D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503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FFC2-14BF-4427-A44C-BCEFAEA0C294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4EC4-7FC5-4FF1-92D7-83CE4492D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49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FFC2-14BF-4427-A44C-BCEFAEA0C294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74EC4-7FC5-4FF1-92D7-83CE4492D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710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E1BBFFC2-14BF-4427-A44C-BCEFAEA0C294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16574EC4-7FC5-4FF1-92D7-83CE4492D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79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E1BBFFC2-14BF-4427-A44C-BCEFAEA0C294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16574EC4-7FC5-4FF1-92D7-83CE4492D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9498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info.wikireading.ru/35304" TargetMode="External"/><Relationship Id="rId13" Type="http://schemas.openxmlformats.org/officeDocument/2006/relationships/hyperlink" Target="https://info.wikireading.ru/35309" TargetMode="External"/><Relationship Id="rId3" Type="http://schemas.openxmlformats.org/officeDocument/2006/relationships/hyperlink" Target="https://info.wikireading.ru/35298" TargetMode="External"/><Relationship Id="rId7" Type="http://schemas.openxmlformats.org/officeDocument/2006/relationships/hyperlink" Target="https://info.wikireading.ru/35303" TargetMode="External"/><Relationship Id="rId12" Type="http://schemas.openxmlformats.org/officeDocument/2006/relationships/hyperlink" Target="https://info.wikireading.ru/35308" TargetMode="External"/><Relationship Id="rId17" Type="http://schemas.openxmlformats.org/officeDocument/2006/relationships/hyperlink" Target="https://info.wikireading.ru/35313" TargetMode="External"/><Relationship Id="rId2" Type="http://schemas.openxmlformats.org/officeDocument/2006/relationships/hyperlink" Target="https://info.wikireading.ru/35297" TargetMode="External"/><Relationship Id="rId16" Type="http://schemas.openxmlformats.org/officeDocument/2006/relationships/hyperlink" Target="https://info.wikireading.ru/3531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fo.wikireading.ru/35302" TargetMode="External"/><Relationship Id="rId11" Type="http://schemas.openxmlformats.org/officeDocument/2006/relationships/hyperlink" Target="https://info.wikireading.ru/35307" TargetMode="External"/><Relationship Id="rId5" Type="http://schemas.openxmlformats.org/officeDocument/2006/relationships/hyperlink" Target="https://info.wikireading.ru/35300" TargetMode="External"/><Relationship Id="rId15" Type="http://schemas.openxmlformats.org/officeDocument/2006/relationships/hyperlink" Target="https://info.wikireading.ru/35311" TargetMode="External"/><Relationship Id="rId10" Type="http://schemas.openxmlformats.org/officeDocument/2006/relationships/hyperlink" Target="https://info.wikireading.ru/35306" TargetMode="External"/><Relationship Id="rId4" Type="http://schemas.openxmlformats.org/officeDocument/2006/relationships/hyperlink" Target="https://info.wikireading.ru/35299" TargetMode="External"/><Relationship Id="rId9" Type="http://schemas.openxmlformats.org/officeDocument/2006/relationships/hyperlink" Target="https://info.wikireading.ru/35305" TargetMode="External"/><Relationship Id="rId14" Type="http://schemas.openxmlformats.org/officeDocument/2006/relationships/hyperlink" Target="https://info.wikireading.ru/35310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Экономика 10-11 класс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/>
              <a:t>Сучков Сергей Дмитриевич</a:t>
            </a:r>
          </a:p>
          <a:p>
            <a:pPr algn="r"/>
            <a:r>
              <a:rPr lang="ru-RU" dirty="0"/>
              <a:t>ГБОУ Школа №2065</a:t>
            </a:r>
          </a:p>
        </p:txBody>
      </p:sp>
    </p:spTree>
    <p:extLst>
      <p:ext uri="{BB962C8B-B14F-4D97-AF65-F5344CB8AC3E}">
        <p14:creationId xmlns:p14="http://schemas.microsoft.com/office/powerpoint/2010/main" val="2747766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2956" y="600501"/>
            <a:ext cx="11081982" cy="53908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>
                <a:solidFill>
                  <a:srgbClr val="00B050"/>
                </a:solidFill>
                <a:effectLst/>
              </a:rPr>
              <a:t>Закон предложения:</a:t>
            </a:r>
            <a:r>
              <a:rPr lang="ru-RU" sz="2400" dirty="0">
                <a:solidFill>
                  <a:srgbClr val="00B050"/>
                </a:solidFill>
                <a:effectLst/>
              </a:rPr>
              <a:t> </a:t>
            </a:r>
            <a:r>
              <a:rPr lang="ru-RU" sz="2400" dirty="0">
                <a:effectLst/>
              </a:rPr>
              <a:t>как правило, рост цен вызывает увеличение количества выпускаемых/предлагаемых к продаже товаров, а снижение цен — уменьшение этого количества</a:t>
            </a:r>
            <a:r>
              <a:rPr lang="ru-RU" dirty="0">
                <a:effectLst/>
              </a:rPr>
              <a:t>.</a:t>
            </a:r>
          </a:p>
          <a:p>
            <a:pPr marL="0" indent="0" fontAlgn="base">
              <a:buNone/>
            </a:pPr>
            <a:endParaRPr lang="ru-RU" dirty="0">
              <a:effectLst/>
            </a:endParaRPr>
          </a:p>
          <a:p>
            <a:pPr marL="0" indent="0" fontAlgn="base">
              <a:buNone/>
            </a:pPr>
            <a:r>
              <a:rPr lang="ru-RU" dirty="0">
                <a:effectLst/>
              </a:rPr>
              <a:t>Что влияет на формирование предложения? </a:t>
            </a:r>
          </a:p>
          <a:p>
            <a:pPr fontAlgn="base"/>
            <a:r>
              <a:rPr lang="ru-RU" dirty="0">
                <a:effectLst/>
              </a:rPr>
              <a:t>число продавцов на рынке; </a:t>
            </a:r>
          </a:p>
          <a:p>
            <a:pPr fontAlgn="base"/>
            <a:r>
              <a:rPr lang="ru-RU" dirty="0">
                <a:effectLst/>
              </a:rPr>
              <a:t>важны стоимость факторов производства и используемых технологий(цены на сырье и комплектующие); </a:t>
            </a:r>
          </a:p>
          <a:p>
            <a:pPr fontAlgn="base"/>
            <a:r>
              <a:rPr lang="ru-RU" dirty="0">
                <a:effectLst/>
              </a:rPr>
              <a:t>цены на другие товары</a:t>
            </a:r>
          </a:p>
          <a:p>
            <a:pPr fontAlgn="base"/>
            <a:r>
              <a:rPr lang="ru-RU" dirty="0">
                <a:effectLst/>
              </a:rPr>
              <a:t>уровень налогов и наличие различных государственных программ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06745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6A293-982E-40FF-A792-3867E21D08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358" y="742122"/>
            <a:ext cx="11542642" cy="5817704"/>
          </a:xfrm>
        </p:spPr>
        <p:txBody>
          <a:bodyPr>
            <a:normAutofit/>
          </a:bodyPr>
          <a:lstStyle/>
          <a:p>
            <a:pPr algn="just"/>
            <a:r>
              <a:rPr lang="ru-RU" b="0" i="0" dirty="0">
                <a:solidFill>
                  <a:srgbClr val="0070C0"/>
                </a:solidFill>
                <a:effectLst/>
                <a:latin typeface="Verdana" panose="020B0604030504040204" pitchFamily="34" charset="0"/>
              </a:rPr>
              <a:t>Найдите понятие, которое является обобщающим для всех остальных понятий представленного ни же ряда. Запишите это слово (словосочетание).</a:t>
            </a:r>
          </a:p>
          <a:p>
            <a:pPr algn="just"/>
            <a:r>
              <a:rPr lang="ru-RU" b="0" i="1" dirty="0">
                <a:solidFill>
                  <a:srgbClr val="0070C0"/>
                </a:solidFill>
                <a:effectLst/>
                <a:latin typeface="Verdana" panose="020B0604030504040204" pitchFamily="34" charset="0"/>
              </a:rPr>
              <a:t>Земля</a:t>
            </a:r>
            <a:r>
              <a:rPr lang="ru-RU" b="0" i="0" dirty="0">
                <a:solidFill>
                  <a:srgbClr val="0070C0"/>
                </a:solidFill>
                <a:effectLst/>
                <a:latin typeface="Verdana" panose="020B0604030504040204" pitchFamily="34" charset="0"/>
              </a:rPr>
              <a:t>, </a:t>
            </a:r>
            <a:r>
              <a:rPr lang="ru-RU" b="0" i="1" dirty="0">
                <a:solidFill>
                  <a:srgbClr val="0070C0"/>
                </a:solidFill>
                <a:effectLst/>
                <a:latin typeface="Verdana" panose="020B0604030504040204" pitchFamily="34" charset="0"/>
              </a:rPr>
              <a:t>трудовые ресурсы</a:t>
            </a:r>
            <a:r>
              <a:rPr lang="ru-RU" b="0" i="0" dirty="0">
                <a:solidFill>
                  <a:srgbClr val="0070C0"/>
                </a:solidFill>
                <a:effectLst/>
                <a:latin typeface="Verdana" panose="020B0604030504040204" pitchFamily="34" charset="0"/>
              </a:rPr>
              <a:t>, </a:t>
            </a:r>
            <a:r>
              <a:rPr lang="ru-RU" b="0" i="1" dirty="0">
                <a:solidFill>
                  <a:srgbClr val="0070C0"/>
                </a:solidFill>
                <a:effectLst/>
                <a:latin typeface="Verdana" panose="020B0604030504040204" pitchFamily="34" charset="0"/>
              </a:rPr>
              <a:t>фактор производства</a:t>
            </a:r>
            <a:r>
              <a:rPr lang="ru-RU" b="0" i="0" dirty="0">
                <a:solidFill>
                  <a:srgbClr val="0070C0"/>
                </a:solidFill>
                <a:effectLst/>
                <a:latin typeface="Verdana" panose="020B0604030504040204" pitchFamily="34" charset="0"/>
              </a:rPr>
              <a:t>, </a:t>
            </a:r>
            <a:r>
              <a:rPr lang="ru-RU" b="0" i="1" dirty="0">
                <a:solidFill>
                  <a:srgbClr val="0070C0"/>
                </a:solidFill>
                <a:effectLst/>
                <a:latin typeface="Verdana" panose="020B0604030504040204" pitchFamily="34" charset="0"/>
              </a:rPr>
              <a:t>капитал</a:t>
            </a:r>
            <a:r>
              <a:rPr lang="ru-RU" b="0" i="0" dirty="0">
                <a:solidFill>
                  <a:srgbClr val="0070C0"/>
                </a:solidFill>
                <a:effectLst/>
                <a:latin typeface="Verdana" panose="020B0604030504040204" pitchFamily="34" charset="0"/>
              </a:rPr>
              <a:t>, </a:t>
            </a:r>
            <a:r>
              <a:rPr lang="ru-RU" b="0" i="1" dirty="0">
                <a:solidFill>
                  <a:srgbClr val="0070C0"/>
                </a:solidFill>
                <a:effectLst/>
                <a:latin typeface="Verdana" panose="020B0604030504040204" pitchFamily="34" charset="0"/>
              </a:rPr>
              <a:t>информация</a:t>
            </a:r>
            <a:r>
              <a:rPr lang="ru-RU" b="0" i="0" dirty="0">
                <a:solidFill>
                  <a:srgbClr val="0070C0"/>
                </a:solidFill>
                <a:effectLst/>
                <a:latin typeface="Verdana" panose="020B0604030504040204" pitchFamily="34" charset="0"/>
              </a:rPr>
              <a:t>.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B05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ru-RU" dirty="0">
              <a:solidFill>
                <a:srgbClr val="00B05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B050"/>
                </a:solidFill>
                <a:effectLst/>
                <a:latin typeface="Verdana" panose="020B0604030504040204" pitchFamily="34" charset="0"/>
              </a:rPr>
              <a:t>В приведённом ниже ряду найдите понятие, которое является обобщающим для всех остальных представленных понятий. Запишите это слово (словосочетание). </a:t>
            </a:r>
          </a:p>
          <a:p>
            <a:pPr algn="just"/>
            <a:r>
              <a:rPr lang="ru-RU" b="0" i="1" dirty="0">
                <a:solidFill>
                  <a:srgbClr val="00B050"/>
                </a:solidFill>
                <a:effectLst/>
                <a:latin typeface="Verdana" panose="020B0604030504040204" pitchFamily="34" charset="0"/>
              </a:rPr>
              <a:t>Прибыль, доход, зарплата, процент, рента.</a:t>
            </a:r>
            <a:endParaRPr lang="ru-RU" b="0" i="0" dirty="0">
              <a:solidFill>
                <a:srgbClr val="00B050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ru-RU" b="0" i="0" dirty="0"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ru-RU" b="0" i="0" dirty="0"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6140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8F94115-95CB-46C4-AEAB-51DFBDE901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5017" y="2064130"/>
            <a:ext cx="9698207" cy="2729740"/>
          </a:xfrm>
        </p:spPr>
      </p:pic>
    </p:spTree>
    <p:extLst>
      <p:ext uri="{BB962C8B-B14F-4D97-AF65-F5344CB8AC3E}">
        <p14:creationId xmlns:p14="http://schemas.microsoft.com/office/powerpoint/2010/main" val="2545639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F240310-166B-4AC5-83F2-713768D18B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2434" y="2223451"/>
            <a:ext cx="7747132" cy="2411097"/>
          </a:xfrm>
        </p:spPr>
      </p:pic>
    </p:spTree>
    <p:extLst>
      <p:ext uri="{BB962C8B-B14F-4D97-AF65-F5344CB8AC3E}">
        <p14:creationId xmlns:p14="http://schemas.microsoft.com/office/powerpoint/2010/main" val="817249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BC9196-A5DB-4DB3-9A68-3701967266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1763" y="1378227"/>
            <a:ext cx="8498218" cy="3525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2633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AC3F7DC-36C1-40D8-AFDE-E3BE8DE0AC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77489"/>
              </p:ext>
            </p:extLst>
          </p:nvPr>
        </p:nvGraphicFramePr>
        <p:xfrm>
          <a:off x="1855304" y="1510748"/>
          <a:ext cx="8348871" cy="3538330"/>
        </p:xfrm>
        <a:graphic>
          <a:graphicData uri="http://schemas.openxmlformats.org/drawingml/2006/table">
            <a:tbl>
              <a:tblPr/>
              <a:tblGrid>
                <a:gridCol w="4063117">
                  <a:extLst>
                    <a:ext uri="{9D8B030D-6E8A-4147-A177-3AD203B41FA5}">
                      <a16:colId xmlns:a16="http://schemas.microsoft.com/office/drawing/2014/main" val="3394617598"/>
                    </a:ext>
                  </a:extLst>
                </a:gridCol>
                <a:gridCol w="500933">
                  <a:extLst>
                    <a:ext uri="{9D8B030D-6E8A-4147-A177-3AD203B41FA5}">
                      <a16:colId xmlns:a16="http://schemas.microsoft.com/office/drawing/2014/main" val="1012953398"/>
                    </a:ext>
                  </a:extLst>
                </a:gridCol>
                <a:gridCol w="3784821">
                  <a:extLst>
                    <a:ext uri="{9D8B030D-6E8A-4147-A177-3AD203B41FA5}">
                      <a16:colId xmlns:a16="http://schemas.microsoft.com/office/drawing/2014/main" val="618522720"/>
                    </a:ext>
                  </a:extLst>
                </a:gridCol>
              </a:tblGrid>
              <a:tr h="6634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</a:rPr>
                        <a:t>ПРИЗНАКИ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</a:rPr>
                        <a:t>ТИПЫ ЭКОНОМИЧЕСКИХ СИСТЕМ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2477092"/>
                  </a:ext>
                </a:extLst>
              </a:tr>
              <a:tr h="2874893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</a:rPr>
                        <a:t>А) конкуренция производителей</a:t>
                      </a:r>
                    </a:p>
                    <a:p>
                      <a:pPr algn="l" fontAlgn="t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</a:rPr>
                        <a:t>Б) централизованное распределение</a:t>
                      </a:r>
                    </a:p>
                    <a:p>
                      <a:pPr algn="l" fontAlgn="t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</a:rPr>
                        <a:t>В) директивное ценообразование</a:t>
                      </a:r>
                    </a:p>
                    <a:p>
                      <a:pPr algn="l" fontAlgn="t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</a:rPr>
                        <a:t>Г) свобода предпринимательства</a:t>
                      </a:r>
                    </a:p>
                    <a:p>
                      <a:pPr algn="l" fontAlgn="t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</a:rPr>
                        <a:t>Д) саморегуляция спроса и предложения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</a:rPr>
                        <a:t>1) рыночная</a:t>
                      </a:r>
                    </a:p>
                    <a:p>
                      <a:pPr algn="l" fontAlgn="t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</a:rPr>
                        <a:t>2) командная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8180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65273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8C281DC-91CE-476E-901B-C85286A8C9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609495"/>
              </p:ext>
            </p:extLst>
          </p:nvPr>
        </p:nvGraphicFramePr>
        <p:xfrm>
          <a:off x="2716696" y="1696279"/>
          <a:ext cx="7156174" cy="3371022"/>
        </p:xfrm>
        <a:graphic>
          <a:graphicData uri="http://schemas.openxmlformats.org/drawingml/2006/table">
            <a:tbl>
              <a:tblPr/>
              <a:tblGrid>
                <a:gridCol w="3721211">
                  <a:extLst>
                    <a:ext uri="{9D8B030D-6E8A-4147-A177-3AD203B41FA5}">
                      <a16:colId xmlns:a16="http://schemas.microsoft.com/office/drawing/2014/main" val="2916211273"/>
                    </a:ext>
                  </a:extLst>
                </a:gridCol>
                <a:gridCol w="429370">
                  <a:extLst>
                    <a:ext uri="{9D8B030D-6E8A-4147-A177-3AD203B41FA5}">
                      <a16:colId xmlns:a16="http://schemas.microsoft.com/office/drawing/2014/main" val="378536510"/>
                    </a:ext>
                  </a:extLst>
                </a:gridCol>
                <a:gridCol w="3005593">
                  <a:extLst>
                    <a:ext uri="{9D8B030D-6E8A-4147-A177-3AD203B41FA5}">
                      <a16:colId xmlns:a16="http://schemas.microsoft.com/office/drawing/2014/main" val="4277622034"/>
                    </a:ext>
                  </a:extLst>
                </a:gridCol>
              </a:tblGrid>
              <a:tr h="7661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</a:rPr>
                        <a:t>НЕОБХОДИМЫЕ УСЛОВИЯ ФУНКЦИОНИРОВАНИЯ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</a:rPr>
                        <a:t>ТИПЫ ЭКОНОМИЧЕСКИХ СИСТЕМ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8354306"/>
                  </a:ext>
                </a:extLst>
              </a:tr>
              <a:tr h="2604881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</a:rPr>
                        <a:t>A) преобладание (господство) государственной собственности</a:t>
                      </a:r>
                    </a:p>
                    <a:p>
                      <a:pPr algn="l" fontAlgn="t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</a:rPr>
                        <a:t>Б) свободное ценообразование</a:t>
                      </a:r>
                    </a:p>
                    <a:p>
                      <a:pPr algn="l" fontAlgn="t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</a:rPr>
                        <a:t>B) контроль государства за производством и распределением</a:t>
                      </a:r>
                    </a:p>
                    <a:p>
                      <a:pPr algn="l" fontAlgn="t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</a:rPr>
                        <a:t>Г) экономическая самостоятельность производителей</a:t>
                      </a:r>
                    </a:p>
                    <a:p>
                      <a:pPr algn="l" fontAlgn="t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</a:rPr>
                        <a:t>Д) конкуренция производителей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</a:rPr>
                        <a:t>1) командно-административная</a:t>
                      </a:r>
                    </a:p>
                    <a:p>
                      <a:pPr algn="l" fontAlgn="t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</a:rPr>
                        <a:t>2) рыночная</a:t>
                      </a: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1373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49904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758D04A-D8DA-4EC9-A90C-3C579E5B8F76}"/>
              </a:ext>
            </a:extLst>
          </p:cNvPr>
          <p:cNvSpPr txBox="1"/>
          <p:nvPr/>
        </p:nvSpPr>
        <p:spPr>
          <a:xfrm>
            <a:off x="1749287" y="2001152"/>
            <a:ext cx="88392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0" i="0" dirty="0">
                <a:effectLst/>
                <a:latin typeface="Verdana" panose="020B0604030504040204" pitchFamily="34" charset="0"/>
              </a:rPr>
              <a:t>Ниже приведён ряд терминов. Все они, за исключением двух, относятся к понятию рыночная экономика»</a:t>
            </a:r>
          </a:p>
          <a:p>
            <a:pPr algn="just"/>
            <a:r>
              <a:rPr lang="ru-RU" b="0" i="0" dirty="0"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effectLst/>
                <a:latin typeface="Verdana" panose="020B0604030504040204" pitchFamily="34" charset="0"/>
              </a:rPr>
              <a:t>1) государственный план</a:t>
            </a:r>
          </a:p>
          <a:p>
            <a:pPr algn="just"/>
            <a:r>
              <a:rPr lang="ru-RU" b="0" i="0" dirty="0">
                <a:effectLst/>
                <a:latin typeface="Verdana" panose="020B0604030504040204" pitchFamily="34" charset="0"/>
              </a:rPr>
              <a:t>2) свобода производителя</a:t>
            </a:r>
          </a:p>
          <a:p>
            <a:pPr algn="just"/>
            <a:r>
              <a:rPr lang="ru-RU" b="0" i="0" dirty="0">
                <a:effectLst/>
                <a:latin typeface="Verdana" panose="020B0604030504040204" pitchFamily="34" charset="0"/>
              </a:rPr>
              <a:t>3) предпринимательство</a:t>
            </a:r>
          </a:p>
          <a:p>
            <a:pPr algn="just"/>
            <a:r>
              <a:rPr lang="ru-RU" b="0" i="0" dirty="0">
                <a:effectLst/>
                <a:latin typeface="Verdana" panose="020B0604030504040204" pitchFamily="34" charset="0"/>
              </a:rPr>
              <a:t>4) централизованное ценообразование</a:t>
            </a:r>
          </a:p>
          <a:p>
            <a:pPr algn="just"/>
            <a:r>
              <a:rPr lang="ru-RU" b="0" i="0" dirty="0">
                <a:effectLst/>
                <a:latin typeface="Verdana" panose="020B0604030504040204" pitchFamily="34" charset="0"/>
              </a:rPr>
              <a:t>5) спрос</a:t>
            </a:r>
          </a:p>
          <a:p>
            <a:pPr algn="just"/>
            <a:r>
              <a:rPr lang="ru-RU" b="0" i="0" dirty="0">
                <a:effectLst/>
                <a:latin typeface="Verdana" panose="020B0604030504040204" pitchFamily="34" charset="0"/>
              </a:rPr>
              <a:t>6) равновесная цена</a:t>
            </a:r>
          </a:p>
        </p:txBody>
      </p:sp>
    </p:spTree>
    <p:extLst>
      <p:ext uri="{BB962C8B-B14F-4D97-AF65-F5344CB8AC3E}">
        <p14:creationId xmlns:p14="http://schemas.microsoft.com/office/powerpoint/2010/main" val="27745252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AE3E1F-D00E-4473-8A98-377CCB3381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334" y="1109869"/>
            <a:ext cx="11077091" cy="3753679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На графике изображено изменение спроса на минеральную воду импортного производства на потребительском рынке: кривая спроса переместилась из положения D в положение D1. (На графике P – цена товара;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Q – количество товара.)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Какие из перечисленных факторов могут вызвать такое изменение? Запишите цифры, под которыми они указаны.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1) активная рекламная кампания фирмы-производителя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2) пропаганда здорового образа жизни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3) повышение тарифов на электроэнергию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4) сокращение доходов потребителей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5) снижение цен на сладкие газированные напитки</a:t>
            </a:r>
          </a:p>
          <a:p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8D2D30A-0E9E-4AE9-AA36-131388E592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785" y="3935895"/>
            <a:ext cx="2577539" cy="242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0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CD2CD-3F0D-4464-8555-9610F0A4AE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307" y="894935"/>
            <a:ext cx="10520501" cy="441918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На графике изображено изменение предложения скейт бордов на потребительском рынке: кривая предложения переместилась из положения S в положение S1. (На графике P – цена товара; Q – количество товара.)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Какие из перечисленных факторов могут вызвать такое изменение? Запишите </a:t>
            </a:r>
            <a:r>
              <a:rPr lang="ru-RU" b="1" i="0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цифры</a:t>
            </a:r>
            <a:r>
              <a:rPr lang="ru-RU" b="0" i="0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, под которыми они указаны.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1) снижение тарифов на электроэнергию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2) падение цен на самокаты и велосипеды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3) сокращение числа фирм-производителей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4) повышение налога на прибыль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5) сокращение субсидий на развитие малого и среднего бизнеса</a:t>
            </a:r>
          </a:p>
          <a:p>
            <a:endParaRPr lang="ru-RU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8FFA408D-B1FF-4F84-A80B-1E78A5C91E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9867" y="2676938"/>
            <a:ext cx="2051054" cy="1996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3003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754" y="209006"/>
            <a:ext cx="11887200" cy="6426925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effectLst/>
                <a:hlinkClick r:id="rId2"/>
              </a:rPr>
              <a:t>2. Экономика</a:t>
            </a:r>
            <a:endParaRPr lang="ru-RU" dirty="0">
              <a:effectLst/>
            </a:endParaRPr>
          </a:p>
          <a:p>
            <a:r>
              <a:rPr lang="ru-RU" u="sng" dirty="0">
                <a:solidFill>
                  <a:schemeClr val="tx1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2.1. Экономика и экономическая наука</a:t>
            </a:r>
            <a:endParaRPr lang="ru-RU" u="sng" dirty="0">
              <a:solidFill>
                <a:schemeClr val="tx1"/>
              </a:solidFill>
              <a:effectLst/>
            </a:endParaRPr>
          </a:p>
          <a:p>
            <a:r>
              <a:rPr lang="ru-RU" dirty="0">
                <a:solidFill>
                  <a:schemeClr val="tx1"/>
                </a:solidFill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2.2. Факторы производства и факторные доходы</a:t>
            </a:r>
            <a:endParaRPr lang="ru-RU" dirty="0">
              <a:solidFill>
                <a:schemeClr val="tx1"/>
              </a:solidFill>
              <a:effectLst/>
            </a:endParaRPr>
          </a:p>
          <a:p>
            <a:r>
              <a:rPr lang="ru-RU" dirty="0">
                <a:solidFill>
                  <a:schemeClr val="tx1"/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2.3. Экономические системы</a:t>
            </a:r>
            <a:endParaRPr lang="ru-RU" dirty="0">
              <a:solidFill>
                <a:schemeClr val="tx1"/>
              </a:solidFill>
              <a:effectLst/>
            </a:endParaRPr>
          </a:p>
          <a:p>
            <a:r>
              <a:rPr lang="ru-RU" sz="2800" b="1" dirty="0">
                <a:solidFill>
                  <a:schemeClr val="tx1"/>
                </a:solidFill>
                <a:effectLst/>
              </a:rPr>
              <a:t>2.4. Рынок и рыночный механизм. Спрос и предложение</a:t>
            </a:r>
          </a:p>
          <a:p>
            <a:r>
              <a:rPr lang="ru-RU" dirty="0">
                <a:effectLst/>
                <a:hlinkClick r:id="rId6"/>
              </a:rPr>
              <a:t>2.5. Постоянные и переменные затраты</a:t>
            </a:r>
            <a:endParaRPr lang="ru-RU" dirty="0">
              <a:effectLst/>
            </a:endParaRPr>
          </a:p>
          <a:p>
            <a:r>
              <a:rPr lang="ru-RU" dirty="0">
                <a:effectLst/>
                <a:hlinkClick r:id="rId7"/>
              </a:rPr>
              <a:t>2.6. Финансовые институты. Банковская система</a:t>
            </a:r>
            <a:endParaRPr lang="ru-RU" dirty="0">
              <a:effectLst/>
            </a:endParaRPr>
          </a:p>
          <a:p>
            <a:r>
              <a:rPr lang="ru-RU" dirty="0">
                <a:effectLst/>
                <a:hlinkClick r:id="rId8"/>
              </a:rPr>
              <a:t>2.7. Основные источники финансирования бизнеса</a:t>
            </a:r>
            <a:endParaRPr lang="ru-RU" dirty="0">
              <a:effectLst/>
            </a:endParaRPr>
          </a:p>
          <a:p>
            <a:r>
              <a:rPr lang="ru-RU" dirty="0">
                <a:effectLst/>
                <a:hlinkClick r:id="rId9"/>
              </a:rPr>
              <a:t>2.8. Ценные бумаги</a:t>
            </a:r>
            <a:endParaRPr lang="ru-RU" dirty="0">
              <a:effectLst/>
            </a:endParaRPr>
          </a:p>
          <a:p>
            <a:r>
              <a:rPr lang="ru-RU" dirty="0">
                <a:effectLst/>
                <a:hlinkClick r:id="rId10"/>
              </a:rPr>
              <a:t>2.9. Рынок труда. Безработица</a:t>
            </a:r>
            <a:endParaRPr lang="ru-RU" dirty="0">
              <a:effectLst/>
            </a:endParaRPr>
          </a:p>
          <a:p>
            <a:r>
              <a:rPr lang="ru-RU" dirty="0">
                <a:effectLst/>
                <a:hlinkClick r:id="rId11"/>
              </a:rPr>
              <a:t>2.10. Виды, причины и последствия инфляции</a:t>
            </a:r>
            <a:endParaRPr lang="ru-RU" dirty="0">
              <a:effectLst/>
            </a:endParaRPr>
          </a:p>
          <a:p>
            <a:r>
              <a:rPr lang="ru-RU" dirty="0">
                <a:effectLst/>
                <a:hlinkClick r:id="rId12"/>
              </a:rPr>
              <a:t>2.11. Экономический рост и развитие. Понятие ВВП</a:t>
            </a:r>
            <a:endParaRPr lang="ru-RU" dirty="0">
              <a:effectLst/>
            </a:endParaRPr>
          </a:p>
          <a:p>
            <a:r>
              <a:rPr lang="ru-RU" dirty="0">
                <a:effectLst/>
                <a:hlinkClick r:id="rId13"/>
              </a:rPr>
              <a:t>2.12. Роль государства в экономике</a:t>
            </a:r>
            <a:endParaRPr lang="ru-RU" dirty="0">
              <a:effectLst/>
            </a:endParaRPr>
          </a:p>
          <a:p>
            <a:r>
              <a:rPr lang="ru-RU" dirty="0">
                <a:effectLst/>
                <a:hlinkClick r:id="rId14"/>
              </a:rPr>
              <a:t>2.13. Налоги</a:t>
            </a:r>
            <a:endParaRPr lang="ru-RU" dirty="0">
              <a:effectLst/>
            </a:endParaRPr>
          </a:p>
          <a:p>
            <a:r>
              <a:rPr lang="ru-RU" dirty="0">
                <a:effectLst/>
                <a:hlinkClick r:id="rId15"/>
              </a:rPr>
              <a:t>2.14. Государственный бюджет</a:t>
            </a:r>
            <a:endParaRPr lang="ru-RU" dirty="0">
              <a:effectLst/>
            </a:endParaRPr>
          </a:p>
          <a:p>
            <a:r>
              <a:rPr lang="ru-RU" dirty="0">
                <a:effectLst/>
                <a:hlinkClick r:id="rId16"/>
              </a:rPr>
              <a:t>2.15. Мировая экономика</a:t>
            </a:r>
            <a:endParaRPr lang="ru-RU" dirty="0">
              <a:effectLst/>
            </a:endParaRPr>
          </a:p>
          <a:p>
            <a:r>
              <a:rPr lang="ru-RU" dirty="0">
                <a:effectLst/>
                <a:hlinkClick r:id="rId17"/>
              </a:rPr>
              <a:t>2.16. Рациональное экономическое поведение собственника, работника, потребителя, семьянина, гражданина</a:t>
            </a:r>
            <a:endParaRPr lang="ru-RU" dirty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7334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D05D27-7704-478C-852E-2D52747251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552" y="1036982"/>
            <a:ext cx="11143351" cy="3906079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ЗАДАНИЕ </a:t>
            </a:r>
            <a:r>
              <a:rPr lang="ru-RU" b="1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26</a:t>
            </a:r>
            <a:endParaRPr lang="en-US" b="1" i="0" dirty="0"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  <a:p>
            <a:pPr marL="0" indent="0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Экономисты выделяют ряд факторов, влияющих на формирование и изменение спроса на определённые товары.</a:t>
            </a:r>
            <a:endParaRPr lang="en-US" b="0" i="0" dirty="0">
              <a:solidFill>
                <a:schemeClr val="tx1"/>
              </a:solidFill>
              <a:effectLst/>
              <a:latin typeface="Verdana" panose="020B0604030504040204" pitchFamily="34" charset="0"/>
            </a:endParaRPr>
          </a:p>
          <a:p>
            <a:pPr marL="0" indent="0">
              <a:buNone/>
            </a:pPr>
            <a:r>
              <a:rPr lang="ru-RU" b="0" i="0" dirty="0">
                <a:solidFill>
                  <a:schemeClr val="tx1"/>
                </a:solidFill>
                <a:effectLst/>
                <a:latin typeface="Verdana" panose="020B0604030504040204" pitchFamily="34" charset="0"/>
              </a:rPr>
              <a:t> Проиллюстрируйте тремя примерами влияние на спрос изменения цены замещающих товаров (взаимозаменяемых товаров). (Каждый пример должен быть сформулирован развёрнуто).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212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2739"/>
            <a:ext cx="12192000" cy="1905000"/>
          </a:xfrm>
          <a:effectLst>
            <a:outerShdw blurRad="50800" dist="50800" dir="5400000" algn="ctr" rotWithShape="0">
              <a:srgbClr val="000000">
                <a:alpha val="99000"/>
              </a:srgbClr>
            </a:outerShdw>
          </a:effectLst>
        </p:spPr>
        <p:txBody>
          <a:bodyPr/>
          <a:lstStyle/>
          <a:p>
            <a:r>
              <a:rPr lang="ru-RU" b="1" dirty="0">
                <a:effectLst/>
              </a:rPr>
              <a:t>Рынок и рыночный механизм. Спрос и предложение</a:t>
            </a:r>
            <a:br>
              <a:rPr lang="ru-RU" b="1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9277" y="1561512"/>
            <a:ext cx="11641015" cy="3124201"/>
          </a:xfrm>
          <a:effectLst>
            <a:outerShdw blurRad="50800" dist="50800" dir="5400000" algn="ctr" rotWithShape="0">
              <a:srgbClr val="000000">
                <a:alpha val="99000"/>
              </a:srgbClr>
            </a:outerShd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00B050"/>
                </a:solidFill>
                <a:effectLst/>
              </a:rPr>
              <a:t>Рынок</a:t>
            </a:r>
            <a:r>
              <a:rPr lang="ru-RU" sz="2400" dirty="0">
                <a:solidFill>
                  <a:srgbClr val="00B050"/>
                </a:solidFill>
                <a:effectLst/>
              </a:rPr>
              <a:t> </a:t>
            </a:r>
            <a:r>
              <a:rPr lang="ru-RU" sz="2400" dirty="0">
                <a:effectLst/>
              </a:rPr>
              <a:t>— совокупность всех отношений, а также форм и организаций сотрудничества людей друг с другом, касающихся купли-продажи товаров и услуг.</a:t>
            </a:r>
            <a:endParaRPr lang="ru-RU" sz="2400" dirty="0"/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5355" y="4685713"/>
            <a:ext cx="2766646" cy="217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финансовый рыно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85713"/>
            <a:ext cx="3332042" cy="2172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экономи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042" y="4685713"/>
            <a:ext cx="3833446" cy="217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инки по запросу спрос и предложение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488" y="4685713"/>
            <a:ext cx="2259867" cy="2229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131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1905000"/>
          </a:xfrm>
          <a:effectLst>
            <a:outerShdw blurRad="50800" dist="50800" dir="5400000" algn="ctr" rotWithShape="0">
              <a:srgbClr val="000000">
                <a:alpha val="99000"/>
              </a:srgbClr>
            </a:outerShdw>
          </a:effectLst>
        </p:spPr>
        <p:txBody>
          <a:bodyPr/>
          <a:lstStyle/>
          <a:p>
            <a:pPr algn="ctr"/>
            <a:r>
              <a:rPr lang="ru-RU" b="1" dirty="0"/>
              <a:t>ПРИЗНАКИ </a:t>
            </a:r>
            <a:r>
              <a:rPr lang="ru-RU" b="1" dirty="0">
                <a:solidFill>
                  <a:srgbClr val="00B050"/>
                </a:solidFill>
              </a:rPr>
              <a:t>РЫНКА 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4387675"/>
              </p:ext>
            </p:extLst>
          </p:nvPr>
        </p:nvGraphicFramePr>
        <p:xfrm>
          <a:off x="466530" y="2631233"/>
          <a:ext cx="11476653" cy="3396343"/>
        </p:xfrm>
        <a:graphic>
          <a:graphicData uri="http://schemas.openxmlformats.org/drawingml/2006/table">
            <a:tbl>
              <a:tblPr/>
              <a:tblGrid>
                <a:gridCol w="38255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55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255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0878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Нерегулируемое предложение</a:t>
                      </a:r>
                      <a:endParaRPr lang="ru-RU" sz="200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</a:endParaRPr>
                    </a:p>
                  </a:txBody>
                  <a:tcPr marL="95250" marR="95250" marT="95250" marB="9525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Нерегулируемый спрос</a:t>
                      </a:r>
                      <a:endParaRPr lang="ru-RU" sz="200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</a:endParaRPr>
                    </a:p>
                  </a:txBody>
                  <a:tcPr marL="95250" marR="95250" marT="95250" marB="9525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b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Нерегулируемые цены</a:t>
                      </a:r>
                      <a:endParaRPr lang="ru-RU" sz="2000" dirty="0">
                        <a:solidFill>
                          <a:schemeClr val="tx2">
                            <a:lumMod val="10000"/>
                          </a:schemeClr>
                        </a:solidFill>
                        <a:effectLst/>
                      </a:endParaRPr>
                    </a:p>
                  </a:txBody>
                  <a:tcPr marL="95250" marR="95250" marT="95250" marB="9525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5465"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Производитель сам решает, </a:t>
                      </a:r>
                      <a:r>
                        <a:rPr lang="ru-RU" sz="2000" i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что, как</a:t>
                      </a:r>
                      <a:r>
                        <a:rPr lang="ru-RU" sz="20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 и </a:t>
                      </a:r>
                      <a:r>
                        <a:rPr lang="ru-RU" sz="2000" i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сколько</a:t>
                      </a:r>
                      <a:r>
                        <a:rPr lang="ru-RU" sz="20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 производить</a:t>
                      </a:r>
                    </a:p>
                  </a:txBody>
                  <a:tcPr marL="95250" marR="95250" marT="95250" marB="9525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Потребитель сам определяет, </a:t>
                      </a:r>
                      <a:r>
                        <a:rPr lang="ru-RU" sz="2000" i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что, где</a:t>
                      </a:r>
                      <a:r>
                        <a:rPr lang="ru-RU" sz="20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 и </a:t>
                      </a:r>
                      <a:r>
                        <a:rPr lang="ru-RU" sz="2000" i="1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сколько</a:t>
                      </a:r>
                      <a:r>
                        <a:rPr lang="ru-RU" sz="20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 покупать</a:t>
                      </a:r>
                    </a:p>
                  </a:txBody>
                  <a:tcPr marL="95250" marR="95250" marT="95250" marB="9525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000" dirty="0">
                          <a:solidFill>
                            <a:schemeClr val="tx2">
                              <a:lumMod val="10000"/>
                            </a:schemeClr>
                          </a:solidFill>
                          <a:effectLst/>
                        </a:rPr>
                        <a:t>Цены не устанавливаются государством, они определяются на рынке в результате соотношения спроса и предложения</a:t>
                      </a:r>
                    </a:p>
                  </a:txBody>
                  <a:tcPr marL="95250" marR="95250" marT="95250" marB="9525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 flipH="1">
            <a:off x="3235570" y="1424354"/>
            <a:ext cx="1354015" cy="1002323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890846" y="1424354"/>
            <a:ext cx="0" cy="1002323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139354" y="1424354"/>
            <a:ext cx="1547446" cy="1002323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1149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828" y="0"/>
            <a:ext cx="9905998" cy="1905000"/>
          </a:xfrm>
          <a:effectLst>
            <a:outerShdw blurRad="50800" dist="50800" dir="5400000" algn="ctr" rotWithShape="0">
              <a:srgbClr val="000000">
                <a:alpha val="99000"/>
              </a:srgbClr>
            </a:outerShdw>
          </a:effectLst>
        </p:spPr>
        <p:txBody>
          <a:bodyPr/>
          <a:lstStyle/>
          <a:p>
            <a:pPr algn="ctr"/>
            <a:r>
              <a:rPr lang="ru-RU" b="1" dirty="0">
                <a:effectLst/>
              </a:rPr>
              <a:t>Функции </a:t>
            </a:r>
            <a:r>
              <a:rPr lang="ru-RU" b="1" dirty="0">
                <a:solidFill>
                  <a:srgbClr val="00B050"/>
                </a:solidFill>
                <a:effectLst/>
              </a:rPr>
              <a:t>рынка</a:t>
            </a:r>
            <a:br>
              <a:rPr lang="ru-RU" b="1" dirty="0">
                <a:effectLst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3373818"/>
              </p:ext>
            </p:extLst>
          </p:nvPr>
        </p:nvGraphicFramePr>
        <p:xfrm>
          <a:off x="787741" y="1342290"/>
          <a:ext cx="11060722" cy="4592858"/>
        </p:xfrm>
        <a:graphic>
          <a:graphicData uri="http://schemas.openxmlformats.org/drawingml/2006/table">
            <a:tbl>
              <a:tblPr>
                <a:effectLst>
                  <a:outerShdw blurRad="50800" dist="50800" dir="5400000" algn="ctr" rotWithShape="0">
                    <a:srgbClr val="000000">
                      <a:alpha val="99000"/>
                    </a:srgbClr>
                  </a:outerShdw>
                </a:effectLst>
              </a:tblPr>
              <a:tblGrid>
                <a:gridCol w="55303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303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569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Название функции</a:t>
                      </a:r>
                      <a:endParaRPr lang="ru-RU" sz="16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51250" marR="51250" marT="51250" marB="5125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Содержание</a:t>
                      </a:r>
                      <a:endParaRPr lang="ru-RU" sz="160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51250" marR="51250" marT="51250" marB="5125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907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посредническая</a:t>
                      </a:r>
                    </a:p>
                  </a:txBody>
                  <a:tcPr marL="51250" marR="51250" marT="51250" marB="5125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соединение интересов производителей товаров и их потребителей</a:t>
                      </a:r>
                    </a:p>
                  </a:txBody>
                  <a:tcPr marL="51250" marR="51250" marT="51250" marB="5125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907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ценообразования</a:t>
                      </a:r>
                    </a:p>
                  </a:txBody>
                  <a:tcPr marL="51250" marR="51250" marT="51250" marB="5125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установление равновесной цены, при которой спрос равен предложению товара</a:t>
                      </a:r>
                    </a:p>
                  </a:txBody>
                  <a:tcPr marL="51250" marR="51250" marT="51250" marB="5125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575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информационная</a:t>
                      </a:r>
                    </a:p>
                  </a:txBody>
                  <a:tcPr marL="51250" marR="51250" marT="51250" marB="5125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предоставление информации об объёмах производства и удовлетворении потребительского спроса на конкретные товары</a:t>
                      </a:r>
                    </a:p>
                  </a:txBody>
                  <a:tcPr marL="51250" marR="51250" marT="51250" marB="5125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2384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регулирующая</a:t>
                      </a:r>
                    </a:p>
                  </a:txBody>
                  <a:tcPr marL="51250" marR="51250" marT="51250" marB="5125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«перетекание» капиталов из менее выгодных в более прибыльные отрасли</a:t>
                      </a:r>
                    </a:p>
                  </a:txBody>
                  <a:tcPr marL="51250" marR="51250" marT="51250" marB="5125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7244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санирующая (оздоровительная)</a:t>
                      </a:r>
                    </a:p>
                  </a:txBody>
                  <a:tcPr marL="51250" marR="51250" marT="51250" marB="5125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</a:rPr>
                        <a:t>предотвращение неэффективной хозяйственной деятельности путём банкротств нерентабельных предприятий и процветания эффективных производств</a:t>
                      </a:r>
                    </a:p>
                  </a:txBody>
                  <a:tcPr marL="51250" marR="51250" marT="51250" marB="5125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6080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6253459"/>
              </p:ext>
            </p:extLst>
          </p:nvPr>
        </p:nvGraphicFramePr>
        <p:xfrm>
          <a:off x="1040423" y="1682456"/>
          <a:ext cx="10111154" cy="3917159"/>
        </p:xfrm>
        <a:graphic>
          <a:graphicData uri="http://schemas.openxmlformats.org/drawingml/2006/table">
            <a:tbl>
              <a:tblPr/>
              <a:tblGrid>
                <a:gridCol w="3309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020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22275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ФУНК­ЦИИ РЫНКА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ХА­РАК­ТЕ­РИ­СТИ­КА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7862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…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Рынок предо­став­ля­ет ин­фор­ма­цию о ценах, де­фи­ци­тах и из­быт­ке то­ва­ра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7862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…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 по­мо­щью ры­ноч­но­го ме­ха­низ­ма эко­но­ми­ка пе­ре­рас­пре­де­ля­ет свои ре­сур­сы в поль­зу того или иного то­ва­ра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7862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...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Рынок свя­зы­ва­ет во­еди­но про­из­во­ди­те­лей и по­тре­би­те­лей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9946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3527380"/>
              </p:ext>
            </p:extLst>
          </p:nvPr>
        </p:nvGraphicFramePr>
        <p:xfrm>
          <a:off x="1141413" y="1358602"/>
          <a:ext cx="9671538" cy="3851031"/>
        </p:xfrm>
        <a:graphic>
          <a:graphicData uri="http://schemas.openxmlformats.org/drawingml/2006/table">
            <a:tbl>
              <a:tblPr/>
              <a:tblGrid>
                <a:gridCol w="31652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06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35383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ФУНК­ЦИИ РЫНКА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ХА­РАК­ТЕ­РИ­СТИ­КА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5216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…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Предо­став­ле­ние участ­ни­кам рынка све­де­ний о ценах на то­ва­ры и услу­ги и по­треб­но­стях рынка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5216"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...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Со­еди­не­ние про­дав­ца и по­тре­би­те­ля, спро­са и пред­ло­же­ния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5216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…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Вы­яв­ле­ние не­эф­фек­тив­ных, убы­точ­ных пред­при­я­тий и по­буж­де­ние их к банк­рот­ству и ре­струк­ту­ри­за­ции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7426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7259" y="486508"/>
            <a:ext cx="9905998" cy="1905000"/>
          </a:xfrm>
          <a:effectLst>
            <a:outerShdw blurRad="50800" dist="50800" dir="5400000" algn="ctr" rotWithShape="0">
              <a:srgbClr val="000000">
                <a:alpha val="99000"/>
              </a:srgbClr>
            </a:outerShdw>
          </a:effectLst>
        </p:spPr>
        <p:txBody>
          <a:bodyPr/>
          <a:lstStyle/>
          <a:p>
            <a:pPr algn="ctr"/>
            <a:r>
              <a:rPr lang="ru-RU" b="1" dirty="0">
                <a:effectLst/>
              </a:rPr>
              <a:t>Система рынков</a:t>
            </a:r>
            <a:br>
              <a:rPr lang="ru-RU" b="1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6524" y="1863970"/>
            <a:ext cx="11641015" cy="4343400"/>
          </a:xfrm>
          <a:effectLst>
            <a:outerShdw blurRad="50800" dist="50800" dir="5400000" algn="ctr" rotWithShape="0">
              <a:srgbClr val="000000">
                <a:alpha val="99000"/>
              </a:srgbClr>
            </a:outerShdw>
          </a:effectLst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>
                <a:effectLst/>
              </a:rPr>
              <a:t>C </a:t>
            </a:r>
            <a:r>
              <a:rPr lang="ru-RU" dirty="0">
                <a:effectLst/>
              </a:rPr>
              <a:t>точки зрения действующего </a:t>
            </a:r>
            <a:r>
              <a:rPr lang="ru-RU" dirty="0">
                <a:solidFill>
                  <a:srgbClr val="FFC000"/>
                </a:solidFill>
                <a:effectLst/>
              </a:rPr>
              <a:t>законодательства</a:t>
            </a:r>
            <a:r>
              <a:rPr lang="ru-RU" dirty="0">
                <a:effectLst/>
              </a:rPr>
              <a:t>: легальный (законный) и нелегальный (теневой);</a:t>
            </a: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effectLst/>
              </a:rPr>
              <a:t>По </a:t>
            </a:r>
            <a:r>
              <a:rPr lang="ru-RU" dirty="0">
                <a:solidFill>
                  <a:srgbClr val="00B0F0"/>
                </a:solidFill>
                <a:effectLst/>
              </a:rPr>
              <a:t>объектам продаж</a:t>
            </a:r>
            <a:r>
              <a:rPr lang="ru-RU" dirty="0">
                <a:effectLst/>
              </a:rPr>
              <a:t>:</a:t>
            </a:r>
            <a:br>
              <a:rPr lang="ru-RU" dirty="0"/>
            </a:br>
            <a:r>
              <a:rPr lang="ru-RU" dirty="0">
                <a:effectLst/>
              </a:rPr>
              <a:t>• потребительских товаров (товарные биржи, ярмарки, аукционы и т. д.) и услуг;</a:t>
            </a:r>
            <a:br>
              <a:rPr lang="ru-RU" dirty="0"/>
            </a:br>
            <a:r>
              <a:rPr lang="ru-RU" dirty="0">
                <a:effectLst/>
              </a:rPr>
              <a:t>• средств производства; рабочей силы; инвестиций, т.е. долгосрочных вложений; иностранных валют; ценных бумаг (фондовые биржи); научно-технических разработок и инноваций; информации;</a:t>
            </a: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effectLst/>
              </a:rPr>
              <a:t>По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effectLst/>
              </a:rPr>
              <a:t>пространственному признаку</a:t>
            </a:r>
            <a:r>
              <a:rPr lang="ru-RU" dirty="0">
                <a:effectLst/>
              </a:rPr>
              <a:t>: мировой, региональный, национальный, местный;</a:t>
            </a: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effectLst/>
              </a:rPr>
              <a:t>По типу </a:t>
            </a:r>
            <a:r>
              <a:rPr lang="ru-RU" dirty="0">
                <a:solidFill>
                  <a:srgbClr val="FFFF00"/>
                </a:solidFill>
                <a:effectLst/>
              </a:rPr>
              <a:t>конкуренции</a:t>
            </a:r>
            <a:r>
              <a:rPr lang="ru-RU" dirty="0">
                <a:effectLst/>
              </a:rPr>
              <a:t>: чистой (свободной) конкуренции, несовершенной (монополистической) конкуренции; чистой монополии; олигополии.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836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308" y="627797"/>
            <a:ext cx="11641540" cy="5163404"/>
          </a:xfrm>
        </p:spPr>
        <p:txBody>
          <a:bodyPr>
            <a:normAutofit fontScale="85000" lnSpcReduction="20000"/>
          </a:bodyPr>
          <a:lstStyle/>
          <a:p>
            <a:pPr marL="0" indent="0" fontAlgn="base">
              <a:buNone/>
            </a:pPr>
            <a:r>
              <a:rPr lang="ru-RU" sz="3000" b="1" i="1" dirty="0">
                <a:solidFill>
                  <a:srgbClr val="00B050"/>
                </a:solidFill>
                <a:effectLst/>
              </a:rPr>
              <a:t>Закон спроса:</a:t>
            </a:r>
            <a:r>
              <a:rPr lang="ru-RU" sz="3000" dirty="0">
                <a:solidFill>
                  <a:srgbClr val="00B050"/>
                </a:solidFill>
                <a:effectLst/>
              </a:rPr>
              <a:t> </a:t>
            </a:r>
            <a:r>
              <a:rPr lang="ru-RU" sz="3000" dirty="0">
                <a:effectLst/>
              </a:rPr>
              <a:t>повышение цен обычно ведёт к снижению спроса, а снижение цен — к его увеличению.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 </a:t>
            </a:r>
          </a:p>
          <a:p>
            <a:pPr marL="0" indent="0" fontAlgn="base">
              <a:buNone/>
            </a:pPr>
            <a:endParaRPr lang="ru-RU" dirty="0">
              <a:effectLst/>
            </a:endParaRPr>
          </a:p>
          <a:p>
            <a:pPr marL="0" indent="0" fontAlgn="base">
              <a:buNone/>
            </a:pPr>
            <a:r>
              <a:rPr lang="ru-RU" dirty="0">
                <a:effectLst/>
              </a:rPr>
              <a:t>Что влияет на формирование спроса:</a:t>
            </a:r>
            <a:br>
              <a:rPr lang="ru-RU" dirty="0">
                <a:effectLst/>
              </a:rPr>
            </a:br>
            <a:endParaRPr lang="ru-RU" dirty="0">
              <a:effectLst/>
            </a:endParaRPr>
          </a:p>
          <a:p>
            <a:pPr fontAlgn="base"/>
            <a:r>
              <a:rPr lang="ru-RU" dirty="0">
                <a:effectLst/>
              </a:rPr>
              <a:t>Условия, необходимые для функционирования рынка: частная собственность, свобода выбора, личный интерес, выгода, конкуренция.</a:t>
            </a:r>
          </a:p>
          <a:p>
            <a:pPr fontAlgn="base"/>
            <a:r>
              <a:rPr lang="ru-RU" dirty="0">
                <a:effectLst/>
              </a:rPr>
              <a:t>вкусы и предпочтения потребителей; </a:t>
            </a:r>
          </a:p>
          <a:p>
            <a:pPr fontAlgn="base"/>
            <a:r>
              <a:rPr lang="ru-RU" dirty="0">
                <a:effectLst/>
              </a:rPr>
              <a:t>уровень доходов потребителей и регулярность их получения; </a:t>
            </a:r>
          </a:p>
          <a:p>
            <a:pPr fontAlgn="base"/>
            <a:r>
              <a:rPr lang="ru-RU" dirty="0">
                <a:effectLst/>
              </a:rPr>
              <a:t>количество потребителей; </a:t>
            </a:r>
          </a:p>
          <a:p>
            <a:pPr fontAlgn="base"/>
            <a:r>
              <a:rPr lang="ru-RU" dirty="0">
                <a:effectLst/>
              </a:rPr>
              <a:t>цены на дополняющие и замещающие (аналоги) товары; </a:t>
            </a:r>
          </a:p>
          <a:p>
            <a:pPr fontAlgn="base"/>
            <a:r>
              <a:rPr lang="ru-RU" dirty="0">
                <a:effectLst/>
              </a:rPr>
              <a:t>численность и половозрастной состав покупателей; </a:t>
            </a:r>
          </a:p>
          <a:p>
            <a:pPr fontAlgn="base"/>
            <a:r>
              <a:rPr lang="ru-RU" dirty="0">
                <a:effectLst/>
              </a:rPr>
              <a:t>религиозно-культурные традиции; </a:t>
            </a:r>
          </a:p>
          <a:p>
            <a:pPr fontAlgn="base"/>
            <a:r>
              <a:rPr lang="ru-RU" dirty="0">
                <a:effectLst/>
              </a:rPr>
              <a:t>ожидания потребителей относительно динамики цен в будущем.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07531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Сетка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TM03457485[[fn=Сетчатая]]</Template>
  <TotalTime>5467</TotalTime>
  <Words>1207</Words>
  <Application>Microsoft Office PowerPoint</Application>
  <PresentationFormat>Широкоэкранный</PresentationFormat>
  <Paragraphs>138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Century Gothic</vt:lpstr>
      <vt:lpstr>Verdana</vt:lpstr>
      <vt:lpstr>Сетка</vt:lpstr>
      <vt:lpstr>Экономика 10-11 класс</vt:lpstr>
      <vt:lpstr>Презентация PowerPoint</vt:lpstr>
      <vt:lpstr>Рынок и рыночный механизм. Спрос и предложение </vt:lpstr>
      <vt:lpstr>ПРИЗНАКИ РЫНКА </vt:lpstr>
      <vt:lpstr>Функции рынка </vt:lpstr>
      <vt:lpstr>Презентация PowerPoint</vt:lpstr>
      <vt:lpstr>Презентация PowerPoint</vt:lpstr>
      <vt:lpstr>Система рынков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Экономика 11 класс</dc:title>
  <dc:creator>Сучков Сергей Дмитриевич</dc:creator>
  <cp:lastModifiedBy>Сучков Сергей Дмитриевич</cp:lastModifiedBy>
  <cp:revision>31</cp:revision>
  <dcterms:created xsi:type="dcterms:W3CDTF">2019-09-04T04:50:16Z</dcterms:created>
  <dcterms:modified xsi:type="dcterms:W3CDTF">2021-04-21T15:30:35Z</dcterms:modified>
</cp:coreProperties>
</file>