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Прямоугольник 40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</p:sp>
      <p:sp>
        <p:nvSpPr>
          <p:cNvPr id="42" name="PlaceHolder 1"/>
          <p:cNvSpPr>
            <a:spLocks noGrp="1"/>
          </p:cNvSpPr>
          <p:nvPr>
            <p:ph type="hdr"/>
          </p:nvPr>
        </p:nvSpPr>
        <p:spPr>
          <a:xfrm>
            <a:off x="-360" y="0"/>
            <a:ext cx="2971800" cy="45720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dt"/>
          </p:nvPr>
        </p:nvSpPr>
        <p:spPr>
          <a:xfrm>
            <a:off x="3884400" y="0"/>
            <a:ext cx="2971800" cy="45720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4" name="PlaceHolder 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440"/>
            <a:ext cx="4572000" cy="3429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400" b="0" strike="noStrike" spc="-1">
                <a:solidFill>
                  <a:srgbClr val="FFFFFF"/>
                </a:solidFill>
                <a:latin typeface="Arial"/>
              </a:rPr>
              <a:t>Click to move the slide</a:t>
            </a:r>
          </a:p>
        </p:txBody>
      </p:sp>
      <p:sp>
        <p:nvSpPr>
          <p:cNvPr id="45" name="PlaceHolder 4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r>
              <a:rPr lang="en-US" sz="1200" b="0" strike="noStrike" spc="-1">
                <a:solidFill>
                  <a:srgbClr val="000000"/>
                </a:solidFill>
                <a:latin typeface="Arial"/>
              </a:rPr>
              <a:t>Click to edit the notes format</a:t>
            </a:r>
          </a:p>
        </p:txBody>
      </p:sp>
      <p:sp>
        <p:nvSpPr>
          <p:cNvPr id="46" name="PlaceHolder 5"/>
          <p:cNvSpPr>
            <a:spLocks noGrp="1"/>
          </p:cNvSpPr>
          <p:nvPr>
            <p:ph type="ftr"/>
          </p:nvPr>
        </p:nvSpPr>
        <p:spPr>
          <a:xfrm>
            <a:off x="-360" y="8685360"/>
            <a:ext cx="2971800" cy="45720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7" name="PlaceHolder 6"/>
          <p:cNvSpPr>
            <a:spLocks noGrp="1"/>
          </p:cNvSpPr>
          <p:nvPr>
            <p:ph type="sldNum"/>
          </p:nvPr>
        </p:nvSpPr>
        <p:spPr>
          <a:xfrm>
            <a:off x="3884400" y="8685360"/>
            <a:ext cx="2971800" cy="45720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FF861824-8B92-431D-82FC-B68B3AA2A406}" type="slidenum">
              <a:rPr lang="ru-RU" sz="1200" b="0" strike="noStrike" spc="-1">
                <a:solidFill>
                  <a:srgbClr val="000000"/>
                </a:solidFill>
                <a:latin typeface="Arial"/>
              </a:rPr>
              <a:pPr algn="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‹#›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7"/>
          <p:cNvSpPr/>
          <p:nvPr/>
        </p:nvSpPr>
        <p:spPr>
          <a:xfrm>
            <a:off x="3884760" y="8685360"/>
            <a:ext cx="2971800" cy="45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E11F705A-29DC-4DB3-BF52-532DD9568531}" type="slidenum">
              <a:rPr lang="ru-RU" sz="1200" b="0" strike="noStrike" spc="-1">
                <a:solidFill>
                  <a:srgbClr val="FFFFFF"/>
                </a:solidFill>
                <a:latin typeface="Arial"/>
              </a:rPr>
              <a:pPr algn="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7</a:t>
            </a:fld>
            <a:endParaRPr lang="en-US" sz="1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9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Номер слайда 3"/>
          <p:cNvSpPr/>
          <p:nvPr/>
        </p:nvSpPr>
        <p:spPr>
          <a:xfrm>
            <a:off x="3884760" y="8685360"/>
            <a:ext cx="2971800" cy="45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FC3BDFF2-2ADB-4BD8-91DF-C9281E87DA26}" type="slidenum">
              <a:rPr lang="ru-RU" sz="1200" b="0" strike="noStrike" spc="-1">
                <a:solidFill>
                  <a:srgbClr val="FFFFFF"/>
                </a:solidFill>
                <a:latin typeface="Arial"/>
              </a:rPr>
              <a:pPr algn="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7</a:t>
            </a:fld>
            <a:endParaRPr lang="en-US" sz="1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spcBef>
                <a:spcPts val="799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44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spcBef>
                <a:spcPts val="799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4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66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4400" b="0" strike="noStrike" spc="-1">
                <a:solidFill>
                  <a:srgbClr val="FFFFFF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0" strike="noStrike" spc="-1">
                <a:solidFill>
                  <a:srgbClr val="FFFFFF"/>
                </a:solidFill>
                <a:latin typeface="Arial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FFFFFF"/>
              </a:buClr>
              <a:buFont typeface="Arial"/>
              <a:buChar char="–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0" strike="noStrike" spc="-1">
                <a:solidFill>
                  <a:srgbClr val="FFFFFF"/>
                </a:solidFill>
                <a:latin typeface="Arial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0" strike="noStrike" spc="-1">
                <a:solidFill>
                  <a:srgbClr val="FFFFFF"/>
                </a:solidFill>
                <a:latin typeface="Arial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FFFFFF"/>
              </a:buClr>
              <a:buFont typeface="Arial"/>
              <a:buChar char="–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0" strike="noStrike" spc="-1">
                <a:solidFill>
                  <a:srgbClr val="FFFFFF"/>
                </a:solidFill>
                <a:latin typeface="Arial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FFFFFF"/>
              </a:buClr>
              <a:buFont typeface="Arial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0" strike="noStrike" spc="-1">
                <a:solidFill>
                  <a:srgbClr val="FFFFFF"/>
                </a:solidFill>
                <a:latin typeface="Arial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FFFFFF"/>
              </a:buClr>
              <a:buFont typeface="Arial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0" strike="noStrike" spc="-1">
                <a:solidFill>
                  <a:srgbClr val="FFFFFF"/>
                </a:solidFill>
                <a:latin typeface="Arial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FFFFFF"/>
              </a:buClr>
              <a:buFont typeface="Arial"/>
              <a:buChar char="»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200" b="0" strike="noStrike" spc="-1">
                <a:solidFill>
                  <a:srgbClr val="FFFFFF"/>
                </a:solidFill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6840" y="6244920"/>
            <a:ext cx="2133720" cy="47628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244920"/>
            <a:ext cx="2895840" cy="47628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2720" y="6244920"/>
            <a:ext cx="2133720" cy="47628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678CB4B9-75A7-4C45-8321-4AF208FF0F34}" type="slidenum">
              <a:rPr lang="ru-RU" sz="1400" b="0" strike="noStrike" spc="-1">
                <a:solidFill>
                  <a:srgbClr val="FFFFFF"/>
                </a:solidFill>
                <a:latin typeface="Arial"/>
              </a:rPr>
              <a:pPr algn="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/>
          <p:cNvSpPr txBox="1"/>
          <p:nvPr/>
        </p:nvSpPr>
        <p:spPr>
          <a:xfrm>
            <a:off x="395280" y="274320"/>
            <a:ext cx="8291520" cy="561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0" strike="noStrike" spc="-1">
                <a:solidFill>
                  <a:srgbClr val="FFFFFF"/>
                </a:solidFill>
                <a:latin typeface="Arial"/>
              </a:rPr>
              <a:t>МАДОУ ЦРР детский сад №105 г.Калиниград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716360" y="836640"/>
            <a:ext cx="3959280" cy="172872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94000" lnSpcReduction="10000"/>
          </a:bodyPr>
          <a:lstStyle/>
          <a:p>
            <a:pPr marL="342720" indent="-342720">
              <a:spcBef>
                <a:spcPts val="400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strike="noStrike" spc="-1" dirty="0">
                <a:solidFill>
                  <a:srgbClr val="FFFFFF"/>
                </a:solidFill>
                <a:latin typeface="Arial"/>
              </a:rPr>
              <a:t>«В детском саду  дети получают сложные знания и умения, которые могут быть усвоены только в процессе четкой системы учебных действий и  специального обучения на занятиях» </a:t>
            </a:r>
            <a:endParaRPr lang="ru-RU" sz="1600" b="1" strike="noStrike" spc="-1" dirty="0" smtClean="0">
              <a:solidFill>
                <a:srgbClr val="FFFFFF"/>
              </a:solidFill>
              <a:latin typeface="Arial"/>
            </a:endParaRPr>
          </a:p>
          <a:p>
            <a:pPr marL="342720" indent="-342720">
              <a:spcBef>
                <a:spcPts val="400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spc="-1" dirty="0">
                <a:solidFill>
                  <a:srgbClr val="FFFFFF"/>
                </a:solidFill>
                <a:latin typeface="Arial"/>
              </a:rPr>
              <a:t> </a:t>
            </a:r>
            <a:r>
              <a:rPr lang="ru-RU" sz="1600" b="1" spc="-1" dirty="0" smtClean="0">
                <a:solidFill>
                  <a:srgbClr val="FFFFFF"/>
                </a:solidFill>
                <a:latin typeface="Arial"/>
              </a:rPr>
              <a:t>                                              </a:t>
            </a:r>
            <a:r>
              <a:rPr lang="ru-RU" sz="1600" b="1" strike="noStrike" spc="-1" dirty="0" smtClean="0">
                <a:solidFill>
                  <a:srgbClr val="FFFFFF"/>
                </a:solidFill>
                <a:latin typeface="Arial"/>
              </a:rPr>
              <a:t>А.П.Усова</a:t>
            </a:r>
            <a:endParaRPr lang="en-US" sz="1600" b="0" strike="noStrike" spc="-1" dirty="0">
              <a:solidFill>
                <a:srgbClr val="FFFFFF"/>
              </a:solidFill>
              <a:latin typeface="Arial"/>
            </a:endParaRPr>
          </a:p>
          <a:p>
            <a:pPr marL="342720" indent="-342720">
              <a:spcBef>
                <a:spcPts val="400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600" b="0" strike="noStrike" spc="-1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50" name="Picture 9" descr="IMGP2888"/>
          <p:cNvPicPr/>
          <p:nvPr/>
        </p:nvPicPr>
        <p:blipFill>
          <a:blip r:embed="rId2" cstate="print"/>
          <a:stretch/>
        </p:blipFill>
        <p:spPr>
          <a:xfrm>
            <a:off x="250920" y="3618000"/>
            <a:ext cx="3195720" cy="3240000"/>
          </a:xfrm>
          <a:prstGeom prst="rect">
            <a:avLst/>
          </a:prstGeom>
          <a:ln w="0">
            <a:noFill/>
          </a:ln>
        </p:spPr>
      </p:pic>
      <p:sp>
        <p:nvSpPr>
          <p:cNvPr id="51" name="Прямоугольник 5"/>
          <p:cNvSpPr/>
          <p:nvPr/>
        </p:nvSpPr>
        <p:spPr>
          <a:xfrm>
            <a:off x="0" y="2492896"/>
            <a:ext cx="8964720" cy="95628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6800" rIns="90000" bIns="46800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strike="noStrike" spc="-1" dirty="0">
                <a:solidFill>
                  <a:srgbClr val="FFFFFF"/>
                </a:solidFill>
                <a:latin typeface="Arial"/>
              </a:rPr>
              <a:t>Умственное воспитание дошкольников </a:t>
            </a:r>
            <a:endParaRPr lang="en-US" sz="2800" b="0" strike="noStrike" spc="-1" dirty="0">
              <a:solidFill>
                <a:srgbClr val="FFFFFF"/>
              </a:solidFill>
              <a:latin typeface="Arial"/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strike="noStrike" spc="-1" dirty="0">
                <a:solidFill>
                  <a:srgbClr val="FFFFFF"/>
                </a:solidFill>
                <a:latin typeface="Arial"/>
              </a:rPr>
              <a:t>(методическая разработка)</a:t>
            </a:r>
            <a:endParaRPr lang="en-US" sz="2800" b="0" strike="noStrike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2" name="Прямоугольник 6"/>
          <p:cNvSpPr/>
          <p:nvPr/>
        </p:nvSpPr>
        <p:spPr>
          <a:xfrm>
            <a:off x="3851920" y="3717032"/>
            <a:ext cx="5292080" cy="298504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6800" rIns="90000" bIns="46800">
            <a:spAutoFit/>
          </a:bodyPr>
          <a:lstStyle/>
          <a:p>
            <a:pPr algn="ctr"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strike="noStrike" spc="-1" dirty="0" smtClean="0">
                <a:solidFill>
                  <a:srgbClr val="FFFFFF"/>
                </a:solidFill>
                <a:latin typeface="Arial"/>
              </a:rPr>
              <a:t>Руководитель:</a:t>
            </a:r>
          </a:p>
          <a:p>
            <a:pPr algn="ctr"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strike="noStrike" spc="-1" dirty="0" smtClean="0">
                <a:solidFill>
                  <a:srgbClr val="FFFFFF"/>
                </a:solidFill>
                <a:latin typeface="Arial"/>
              </a:rPr>
              <a:t>Морозова  </a:t>
            </a:r>
            <a:endParaRPr lang="en-US" sz="2400" b="0" strike="noStrike" spc="-1" dirty="0">
              <a:solidFill>
                <a:srgbClr val="FFFFFF"/>
              </a:solidFill>
              <a:latin typeface="Arial"/>
            </a:endParaRPr>
          </a:p>
          <a:p>
            <a:pPr algn="ctr"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strike="noStrike" spc="-1" dirty="0">
                <a:solidFill>
                  <a:srgbClr val="FFFFFF"/>
                </a:solidFill>
                <a:latin typeface="Arial"/>
              </a:rPr>
              <a:t> Надежда Николаевна</a:t>
            </a:r>
            <a:endParaRPr lang="en-US" sz="2400" b="0" strike="noStrike" spc="-1" dirty="0">
              <a:solidFill>
                <a:srgbClr val="FFFFFF"/>
              </a:solidFill>
              <a:latin typeface="Arial"/>
            </a:endParaRPr>
          </a:p>
          <a:p>
            <a:pPr algn="ctr"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strike="noStrike" spc="-1" dirty="0">
              <a:solidFill>
                <a:srgbClr val="FFFFFF"/>
              </a:solidFill>
              <a:latin typeface="Arial"/>
            </a:endParaRPr>
          </a:p>
          <a:p>
            <a:pPr algn="ctr">
              <a:spcBef>
                <a:spcPts val="1123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1" strike="noStrike" spc="-1" dirty="0">
                <a:solidFill>
                  <a:srgbClr val="FFFFFF"/>
                </a:solidFill>
                <a:latin typeface="Arial"/>
              </a:rPr>
              <a:t>Калининград</a:t>
            </a:r>
            <a:endParaRPr lang="en-US" sz="1800" b="0" strike="noStrike" spc="-1" dirty="0">
              <a:solidFill>
                <a:srgbClr val="FFFFFF"/>
              </a:solidFill>
              <a:latin typeface="Arial"/>
            </a:endParaRPr>
          </a:p>
          <a:p>
            <a:pPr algn="ctr">
              <a:spcBef>
                <a:spcPts val="1123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1" strike="noStrike" spc="-1" dirty="0">
                <a:solidFill>
                  <a:srgbClr val="FFFFFF"/>
                </a:solidFill>
                <a:latin typeface="Arial"/>
              </a:rPr>
              <a:t>2020 г.</a:t>
            </a:r>
            <a:endParaRPr lang="en-US" sz="1800" b="0" strike="noStrike" spc="-1" dirty="0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1" descr="D:\Зинаида Максимовна\Мои документы\Секретарь\Логопеды\Наталья Шабанова\ef48702f54ff91f70bda27b712ed0141_1e2abdb5464be81153c848b354326c85.jpg"/>
          <p:cNvPicPr/>
          <p:nvPr/>
        </p:nvPicPr>
        <p:blipFill>
          <a:blip r:embed="rId2" cstate="print"/>
          <a:stretch/>
        </p:blipFill>
        <p:spPr>
          <a:xfrm>
            <a:off x="2714760" y="571680"/>
            <a:ext cx="5429160" cy="3071520"/>
          </a:xfrm>
          <a:prstGeom prst="rect">
            <a:avLst/>
          </a:prstGeom>
          <a:ln w="0">
            <a:noFill/>
          </a:ln>
        </p:spPr>
      </p:pic>
      <p:sp>
        <p:nvSpPr>
          <p:cNvPr id="91" name="WordArt 3"/>
          <p:cNvSpPr txBox="1"/>
          <p:nvPr/>
        </p:nvSpPr>
        <p:spPr>
          <a:xfrm>
            <a:off x="1476360" y="4286160"/>
            <a:ext cx="7389720" cy="1447920"/>
          </a:xfrm>
          <a:prstGeom prst="rect">
            <a:avLst/>
          </a:prstGeom>
        </p:spPr>
        <p:txBody>
          <a:bodyPr wrap="none" lIns="90000" tIns="46800" rIns="90000" bIns="46800" anchorCtr="1">
            <a:prstTxWarp prst="textWave4">
              <a:avLst>
                <a:gd name="adj1" fmla="val 6542"/>
                <a:gd name="adj2" fmla="val 0"/>
              </a:avLst>
            </a:prstTxWarp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800" b="0" strike="noStrike" spc="1">
                <a:ln w="12600">
                  <a:solidFill>
                    <a:srgbClr val="EAEAEA"/>
                  </a:solidFill>
                  <a:miter/>
                </a:ln>
                <a:gradFill rotWithShape="0">
                  <a:gsLst>
                    <a:gs pos="0">
                      <a:srgbClr val="A603AB"/>
                    </a:gs>
                    <a:gs pos="100000">
                      <a:srgbClr val="A603AB"/>
                    </a:gs>
                  </a:gsLst>
                  <a:lin ang="0"/>
                </a:gradFill>
                <a:effectLst>
                  <a:outerShdw dist="153753" dir="270000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БЛАГОДАРЮ ЗА ВНИМАНИЕ!</a:t>
            </a:r>
            <a:endParaRPr lang="en-US" sz="1800" b="0" strike="noStrike" spc="1">
              <a:ln w="12600">
                <a:solidFill>
                  <a:srgbClr val="EAEAEA"/>
                </a:solidFill>
                <a:miter/>
              </a:ln>
              <a:gradFill rotWithShape="0">
                <a:gsLst>
                  <a:gs pos="0">
                    <a:srgbClr val="A603AB"/>
                  </a:gs>
                  <a:gs pos="100000">
                    <a:srgbClr val="A603AB"/>
                  </a:gs>
                </a:gsLst>
                <a:lin ang="0"/>
              </a:gradFill>
              <a:effectLst>
                <a:outerShdw dist="153753" dir="2700000">
                  <a:srgbClr val="C0C0C0">
                    <a:alpha val="80000"/>
                  </a:srgbClr>
                </a:outerShdw>
              </a:effectLst>
              <a:latin typeface="Arial Black"/>
              <a:ea typeface="Arial Black"/>
            </a:endParaRPr>
          </a:p>
        </p:txBody>
      </p:sp>
    </p:spTree>
  </p:cSld>
  <p:clrMapOvr>
    <a:masterClrMapping/>
  </p:clrMapOvr>
  <p:transition spd="med"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457200" y="274320"/>
            <a:ext cx="8229600" cy="561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 b="0" strike="noStrike" spc="-1">
                <a:solidFill>
                  <a:srgbClr val="FFFFFF"/>
                </a:solidFill>
                <a:latin typeface="Arial"/>
              </a:rPr>
              <a:t>Основные понятия</a:t>
            </a:r>
            <a:endParaRPr lang="en-US" sz="4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95280" y="764640"/>
            <a:ext cx="8229600" cy="452628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marL="342720" indent="-342720">
              <a:lnSpc>
                <a:spcPct val="80000"/>
              </a:lnSpc>
              <a:spcBef>
                <a:spcPts val="598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strike="noStrike" spc="-1">
                <a:solidFill>
                  <a:srgbClr val="FFFFFF"/>
                </a:solidFill>
                <a:latin typeface="Arial"/>
              </a:rPr>
              <a:t>Умственное воспитание- это специально организуемый педагогический процесс, направленный на формирование у дошкольников системы элементарных знаний и умений, способов умственной деятельности, а так же на развитие способностей детей и потребностей в умственной деятельности. Основная цель умственного воспитания- повышение общего уровня развития дошкольников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598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strike="noStrike" spc="-1">
                <a:solidFill>
                  <a:srgbClr val="FFFFFF"/>
                </a:solidFill>
                <a:latin typeface="Arial"/>
              </a:rPr>
              <a:t>Умственное развитие </a:t>
            </a:r>
            <a:r>
              <a:rPr lang="ru-RU" sz="2400" b="0" strike="noStrike" spc="-1">
                <a:solidFill>
                  <a:srgbClr val="FFFFFF"/>
                </a:solidFill>
                <a:latin typeface="Arial"/>
              </a:rPr>
              <a:t>ребенка происходит в процессе его повседневной жизни общения со взрослыми, игр со сверстниками, 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59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0" strike="noStrike" spc="-1">
                <a:solidFill>
                  <a:srgbClr val="FFFFFF"/>
                </a:solidFill>
                <a:latin typeface="Arial"/>
              </a:rPr>
              <a:t>так и в процессе систематического 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59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0" strike="noStrike" spc="-1">
                <a:solidFill>
                  <a:srgbClr val="FFFFFF"/>
                </a:solidFill>
                <a:latin typeface="Arial"/>
              </a:rPr>
              <a:t>обучения на занятиях в детском саду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598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55" name="Picture 8" descr="C:\Users\Ov\Desktop\для презентации\IMGP6405.JPG"/>
          <p:cNvPicPr/>
          <p:nvPr/>
        </p:nvPicPr>
        <p:blipFill>
          <a:blip r:embed="rId2" cstate="print"/>
          <a:stretch/>
        </p:blipFill>
        <p:spPr>
          <a:xfrm>
            <a:off x="6012000" y="4248000"/>
            <a:ext cx="3132000" cy="23497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>
          <a:xfrm>
            <a:off x="457200" y="274680"/>
            <a:ext cx="8229600" cy="7063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1" strike="noStrike" spc="-1">
                <a:solidFill>
                  <a:srgbClr val="FFFFFF"/>
                </a:solidFill>
                <a:latin typeface="Arial"/>
              </a:rPr>
              <a:t>Задачи умственного воспитания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68360" y="1052640"/>
            <a:ext cx="8229600" cy="452592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0" strike="noStrike" spc="-1">
                <a:solidFill>
                  <a:srgbClr val="FFFFFF"/>
                </a:solidFill>
                <a:latin typeface="Arial"/>
              </a:rPr>
              <a:t>Формирование первоначальных систем знаний о природе и обществе</a:t>
            </a: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spcBef>
                <a:spcPts val="799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0" strike="noStrike" spc="-1">
                <a:solidFill>
                  <a:srgbClr val="FFFFFF"/>
                </a:solidFill>
                <a:latin typeface="Arial"/>
              </a:rPr>
              <a:t>Развитие речи, развитие первоначальных основ познавательной деятельности и интересов</a:t>
            </a: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spcBef>
                <a:spcPts val="799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58" name="Picture 7" descr="G:\Новая папка\IMGP7869.JPG"/>
          <p:cNvPicPr/>
          <p:nvPr/>
        </p:nvPicPr>
        <p:blipFill>
          <a:blip r:embed="rId2" cstate="print"/>
          <a:stretch/>
        </p:blipFill>
        <p:spPr>
          <a:xfrm rot="20806800">
            <a:off x="755280" y="3860640"/>
            <a:ext cx="3240000" cy="2430720"/>
          </a:xfrm>
          <a:prstGeom prst="rect">
            <a:avLst/>
          </a:prstGeom>
          <a:ln w="0">
            <a:noFill/>
          </a:ln>
        </p:spPr>
      </p:pic>
      <p:pic>
        <p:nvPicPr>
          <p:cNvPr id="59" name="Picture 6" descr="Занятие кружка Фантазеры, руководитель Морозова Н"/>
          <p:cNvPicPr/>
          <p:nvPr/>
        </p:nvPicPr>
        <p:blipFill>
          <a:blip r:embed="rId3" cstate="print"/>
          <a:stretch/>
        </p:blipFill>
        <p:spPr>
          <a:xfrm>
            <a:off x="4572000" y="3645000"/>
            <a:ext cx="3527280" cy="2646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 b="0" strike="noStrike" spc="-1">
                <a:solidFill>
                  <a:srgbClr val="FFFFFF"/>
                </a:solidFill>
                <a:latin typeface="Arial"/>
              </a:rPr>
              <a:t>Методы умственного воспитания</a:t>
            </a:r>
            <a:endParaRPr lang="en-US" sz="4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84000" y="1125360"/>
            <a:ext cx="7499160" cy="356112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marL="342720" indent="-342720">
              <a:spcBef>
                <a:spcPts val="598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0" strike="noStrike" spc="-1">
                <a:solidFill>
                  <a:srgbClr val="FFFFFF"/>
                </a:solidFill>
                <a:latin typeface="Arial"/>
              </a:rPr>
              <a:t>Наглядные –</a:t>
            </a:r>
            <a:r>
              <a:rPr lang="ru-RU" sz="2400" b="0" strike="noStrike" spc="-1">
                <a:solidFill>
                  <a:srgbClr val="FFFFFF"/>
                </a:solidFill>
                <a:latin typeface="Arial"/>
              </a:rPr>
              <a:t>наблюдение ,экскурсии, рассматривание иллюстраций, рисунков, фото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spcBef>
                <a:spcPts val="598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0" strike="noStrike" spc="-1">
                <a:solidFill>
                  <a:srgbClr val="FFFFFF"/>
                </a:solidFill>
                <a:latin typeface="Arial"/>
              </a:rPr>
              <a:t>Словесные- </a:t>
            </a:r>
            <a:r>
              <a:rPr lang="ru-RU" sz="2400" b="0" strike="noStrike" spc="-1">
                <a:solidFill>
                  <a:srgbClr val="FFFFFF"/>
                </a:solidFill>
                <a:latin typeface="Arial"/>
              </a:rPr>
              <a:t>беседа, чтение художественной литературы, объяснение, вопросы, рассказ, решение логических задач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spcBef>
                <a:spcPts val="598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200" b="0" strike="noStrike" spc="-1">
                <a:solidFill>
                  <a:srgbClr val="FFFFFF"/>
                </a:solidFill>
                <a:latin typeface="Arial"/>
              </a:rPr>
              <a:t>Практические-</a:t>
            </a:r>
            <a:r>
              <a:rPr lang="ru-RU" sz="2400" b="0" strike="noStrike" spc="-1">
                <a:solidFill>
                  <a:srgbClr val="FFFFFF"/>
                </a:solidFill>
                <a:latin typeface="Arial"/>
              </a:rPr>
              <a:t> упражнения, элементарные опыты, моделирование, дидактическая игра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spcBef>
                <a:spcPts val="598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62" name="Picture 7" descr="G:\Новая папка\IMGP7869.JPG"/>
          <p:cNvPicPr/>
          <p:nvPr/>
        </p:nvPicPr>
        <p:blipFill>
          <a:blip r:embed="rId2" cstate="print"/>
          <a:stretch/>
        </p:blipFill>
        <p:spPr>
          <a:xfrm>
            <a:off x="2916360" y="4427640"/>
            <a:ext cx="3240000" cy="2430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Box 62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 b="0" strike="noStrike" spc="-1">
                <a:solidFill>
                  <a:srgbClr val="FFFFFF"/>
                </a:solidFill>
                <a:latin typeface="Arial"/>
              </a:rPr>
              <a:t>Средства умственного воспитания</a:t>
            </a:r>
            <a:endParaRPr lang="en-US" sz="4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0" strike="noStrike" spc="-1">
                <a:solidFill>
                  <a:srgbClr val="FFFFFF"/>
                </a:solidFill>
                <a:latin typeface="Arial"/>
              </a:rPr>
              <a:t>Учебная деятельность</a:t>
            </a:r>
            <a:endParaRPr lang="en-US" sz="28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0" strike="noStrike" spc="-1">
                <a:solidFill>
                  <a:srgbClr val="FFFFFF"/>
                </a:solidFill>
                <a:latin typeface="Arial"/>
              </a:rPr>
              <a:t>Речевая деятельность</a:t>
            </a:r>
            <a:endParaRPr lang="en-US" sz="28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0" strike="noStrike" spc="-1">
                <a:solidFill>
                  <a:srgbClr val="FFFFFF"/>
                </a:solidFill>
                <a:latin typeface="Arial"/>
              </a:rPr>
              <a:t>Игра</a:t>
            </a:r>
            <a:endParaRPr lang="en-US" sz="28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0" strike="noStrike" spc="-1">
                <a:solidFill>
                  <a:srgbClr val="FFFFFF"/>
                </a:solidFill>
                <a:latin typeface="Arial"/>
              </a:rPr>
              <a:t>Изобразительная деятельность</a:t>
            </a:r>
            <a:endParaRPr lang="en-US" sz="28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0" strike="noStrike" spc="-1">
                <a:solidFill>
                  <a:srgbClr val="FFFFFF"/>
                </a:solidFill>
                <a:latin typeface="Arial"/>
              </a:rPr>
              <a:t>Конструирование</a:t>
            </a:r>
            <a:endParaRPr lang="en-US" sz="28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0" strike="noStrike" spc="-1">
                <a:solidFill>
                  <a:srgbClr val="FFFFFF"/>
                </a:solidFill>
                <a:latin typeface="Arial"/>
              </a:rPr>
              <a:t>Труд</a:t>
            </a:r>
            <a:endParaRPr lang="en-US" sz="28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0" strike="noStrike" spc="-1">
                <a:solidFill>
                  <a:srgbClr val="FFFFFF"/>
                </a:solidFill>
                <a:latin typeface="Arial"/>
              </a:rPr>
              <a:t>Детская литература</a:t>
            </a:r>
            <a:endParaRPr lang="en-US" sz="28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0" strike="noStrike" spc="-1">
                <a:solidFill>
                  <a:srgbClr val="FFFFFF"/>
                </a:solidFill>
                <a:latin typeface="Arial"/>
              </a:rPr>
              <a:t>Дидактические </a:t>
            </a:r>
            <a:endParaRPr lang="en-US" sz="28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0" strike="noStrike" spc="-1">
                <a:solidFill>
                  <a:srgbClr val="FFFFFF"/>
                </a:solidFill>
                <a:latin typeface="Arial"/>
              </a:rPr>
              <a:t>материалы</a:t>
            </a:r>
            <a:endParaRPr lang="en-US" sz="28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65" name="Picture 7" descr="C:\Users\Ov\Desktop\для презентации\IMGP6404.JPG"/>
          <p:cNvPicPr/>
          <p:nvPr/>
        </p:nvPicPr>
        <p:blipFill>
          <a:blip r:embed="rId2" cstate="print"/>
          <a:stretch/>
        </p:blipFill>
        <p:spPr>
          <a:xfrm>
            <a:off x="4932360" y="3429000"/>
            <a:ext cx="3728880" cy="27972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Рисунок 7" descr="091d17b88cf95faae7a4b2d6f2c2a8c8.gif"/>
          <p:cNvPicPr/>
          <p:nvPr/>
        </p:nvPicPr>
        <p:blipFill>
          <a:blip r:embed="rId2" cstate="print"/>
          <a:stretch/>
        </p:blipFill>
        <p:spPr>
          <a:xfrm>
            <a:off x="1979640" y="3284640"/>
            <a:ext cx="1476360" cy="952560"/>
          </a:xfrm>
          <a:prstGeom prst="rect">
            <a:avLst/>
          </a:prstGeom>
          <a:ln w="0">
            <a:noFill/>
          </a:ln>
        </p:spPr>
      </p:pic>
      <p:pic>
        <p:nvPicPr>
          <p:cNvPr id="67" name="Рисунок 9" descr="091d17b88cf95faae7a4b2d6f2c2a8c8.gif"/>
          <p:cNvPicPr/>
          <p:nvPr/>
        </p:nvPicPr>
        <p:blipFill>
          <a:blip r:embed="rId2" cstate="print"/>
          <a:stretch/>
        </p:blipFill>
        <p:spPr>
          <a:xfrm>
            <a:off x="395280" y="3284640"/>
            <a:ext cx="1476360" cy="952560"/>
          </a:xfrm>
          <a:prstGeom prst="rect">
            <a:avLst/>
          </a:prstGeom>
          <a:ln w="0">
            <a:noFill/>
          </a:ln>
        </p:spPr>
      </p:pic>
      <p:pic>
        <p:nvPicPr>
          <p:cNvPr id="68" name="Рисунок 11" descr="091d17b88cf95faae7a4b2d6f2c2a8c8.gif"/>
          <p:cNvPicPr/>
          <p:nvPr/>
        </p:nvPicPr>
        <p:blipFill>
          <a:blip r:embed="rId2" cstate="print"/>
          <a:stretch/>
        </p:blipFill>
        <p:spPr>
          <a:xfrm>
            <a:off x="5219640" y="3284640"/>
            <a:ext cx="1476360" cy="952560"/>
          </a:xfrm>
          <a:prstGeom prst="rect">
            <a:avLst/>
          </a:prstGeom>
          <a:ln w="0">
            <a:noFill/>
          </a:ln>
        </p:spPr>
      </p:pic>
      <p:pic>
        <p:nvPicPr>
          <p:cNvPr id="69" name="Рисунок 12" descr="091d17b88cf95faae7a4b2d6f2c2a8c8.gif"/>
          <p:cNvPicPr/>
          <p:nvPr/>
        </p:nvPicPr>
        <p:blipFill>
          <a:blip r:embed="rId2" cstate="print"/>
          <a:stretch/>
        </p:blipFill>
        <p:spPr>
          <a:xfrm>
            <a:off x="3492360" y="3284640"/>
            <a:ext cx="1476360" cy="952560"/>
          </a:xfrm>
          <a:prstGeom prst="rect">
            <a:avLst/>
          </a:prstGeom>
          <a:ln w="0">
            <a:noFill/>
          </a:ln>
        </p:spPr>
      </p:pic>
      <p:pic>
        <p:nvPicPr>
          <p:cNvPr id="70" name="Рисунок 13" descr="091d17b88cf95faae7a4b2d6f2c2a8c8.gif"/>
          <p:cNvPicPr/>
          <p:nvPr/>
        </p:nvPicPr>
        <p:blipFill>
          <a:blip r:embed="rId2" cstate="print"/>
          <a:stretch/>
        </p:blipFill>
        <p:spPr>
          <a:xfrm>
            <a:off x="6588000" y="3357720"/>
            <a:ext cx="1476360" cy="952200"/>
          </a:xfrm>
          <a:prstGeom prst="rect">
            <a:avLst/>
          </a:prstGeom>
          <a:ln w="0">
            <a:noFill/>
          </a:ln>
        </p:spPr>
      </p:pic>
      <p:pic>
        <p:nvPicPr>
          <p:cNvPr id="71" name="Рисунок 14" descr="091d17b88cf95faae7a4b2d6f2c2a8c8.gif"/>
          <p:cNvPicPr/>
          <p:nvPr/>
        </p:nvPicPr>
        <p:blipFill>
          <a:blip r:embed="rId2" cstate="print"/>
          <a:stretch/>
        </p:blipFill>
        <p:spPr>
          <a:xfrm>
            <a:off x="7667640" y="3357720"/>
            <a:ext cx="1476360" cy="952200"/>
          </a:xfrm>
          <a:prstGeom prst="rect">
            <a:avLst/>
          </a:prstGeom>
          <a:ln w="0">
            <a:noFill/>
          </a:ln>
        </p:spPr>
      </p:pic>
      <p:sp>
        <p:nvSpPr>
          <p:cNvPr id="72" name="Rectangle 7"/>
          <p:cNvSpPr/>
          <p:nvPr/>
        </p:nvSpPr>
        <p:spPr>
          <a:xfrm>
            <a:off x="684360" y="502560"/>
            <a:ext cx="8207280" cy="642600"/>
          </a:xfrm>
          <a:prstGeom prst="rect">
            <a:avLst/>
          </a:prstGeom>
          <a:solidFill>
            <a:srgbClr val="60597B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b="1" strike="noStrike" spc="-1">
                <a:solidFill>
                  <a:srgbClr val="FFFFFF"/>
                </a:solidFill>
                <a:latin typeface="Tahoma"/>
              </a:rPr>
              <a:t>Основные направления ФГОС</a:t>
            </a:r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3" name="Прямоугольник 1"/>
          <p:cNvSpPr/>
          <p:nvPr/>
        </p:nvSpPr>
        <p:spPr>
          <a:xfrm rot="21332400">
            <a:off x="3042720" y="1345320"/>
            <a:ext cx="6251400" cy="1191240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rgbClr val="FF0000"/>
              </a:buClr>
              <a:buFont typeface="Tahoma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0" strike="noStrike" spc="-1">
                <a:solidFill>
                  <a:srgbClr val="FF0000"/>
                </a:solidFill>
                <a:latin typeface="Tahoma"/>
              </a:rPr>
              <a:t> акцент на создание условий для самостоятельного экспериментирования и поисковой активности самих детей ;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4" name="Прямоугольник 2"/>
          <p:cNvSpPr/>
          <p:nvPr/>
        </p:nvSpPr>
        <p:spPr>
          <a:xfrm rot="500400">
            <a:off x="3040200" y="2892600"/>
            <a:ext cx="6178320" cy="368280"/>
          </a:xfrm>
          <a:prstGeom prst="rect">
            <a:avLst/>
          </a:prstGeom>
          <a:solidFill>
            <a:srgbClr val="9D97B4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rgbClr val="001A00"/>
              </a:buClr>
              <a:buFont typeface="Tahoma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1" strike="noStrike" spc="-1">
                <a:solidFill>
                  <a:srgbClr val="001A00"/>
                </a:solidFill>
                <a:latin typeface="Tahoma"/>
              </a:rPr>
              <a:t>интеграция разных видов деятельности;</a:t>
            </a:r>
            <a:r>
              <a:rPr lang="ru-RU" sz="1800" b="0" strike="noStrike" spc="-1">
                <a:solidFill>
                  <a:srgbClr val="FFFFFF"/>
                </a:solidFill>
                <a:latin typeface="Tahoma"/>
              </a:rPr>
              <a:t> 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5" name="Rectangle 11"/>
          <p:cNvSpPr/>
          <p:nvPr/>
        </p:nvSpPr>
        <p:spPr>
          <a:xfrm rot="840000">
            <a:off x="3193560" y="3336480"/>
            <a:ext cx="5915160" cy="1236600"/>
          </a:xfrm>
          <a:prstGeom prst="rect">
            <a:avLst/>
          </a:prstGeom>
          <a:solidFill>
            <a:srgbClr val="6666FF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spAutoFit/>
          </a:bodyPr>
          <a:lstStyle/>
          <a:p>
            <a:pPr marL="457200" lvl="1">
              <a:lnSpc>
                <a:spcPct val="100000"/>
              </a:lnSpc>
              <a:buClr>
                <a:srgbClr val="002060"/>
              </a:buClr>
              <a:buFont typeface="Tahoma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500" b="0" strike="noStrike" spc="-1">
                <a:solidFill>
                  <a:srgbClr val="002060"/>
                </a:solidFill>
                <a:latin typeface="Tahoma"/>
                <a:ea typeface="Arial"/>
              </a:rPr>
              <a:t>эмоциональное насыщение познавательной атмосферы в процессе обучения,</a:t>
            </a:r>
            <a:r>
              <a:rPr lang="ru-RU" sz="2200" b="0" strike="noStrike" spc="-1">
                <a:solidFill>
                  <a:srgbClr val="002060"/>
                </a:solidFill>
                <a:latin typeface="Tahoma"/>
                <a:ea typeface="Arial"/>
              </a:rPr>
              <a:t> </a:t>
            </a:r>
            <a:endParaRPr lang="en-US" sz="22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6" name="Прямоугольник 3"/>
          <p:cNvSpPr/>
          <p:nvPr/>
        </p:nvSpPr>
        <p:spPr>
          <a:xfrm rot="1107600">
            <a:off x="3420000" y="4842000"/>
            <a:ext cx="5671800" cy="642600"/>
          </a:xfrm>
          <a:prstGeom prst="rect">
            <a:avLst/>
          </a:prstGeom>
          <a:solidFill>
            <a:srgbClr val="9D97B4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buClr>
                <a:srgbClr val="00B050"/>
              </a:buClr>
              <a:buFont typeface="Tahoma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1" strike="noStrike" spc="-1">
                <a:solidFill>
                  <a:srgbClr val="00B050"/>
                </a:solidFill>
                <a:latin typeface="Tahoma"/>
              </a:rPr>
              <a:t>учет личностно-ориентированного взаимодействия</a:t>
            </a:r>
            <a:r>
              <a:rPr lang="ru-RU" sz="1800" b="0" strike="noStrike" spc="-1">
                <a:solidFill>
                  <a:srgbClr val="00B050"/>
                </a:solidFill>
                <a:latin typeface="Tahoma"/>
              </a:rPr>
              <a:t> </a:t>
            </a:r>
            <a:endParaRPr lang="en-US" sz="18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77" name="Rectangle 13"/>
          <p:cNvSpPr/>
          <p:nvPr/>
        </p:nvSpPr>
        <p:spPr>
          <a:xfrm rot="1186200">
            <a:off x="3628800" y="5376240"/>
            <a:ext cx="4852800" cy="947160"/>
          </a:xfrm>
          <a:prstGeom prst="rect">
            <a:avLst/>
          </a:prstGeom>
          <a:solidFill>
            <a:srgbClr val="FFFF0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spAutoFit/>
          </a:bodyPr>
          <a:lstStyle/>
          <a:p>
            <a:pPr>
              <a:lnSpc>
                <a:spcPct val="100000"/>
              </a:lnSpc>
              <a:buClr>
                <a:srgbClr val="FF0000"/>
              </a:buClr>
              <a:buFont typeface="Tahoma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strike="noStrike" spc="-1">
                <a:solidFill>
                  <a:srgbClr val="FF0000"/>
                </a:solidFill>
                <a:latin typeface="Tahoma"/>
              </a:rPr>
              <a:t>сотрудничество педагогов с родителями;</a:t>
            </a:r>
            <a:endParaRPr lang="en-US" sz="28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8" name="Picture 2" descr="G:\Фото + Любушина\141_0801\IMGP7134.JPG"/>
          <p:cNvPicPr/>
          <p:nvPr/>
        </p:nvPicPr>
        <p:blipFill>
          <a:blip r:embed="rId3" cstate="print"/>
          <a:stretch/>
        </p:blipFill>
        <p:spPr>
          <a:xfrm>
            <a:off x="281160" y="4309920"/>
            <a:ext cx="3117600" cy="2338560"/>
          </a:xfrm>
          <a:prstGeom prst="rect">
            <a:avLst/>
          </a:prstGeom>
          <a:ln w="0">
            <a:noFill/>
          </a:ln>
        </p:spPr>
      </p:pic>
      <p:pic>
        <p:nvPicPr>
          <p:cNvPr id="79" name="Picture 16" descr="G:\Новая папка\IMGP6417.JPG"/>
          <p:cNvPicPr/>
          <p:nvPr/>
        </p:nvPicPr>
        <p:blipFill>
          <a:blip r:embed="rId4" cstate="print"/>
          <a:stretch/>
        </p:blipFill>
        <p:spPr>
          <a:xfrm rot="20667000">
            <a:off x="147240" y="2111040"/>
            <a:ext cx="2886120" cy="2163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Прямоугольник 8"/>
          <p:cNvPicPr/>
          <p:nvPr/>
        </p:nvPicPr>
        <p:blipFill>
          <a:blip r:embed="rId3" cstate="print"/>
          <a:stretch/>
        </p:blipFill>
        <p:spPr>
          <a:xfrm>
            <a:off x="536400" y="165240"/>
            <a:ext cx="8363160" cy="1303200"/>
          </a:xfrm>
          <a:prstGeom prst="rect">
            <a:avLst/>
          </a:prstGeom>
          <a:ln w="0">
            <a:noFill/>
          </a:ln>
        </p:spPr>
      </p:pic>
      <p:sp>
        <p:nvSpPr>
          <p:cNvPr id="81" name="Прямоугольник 2"/>
          <p:cNvSpPr/>
          <p:nvPr/>
        </p:nvSpPr>
        <p:spPr>
          <a:xfrm>
            <a:off x="179280" y="3429000"/>
            <a:ext cx="7956720" cy="2228400"/>
          </a:xfrm>
          <a:prstGeom prst="rect">
            <a:avLst/>
          </a:prstGeom>
          <a:solidFill>
            <a:srgbClr val="9D97B4"/>
          </a:solidFill>
          <a:ln w="9360">
            <a:solidFill>
              <a:srgbClr val="60597B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0" strike="noStrike" spc="-1">
                <a:solidFill>
                  <a:srgbClr val="0D0DFF"/>
                </a:solidFill>
                <a:latin typeface="Tahoma"/>
              </a:rPr>
              <a:t>1. Баланс свободной самостоятельной деятельности детей и совместной деятельности взрослого с детьми.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0" strike="noStrike" spc="-1">
                <a:solidFill>
                  <a:srgbClr val="0D0DFF"/>
                </a:solidFill>
                <a:latin typeface="Tahoma"/>
              </a:rPr>
              <a:t>2. Привлечение детей к занятиям без психологического принуждения, опираясь на их интерес к содержанию и форме деятельности.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0" strike="noStrike" spc="-1">
                <a:solidFill>
                  <a:srgbClr val="0D0DFF"/>
                </a:solidFill>
                <a:latin typeface="Tahoma"/>
              </a:rPr>
              <a:t>3. В образовательном процессе реализуется дифференцированный подход 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2" name="Прямоугольник 3"/>
          <p:cNvSpPr/>
          <p:nvPr/>
        </p:nvSpPr>
        <p:spPr>
          <a:xfrm>
            <a:off x="826920" y="1989000"/>
            <a:ext cx="7705800" cy="1310760"/>
          </a:xfrm>
          <a:prstGeom prst="rect">
            <a:avLst/>
          </a:prstGeom>
          <a:solidFill>
            <a:srgbClr val="92D050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600" b="1" strike="noStrike" spc="-1">
                <a:solidFill>
                  <a:srgbClr val="FFFFFF"/>
                </a:solidFill>
                <a:latin typeface="Tahoma"/>
              </a:rPr>
              <a:t>Принципы обуславливают появление новых форм развивающих занятий, обеспечивающих совместное решение с детьми задач, свободный выбор ими занятий, предоставление ребенку свободы действий - работать стоя, сидеть не только за столом, но и на ковре и т.д..</a:t>
            </a:r>
            <a:endParaRPr lang="en-US" sz="16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83" name="Picture 7" descr="G:\Новая папка\IMGP7869.JPG"/>
          <p:cNvPicPr/>
          <p:nvPr/>
        </p:nvPicPr>
        <p:blipFill>
          <a:blip r:embed="rId4" cstate="print"/>
          <a:stretch/>
        </p:blipFill>
        <p:spPr>
          <a:xfrm>
            <a:off x="6012000" y="4724280"/>
            <a:ext cx="2627280" cy="1973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0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Box 83"/>
          <p:cNvSpPr txBox="1"/>
          <p:nvPr/>
        </p:nvSpPr>
        <p:spPr>
          <a:xfrm>
            <a:off x="1258920" y="404640"/>
            <a:ext cx="7439040" cy="998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b="0" strike="noStrike" spc="-1">
                <a:solidFill>
                  <a:srgbClr val="FFFFFF"/>
                </a:solidFill>
                <a:latin typeface="Arial"/>
              </a:rPr>
              <a:t>Руководство ходом умственного развития ребенка в творческой игре</a:t>
            </a:r>
            <a:endParaRPr lang="en-US" sz="36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57200" y="1600200"/>
            <a:ext cx="8229600" cy="452592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marL="342720" indent="-342720">
              <a:lnSpc>
                <a:spcPct val="90000"/>
              </a:lnSpc>
              <a:spcBef>
                <a:spcPts val="499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0" strike="noStrike" spc="-1">
                <a:solidFill>
                  <a:srgbClr val="FFFFFF"/>
                </a:solidFill>
                <a:latin typeface="Arial"/>
              </a:rPr>
              <a:t>Воздействие на умственное развитие детей опосредованно- через содержание игры, ее структуру, изобразительные средства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90000"/>
              </a:lnSpc>
              <a:spcBef>
                <a:spcPts val="499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0" strike="noStrike" spc="-1">
                <a:solidFill>
                  <a:srgbClr val="FFFFFF"/>
                </a:solidFill>
                <a:latin typeface="Arial"/>
              </a:rPr>
              <a:t>Обогащение содержания детских игр через расширение впечатлений, знаний об окружающем мире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90000"/>
              </a:lnSpc>
              <a:spcBef>
                <a:spcPts val="499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0" strike="noStrike" spc="-1">
                <a:solidFill>
                  <a:srgbClr val="FFFFFF"/>
                </a:solidFill>
                <a:latin typeface="Arial"/>
              </a:rPr>
              <a:t>Тщательное наблюдение за играми и их анализ игр позволяют выявить уровень понимания детьми тех или иных событий или явлений и организовать работу по уточнению, углублению или коррекции  знаний дошкольников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90000"/>
              </a:lnSpc>
              <a:spcBef>
                <a:spcPts val="499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0" strike="noStrike" spc="-1">
                <a:solidFill>
                  <a:srgbClr val="FFFFFF"/>
                </a:solidFill>
                <a:latin typeface="Arial"/>
              </a:rPr>
              <a:t>Необходимо поощрять фантазию детей в играх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90000"/>
              </a:lnSpc>
              <a:spcBef>
                <a:spcPts val="499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0" strike="noStrike" spc="-1">
                <a:solidFill>
                  <a:srgbClr val="FFFFFF"/>
                </a:solidFill>
                <a:latin typeface="Arial"/>
              </a:rPr>
              <a:t>Руководство играми детей должно быть направлено на постепенное приучение детей к предварительному планированию –темы игры, распределению ролей, определению направления игры</a:t>
            </a: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90000"/>
              </a:lnSpc>
              <a:spcBef>
                <a:spcPts val="499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20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86" name="Picture 6"/>
          <p:cNvPicPr/>
          <p:nvPr/>
        </p:nvPicPr>
        <p:blipFill>
          <a:blip r:embed="rId2" cstate="print"/>
          <a:stretch/>
        </p:blipFill>
        <p:spPr>
          <a:xfrm rot="21154800">
            <a:off x="0" y="333360"/>
            <a:ext cx="1692360" cy="15508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Box 86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 b="0" strike="noStrike" spc="-1">
                <a:solidFill>
                  <a:srgbClr val="FFFFFF"/>
                </a:solidFill>
                <a:latin typeface="Arial"/>
              </a:rPr>
              <a:t>В результате деятельности по  умственному воспитанию:</a:t>
            </a:r>
            <a:endParaRPr lang="en-US" sz="4000" b="0" strike="noStrike" spc="-1">
              <a:solidFill>
                <a:srgbClr val="FFFFFF"/>
              </a:solidFill>
              <a:latin typeface="Arial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50920" y="1557360"/>
            <a:ext cx="8229600" cy="452592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lstStyle/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0" strike="noStrike" spc="-1">
                <a:solidFill>
                  <a:srgbClr val="FFFFFF"/>
                </a:solidFill>
                <a:latin typeface="Arial"/>
              </a:rPr>
              <a:t>Совершенствуется и развивается основные виды деятельности как условие их использования в умственном воспитании. 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0" strike="noStrike" spc="-1">
                <a:solidFill>
                  <a:srgbClr val="FFFFFF"/>
                </a:solidFill>
                <a:latin typeface="Arial"/>
              </a:rPr>
              <a:t>Жизнь детей насыщена разнообразными видами деятельности.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0" strike="noStrike" spc="-1">
                <a:solidFill>
                  <a:srgbClr val="FFFFFF"/>
                </a:solidFill>
                <a:latin typeface="Arial"/>
              </a:rPr>
              <a:t>Повышается умственная активность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0" strike="noStrike" spc="-1">
                <a:solidFill>
                  <a:srgbClr val="FFFFFF"/>
                </a:solidFill>
                <a:latin typeface="Arial"/>
              </a:rPr>
              <a:t> и самостоятельность ребенка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0" strike="noStrike" spc="-1">
                <a:solidFill>
                  <a:srgbClr val="FFFFFF"/>
                </a:solidFill>
                <a:latin typeface="Arial"/>
              </a:rPr>
              <a:t>Развитие разных видов 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0" strike="noStrike" spc="-1">
                <a:solidFill>
                  <a:srgbClr val="FFFFFF"/>
                </a:solidFill>
                <a:latin typeface="Arial"/>
              </a:rPr>
              <a:t>умственной деятельности 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90000"/>
              </a:lnSpc>
              <a:spcBef>
                <a:spcPts val="598"/>
              </a:spcBef>
              <a:buClr>
                <a:srgbClr val="FFFFFF"/>
              </a:buClr>
              <a:buFont typeface="Arial"/>
              <a:buChar char="•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0" strike="noStrike" spc="-1">
                <a:solidFill>
                  <a:srgbClr val="FFFFFF"/>
                </a:solidFill>
                <a:latin typeface="Arial"/>
              </a:rPr>
              <a:t>способствует качественной </a:t>
            </a:r>
            <a:endParaRPr lang="en-US" sz="2400" b="0" strike="noStrike" spc="-1">
              <a:solidFill>
                <a:srgbClr val="FFFFFF"/>
              </a:solidFill>
              <a:latin typeface="Arial"/>
            </a:endParaRPr>
          </a:p>
          <a:p>
            <a:pPr marL="342720" indent="-342720">
              <a:lnSpc>
                <a:spcPct val="90000"/>
              </a:lnSpc>
              <a:spcBef>
                <a:spcPts val="799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400" b="0" strike="noStrike" spc="-1">
                <a:solidFill>
                  <a:srgbClr val="FFFFFF"/>
                </a:solidFill>
                <a:latin typeface="Arial"/>
              </a:rPr>
              <a:t>мотивации детей на школьное обучение</a:t>
            </a:r>
            <a:r>
              <a:rPr lang="ru-RU" sz="3200" b="0" strike="noStrike" spc="-1">
                <a:solidFill>
                  <a:srgbClr val="FFFFFF"/>
                </a:solidFill>
                <a:latin typeface="Arial"/>
              </a:rPr>
              <a:t>. </a:t>
            </a:r>
            <a:endParaRPr lang="en-US" sz="3200" b="0" strike="noStrike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89" name="Picture 4" descr="IMGP7245"/>
          <p:cNvPicPr/>
          <p:nvPr/>
        </p:nvPicPr>
        <p:blipFill>
          <a:blip r:embed="rId2" cstate="print"/>
          <a:stretch/>
        </p:blipFill>
        <p:spPr>
          <a:xfrm>
            <a:off x="6264360" y="3357720"/>
            <a:ext cx="2879640" cy="26650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</TotalTime>
  <Words>476</Words>
  <Application>Microsoft Office PowerPoint</Application>
  <PresentationFormat>Экран (4:3)</PresentationFormat>
  <Paragraphs>61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27 Воспитание  детей в ДОУ</dc:title>
  <dc:subject/>
  <dc:creator>212</dc:creator>
  <dc:description/>
  <cp:lastModifiedBy>аня</cp:lastModifiedBy>
  <cp:revision>15</cp:revision>
  <dcterms:created xsi:type="dcterms:W3CDTF">2012-08-10T07:57:30Z</dcterms:created>
  <dcterms:modified xsi:type="dcterms:W3CDTF">2021-04-21T19:58:58Z</dcterms:modified>
  <dc:language>en-US</dc:language>
</cp:coreProperties>
</file>