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3015A0-B137-4C4C-A251-BC93D1B65328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AA2794-6698-4E68-A7EB-E236A7171A9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51648" cy="576064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ГОСУДАРСТВЕННОЕ БЮДЖЕТНОЕ ДОШКОЛЬНОЕ ОБРАЗОВАТЕЛЬНОЕ УЧРЕЖДЕНИЕ № 36 ПУШКИНСКОГО РАЙОНА САНКТ-ПЕТЕРБУРГА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64704"/>
            <a:ext cx="7854696" cy="5400600"/>
          </a:xfrm>
        </p:spPr>
        <p:txBody>
          <a:bodyPr>
            <a:normAutofit fontScale="92500" lnSpcReduction="20000"/>
          </a:bodyPr>
          <a:lstStyle/>
          <a:p>
            <a:pPr algn="ctr"/>
            <a:endParaRPr lang="ru-RU" sz="43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4300" dirty="0" smtClean="0">
                <a:solidFill>
                  <a:schemeClr val="accent3">
                    <a:lumMod val="75000"/>
                  </a:schemeClr>
                </a:solidFill>
              </a:rPr>
              <a:t>Конспект занятия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dirty="0" smtClean="0"/>
              <a:t>в группе компенсирующей направленности для детей с ЗПР подготовительного к школе возраста</a:t>
            </a:r>
          </a:p>
          <a:p>
            <a:pPr algn="ctr"/>
            <a:endParaRPr lang="ru-RU" dirty="0" smtClean="0"/>
          </a:p>
          <a:p>
            <a:pPr algn="ctr"/>
            <a:r>
              <a:rPr lang="ru-RU" sz="4300" dirty="0" smtClean="0">
                <a:solidFill>
                  <a:schemeClr val="accent3">
                    <a:lumMod val="75000"/>
                  </a:schemeClr>
                </a:solidFill>
              </a:rPr>
              <a:t>Тема: «Весна»</a:t>
            </a:r>
          </a:p>
          <a:p>
            <a:pPr algn="l"/>
            <a:r>
              <a:rPr lang="ru-RU" dirty="0" smtClean="0"/>
              <a:t>                                       Подготовила и провела</a:t>
            </a:r>
          </a:p>
          <a:p>
            <a:pPr algn="l"/>
            <a:r>
              <a:rPr lang="ru-RU" dirty="0" smtClean="0"/>
              <a:t>                                       Учитель-дефектолог: Куправа А.И.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2019г.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2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62664" cy="610392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4. ОРИЕНТИРОВКА 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В ПРОСТРАНСТВЕ И МАТЕМАТИКА. 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1268760"/>
            <a:ext cx="4390256" cy="4979640"/>
          </a:xfrm>
        </p:spPr>
        <p:txBody>
          <a:bodyPr>
            <a:normAutofit fontScale="92500"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На </a:t>
            </a:r>
            <a:r>
              <a:rPr lang="ru-RU" sz="2000" dirty="0" err="1">
                <a:solidFill>
                  <a:schemeClr val="bg1"/>
                </a:solidFill>
              </a:rPr>
              <a:t>коврографе</a:t>
            </a:r>
            <a:r>
              <a:rPr lang="ru-RU" sz="2000" dirty="0">
                <a:solidFill>
                  <a:schemeClr val="bg1"/>
                </a:solidFill>
              </a:rPr>
              <a:t> выставляется картинка из деревьев, солнца, облаков, цветов, насекомых. И детям предлагается ответить на вопросы: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Что находится в правом верхнем углу?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Что в центре?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Что в левом верхнем углу?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Что в правом нижнем углу?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Что в левом нижнем углу?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Сколько насекомых?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Сколько цветов?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Сколько бабочек летит слева на право, а сколько наоборот?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Чего больше цветов или насекомых? Как сделать одинаково?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09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62664" cy="538384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+mn-lt"/>
              </a:rPr>
              <a:t>Пальчиковая гимнастика «Заботливое солнышко».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1268760"/>
            <a:ext cx="4750296" cy="497964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Солнце с неба посылает Дети ритмично скрещивают</a:t>
            </a:r>
          </a:p>
          <a:p>
            <a:r>
              <a:rPr lang="ru-RU" sz="2000" dirty="0">
                <a:solidFill>
                  <a:schemeClr val="bg1"/>
                </a:solidFill>
              </a:rPr>
              <a:t>Лучик, лучик, лучик. руки над головой.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И им смело разгоняет</a:t>
            </a:r>
          </a:p>
          <a:p>
            <a:r>
              <a:rPr lang="ru-RU" sz="2000" dirty="0">
                <a:solidFill>
                  <a:schemeClr val="bg1"/>
                </a:solidFill>
              </a:rPr>
              <a:t>Тучи, тучи, тучи. Плавно покачивают руки вверху.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Летом нежно согревает Ритмично потирают щёки.</a:t>
            </a:r>
          </a:p>
          <a:p>
            <a:r>
              <a:rPr lang="ru-RU" sz="2000" dirty="0">
                <a:solidFill>
                  <a:schemeClr val="bg1"/>
                </a:solidFill>
              </a:rPr>
              <a:t>Щёчки, щёчки, щёчки.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А весной на носик ставит Ритмично постукивают пальцем по носу.</a:t>
            </a:r>
          </a:p>
          <a:p>
            <a:r>
              <a:rPr lang="ru-RU" sz="2000" dirty="0">
                <a:solidFill>
                  <a:schemeClr val="bg1"/>
                </a:solidFill>
              </a:rPr>
              <a:t>Точки – точки – точки.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Золотят веснушки деток.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Очень нравится им это!</a:t>
            </a:r>
          </a:p>
          <a:p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46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538384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5. ЧЕТВЁРТЫЙ ЛИШНИЙ.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1412776"/>
            <a:ext cx="4246240" cy="48245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Детям предлагается зачеркнуть лишнюю картинку.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Далее проводится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зрительная </a:t>
            </a:r>
            <a:r>
              <a:rPr lang="ru-RU" sz="2400" dirty="0">
                <a:solidFill>
                  <a:schemeClr val="bg1"/>
                </a:solidFill>
              </a:rPr>
              <a:t>гимнастика:</a:t>
            </a:r>
          </a:p>
          <a:p>
            <a:r>
              <a:rPr lang="ru-RU" sz="2400" dirty="0">
                <a:solidFill>
                  <a:schemeClr val="bg1"/>
                </a:solidFill>
              </a:rPr>
              <a:t>Лучик вверх, лучик вниз,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Лучик детям улыбнись,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Вправо, влево посмотри,</a:t>
            </a:r>
          </a:p>
          <a:p>
            <a:r>
              <a:rPr lang="ru-RU" sz="2400" dirty="0">
                <a:solidFill>
                  <a:schemeClr val="bg1"/>
                </a:solidFill>
              </a:rPr>
              <a:t>Вокруг солнца обойди.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8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332656"/>
            <a:ext cx="8062664" cy="432048"/>
          </a:xfrm>
        </p:spPr>
        <p:txBody>
          <a:bodyPr/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6. ОТГАДАЙ ЗАГАДКИ И СОСТАВЬ СЛОВА.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908720"/>
            <a:ext cx="4606280" cy="5760640"/>
          </a:xfrm>
        </p:spPr>
        <p:txBody>
          <a:bodyPr>
            <a:normAutofit fontScale="85000" lnSpcReduction="2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Дует </a:t>
            </a:r>
            <a:r>
              <a:rPr lang="ru-RU" sz="2000" dirty="0">
                <a:solidFill>
                  <a:schemeClr val="bg1"/>
                </a:solidFill>
              </a:rPr>
              <a:t>теплый южный ветер.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Солнышко все ярче светит,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Снег худеет, мякнет, тает,</a:t>
            </a:r>
          </a:p>
          <a:p>
            <a:r>
              <a:rPr lang="ru-RU" sz="2000" dirty="0">
                <a:solidFill>
                  <a:schemeClr val="bg1"/>
                </a:solidFill>
              </a:rPr>
              <a:t>Грач горластый прилетает.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Что за месяц? Кто узнает?  (МАРТ</a:t>
            </a:r>
            <a:r>
              <a:rPr lang="ru-RU" sz="2000" dirty="0" smtClean="0">
                <a:solidFill>
                  <a:schemeClr val="bg1"/>
                </a:solidFill>
              </a:rPr>
              <a:t>).</a:t>
            </a:r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Яростно </a:t>
            </a:r>
            <a:r>
              <a:rPr lang="ru-RU" sz="2000" dirty="0">
                <a:solidFill>
                  <a:schemeClr val="bg1"/>
                </a:solidFill>
              </a:rPr>
              <a:t>река ревет</a:t>
            </a:r>
          </a:p>
          <a:p>
            <a:r>
              <a:rPr lang="ru-RU" sz="2000" dirty="0">
                <a:solidFill>
                  <a:schemeClr val="bg1"/>
                </a:solidFill>
              </a:rPr>
              <a:t>И разламывает лед.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 домик свой скворец вернулся,</a:t>
            </a:r>
          </a:p>
          <a:p>
            <a:r>
              <a:rPr lang="ru-RU" sz="2000" dirty="0">
                <a:solidFill>
                  <a:schemeClr val="bg1"/>
                </a:solidFill>
              </a:rPr>
              <a:t>А в лесу медведь проснулся.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 небе жаворонка трель.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Кто же к нам пришел? (АПРЕЛЬ</a:t>
            </a:r>
            <a:r>
              <a:rPr lang="ru-RU" sz="2000" dirty="0" smtClean="0">
                <a:solidFill>
                  <a:schemeClr val="bg1"/>
                </a:solidFill>
              </a:rPr>
              <a:t>).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Зеленеет </a:t>
            </a:r>
            <a:r>
              <a:rPr lang="ru-RU" sz="2000" dirty="0">
                <a:solidFill>
                  <a:schemeClr val="bg1"/>
                </a:solidFill>
              </a:rPr>
              <a:t>даль полей,</a:t>
            </a:r>
          </a:p>
          <a:p>
            <a:r>
              <a:rPr lang="ru-RU" sz="2000" dirty="0">
                <a:solidFill>
                  <a:schemeClr val="bg1"/>
                </a:solidFill>
              </a:rPr>
              <a:t>Запевает соловей.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 белый цвет оделся сад,</a:t>
            </a:r>
          </a:p>
          <a:p>
            <a:r>
              <a:rPr lang="ru-RU" sz="2000" dirty="0">
                <a:solidFill>
                  <a:schemeClr val="bg1"/>
                </a:solidFill>
              </a:rPr>
              <a:t>Птицы первые летят.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Гром грохочет, угадай,</a:t>
            </a:r>
          </a:p>
          <a:p>
            <a:r>
              <a:rPr lang="ru-RU" sz="2000" dirty="0">
                <a:solidFill>
                  <a:schemeClr val="bg1"/>
                </a:solidFill>
              </a:rPr>
              <a:t>Что за месяц это? (МАЙ</a:t>
            </a:r>
            <a:r>
              <a:rPr lang="ru-RU" sz="2000" dirty="0" smtClean="0">
                <a:solidFill>
                  <a:schemeClr val="bg1"/>
                </a:solidFill>
              </a:rPr>
              <a:t>).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После каждой отгадки, дети выкладывают название месяца из разрезных букв.</a:t>
            </a:r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28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682400"/>
          </a:xfrm>
        </p:spPr>
        <p:txBody>
          <a:bodyPr/>
          <a:lstStyle/>
          <a:p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7. РАБОТА С ИНТЕРАКТИВНОЙ ДОСКОЙ.</a:t>
            </a:r>
            <a:endParaRPr lang="ru-RU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1412776"/>
            <a:ext cx="4822304" cy="4835624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</a:rPr>
              <a:t>Выбрать перелетных птиц, а зимующих пересчитать.</a:t>
            </a:r>
          </a:p>
          <a:p>
            <a:pPr marL="342900" indent="-3429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</a:rPr>
              <a:t>Назвать животных, которые выходят весной из спячки.</a:t>
            </a:r>
          </a:p>
          <a:p>
            <a:pPr marL="342900" indent="-342900"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</a:rPr>
              <a:t>Определить какие праздники отмечаются весной.</a:t>
            </a:r>
          </a:p>
          <a:p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5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После выполнения последнего, седьмого задания, получился разноцветный зонт, раскрашенный цветами </a:t>
            </a:r>
            <a:r>
              <a:rPr lang="ru-RU" sz="2800" dirty="0">
                <a:solidFill>
                  <a:schemeClr val="bg1"/>
                </a:solidFill>
              </a:rPr>
              <a:t>радуги. </a:t>
            </a:r>
            <a:r>
              <a:rPr lang="ru-RU" sz="2800" dirty="0" smtClean="0">
                <a:solidFill>
                  <a:schemeClr val="bg1"/>
                </a:solidFill>
              </a:rPr>
              <a:t>Педагог с детьми повторяет </a:t>
            </a:r>
            <a:r>
              <a:rPr lang="ru-RU" sz="2800" dirty="0">
                <a:solidFill>
                  <a:schemeClr val="bg1"/>
                </a:solidFill>
              </a:rPr>
              <a:t>цвета радуги и на какую букву они начинаются. Каждый – красный, охотник – оранжевый, желает – желтый, знать – зеленый, где – голубой, сидит – синий, фазан – фиолетовый. И </a:t>
            </a:r>
            <a:r>
              <a:rPr lang="ru-RU" sz="2800" dirty="0" smtClean="0">
                <a:solidFill>
                  <a:schemeClr val="bg1"/>
                </a:solidFill>
              </a:rPr>
              <a:t>предлагает </a:t>
            </a:r>
            <a:r>
              <a:rPr lang="ru-RU" sz="2800" dirty="0">
                <a:solidFill>
                  <a:schemeClr val="bg1"/>
                </a:solidFill>
              </a:rPr>
              <a:t>взять </a:t>
            </a:r>
            <a:r>
              <a:rPr lang="ru-RU" sz="2800" dirty="0" smtClean="0">
                <a:solidFill>
                  <a:schemeClr val="bg1"/>
                </a:solidFill>
              </a:rPr>
              <a:t>краски и </a:t>
            </a:r>
            <a:r>
              <a:rPr lang="ru-RU" sz="2800" dirty="0">
                <a:solidFill>
                  <a:schemeClr val="bg1"/>
                </a:solidFill>
              </a:rPr>
              <a:t>пойти в группу </a:t>
            </a:r>
            <a:r>
              <a:rPr lang="ru-RU" sz="2800" dirty="0" smtClean="0">
                <a:solidFill>
                  <a:schemeClr val="bg1"/>
                </a:solidFill>
              </a:rPr>
              <a:t>рисовать </a:t>
            </a:r>
            <a:r>
              <a:rPr lang="ru-RU" sz="2800" dirty="0">
                <a:solidFill>
                  <a:schemeClr val="bg1"/>
                </a:solidFill>
              </a:rPr>
              <a:t>радугу.</a:t>
            </a:r>
          </a:p>
        </p:txBody>
      </p:sp>
    </p:spTree>
    <p:extLst>
      <p:ext uri="{BB962C8B-B14F-4D97-AF65-F5344CB8AC3E}">
        <p14:creationId xmlns:p14="http://schemas.microsoft.com/office/powerpoint/2010/main" val="133106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800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ВНИМАНИЕ.</a:t>
            </a:r>
            <a:endParaRPr lang="ru-RU" sz="4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52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ЦЕЛЬ.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Обобщить </a:t>
            </a:r>
            <a:r>
              <a:rPr lang="ru-RU" dirty="0">
                <a:solidFill>
                  <a:schemeClr val="bg1"/>
                </a:solidFill>
              </a:rPr>
              <a:t>и систематизировать знания детей о весне, ее характерных </a:t>
            </a:r>
            <a:r>
              <a:rPr lang="ru-RU" dirty="0" smtClean="0">
                <a:solidFill>
                  <a:schemeClr val="bg1"/>
                </a:solidFill>
              </a:rPr>
              <a:t>признаках, а также праздниках, которые празднуются весной.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Интеграция </a:t>
            </a:r>
            <a:r>
              <a:rPr lang="ru-RU" sz="4000" dirty="0">
                <a:solidFill>
                  <a:srgbClr val="00B050"/>
                </a:solidFill>
              </a:rPr>
              <a:t>образовательных </a:t>
            </a:r>
            <a:r>
              <a:rPr lang="ru-RU" sz="4000" dirty="0" smtClean="0">
                <a:solidFill>
                  <a:srgbClr val="00B050"/>
                </a:solidFill>
              </a:rPr>
              <a:t>областей: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Познавательное </a:t>
            </a:r>
            <a:r>
              <a:rPr lang="ru-RU" dirty="0">
                <a:solidFill>
                  <a:schemeClr val="bg1"/>
                </a:solidFill>
              </a:rPr>
              <a:t>развитие </a:t>
            </a:r>
            <a:r>
              <a:rPr lang="ru-RU" dirty="0"/>
              <a:t>(приоритетная </a:t>
            </a:r>
            <a:r>
              <a:rPr lang="ru-RU" dirty="0" smtClean="0"/>
              <a:t>область)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Речевое </a:t>
            </a:r>
            <a:r>
              <a:rPr lang="ru-RU" dirty="0">
                <a:solidFill>
                  <a:schemeClr val="bg1"/>
                </a:solidFill>
              </a:rPr>
              <a:t>развитие.</a:t>
            </a:r>
          </a:p>
          <a:p>
            <a:pPr marL="0" indent="0" algn="ctr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89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ЗАДАЧИ.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Обучающие: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Активизировать </a:t>
            </a:r>
            <a:r>
              <a:rPr lang="ru-RU" dirty="0">
                <a:solidFill>
                  <a:schemeClr val="bg1"/>
                </a:solidFill>
              </a:rPr>
              <a:t>познавательную </a:t>
            </a:r>
            <a:r>
              <a:rPr lang="ru-RU" dirty="0" smtClean="0">
                <a:solidFill>
                  <a:schemeClr val="bg1"/>
                </a:solidFill>
              </a:rPr>
              <a:t>активность.</a:t>
            </a:r>
            <a:endParaRPr lang="ru-RU" dirty="0">
              <a:solidFill>
                <a:schemeClr val="bg1"/>
              </a:solidFill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Формировать </a:t>
            </a:r>
            <a:r>
              <a:rPr lang="ru-RU" dirty="0">
                <a:solidFill>
                  <a:schemeClr val="bg1"/>
                </a:solidFill>
              </a:rPr>
              <a:t>интерес к родной </a:t>
            </a:r>
            <a:r>
              <a:rPr lang="ru-RU" dirty="0" smtClean="0">
                <a:solidFill>
                  <a:schemeClr val="bg1"/>
                </a:solidFill>
              </a:rPr>
              <a:t>природе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Способствовать </a:t>
            </a:r>
            <a:r>
              <a:rPr lang="ru-RU" dirty="0">
                <a:solidFill>
                  <a:schemeClr val="bg1"/>
                </a:solidFill>
              </a:rPr>
              <a:t>обобщению представлений о весне как времени года, о жизни растений и животных, птиц, о погодных условиях в весеннее </a:t>
            </a:r>
            <a:r>
              <a:rPr lang="ru-RU" dirty="0" smtClean="0">
                <a:solidFill>
                  <a:schemeClr val="bg1"/>
                </a:solidFill>
              </a:rPr>
              <a:t>время.</a:t>
            </a: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Развивающие: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Развивать </a:t>
            </a:r>
            <a:r>
              <a:rPr lang="ru-RU" dirty="0">
                <a:solidFill>
                  <a:schemeClr val="bg1"/>
                </a:solidFill>
              </a:rPr>
              <a:t>умение строить причинно-следственные </a:t>
            </a:r>
            <a:r>
              <a:rPr lang="ru-RU" dirty="0" smtClean="0">
                <a:solidFill>
                  <a:schemeClr val="bg1"/>
                </a:solidFill>
              </a:rPr>
              <a:t>связи.</a:t>
            </a:r>
            <a:endParaRPr lang="ru-RU" dirty="0">
              <a:solidFill>
                <a:schemeClr val="bg1"/>
              </a:solidFill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Развивать </a:t>
            </a:r>
            <a:r>
              <a:rPr lang="ru-RU" dirty="0">
                <a:solidFill>
                  <a:schemeClr val="bg1"/>
                </a:solidFill>
              </a:rPr>
              <a:t>связную речь, обогащать </a:t>
            </a:r>
            <a:r>
              <a:rPr lang="ru-RU" dirty="0" smtClean="0">
                <a:solidFill>
                  <a:schemeClr val="bg1"/>
                </a:solidFill>
              </a:rPr>
              <a:t>словарь.</a:t>
            </a:r>
            <a:endParaRPr lang="ru-RU" dirty="0">
              <a:solidFill>
                <a:schemeClr val="bg1"/>
              </a:solidFill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Развивать </a:t>
            </a:r>
            <a:r>
              <a:rPr lang="ru-RU" dirty="0">
                <a:solidFill>
                  <a:schemeClr val="bg1"/>
                </a:solidFill>
              </a:rPr>
              <a:t>память, </a:t>
            </a:r>
            <a:r>
              <a:rPr lang="ru-RU" dirty="0" smtClean="0">
                <a:solidFill>
                  <a:schemeClr val="bg1"/>
                </a:solidFill>
              </a:rPr>
              <a:t>мышление.</a:t>
            </a:r>
            <a:endParaRPr lang="ru-RU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Воспитывающие: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Воспитывать </a:t>
            </a:r>
            <a:r>
              <a:rPr lang="ru-RU" dirty="0">
                <a:solidFill>
                  <a:schemeClr val="bg1"/>
                </a:solidFill>
              </a:rPr>
              <a:t>бережное отношение к природе.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67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B050"/>
                </a:solidFill>
              </a:rPr>
              <a:t>О</a:t>
            </a:r>
            <a:r>
              <a:rPr lang="ru-RU" sz="4000" dirty="0" smtClean="0">
                <a:solidFill>
                  <a:srgbClr val="00B050"/>
                </a:solidFill>
              </a:rPr>
              <a:t>БОРУДОВАНИЕ.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bg1"/>
                </a:solidFill>
              </a:rPr>
              <a:t>Зонт радужной раскраски, цвета скрыты; математические пазлы (10 частей); мольберт; картинки с изображением весны; </a:t>
            </a:r>
            <a:r>
              <a:rPr lang="ru-RU" dirty="0" err="1" smtClean="0">
                <a:solidFill>
                  <a:schemeClr val="bg1"/>
                </a:solidFill>
              </a:rPr>
              <a:t>мнемотаблица</a:t>
            </a:r>
            <a:r>
              <a:rPr lang="ru-RU" dirty="0" smtClean="0">
                <a:solidFill>
                  <a:schemeClr val="bg1"/>
                </a:solidFill>
              </a:rPr>
              <a:t>; интерактивная доска, разрезные буквы.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00B050"/>
                </a:solidFill>
              </a:rPr>
              <a:t>ПРЕДВАРИТЕЛЬНАЯ РАБОТА.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Рассматривание </a:t>
            </a:r>
            <a:r>
              <a:rPr lang="ru-RU" sz="2400" dirty="0">
                <a:solidFill>
                  <a:schemeClr val="bg1"/>
                </a:solidFill>
              </a:rPr>
              <a:t>с детьми иллюстраций о весне, весенних изменениях в природе.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Беседы </a:t>
            </a:r>
            <a:r>
              <a:rPr lang="ru-RU" sz="2400" dirty="0">
                <a:solidFill>
                  <a:schemeClr val="bg1"/>
                </a:solidFill>
              </a:rPr>
              <a:t>с детьми о бережном отношении к природе.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Наблюдения </a:t>
            </a:r>
            <a:r>
              <a:rPr lang="ru-RU" sz="2400" dirty="0">
                <a:solidFill>
                  <a:schemeClr val="bg1"/>
                </a:solidFill>
              </a:rPr>
              <a:t>на прогулке, беседы с детьми о признаках весны, почему наступает весна.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Чтение художественной литературы.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Заучивание стихов о весне, о весенних месяцах, загадывание загадок, поговорок и пословиц.</a:t>
            </a:r>
            <a:endParaRPr lang="ru-RU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41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2656"/>
            <a:ext cx="3600400" cy="792088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ХОД ЗАНЯТИЯ.</a:t>
            </a:r>
            <a:endParaRPr lang="ru-RU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395536" y="1124744"/>
            <a:ext cx="8208912" cy="54726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Педагог предлагает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детям «раскрасить»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зонтик. За каждый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правильный ответ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будет открываться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 один сегмент.</a:t>
            </a:r>
          </a:p>
          <a:p>
            <a:pPr algn="just"/>
            <a:endParaRPr lang="ru-RU" sz="2400" dirty="0">
              <a:solidFill>
                <a:schemeClr val="bg1"/>
              </a:solidFill>
            </a:endParaRPr>
          </a:p>
          <a:p>
            <a:pPr algn="just"/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1. МАТЕМАТИЧЕСКИЕ ПАЗЛЫ. 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Картинка </a:t>
            </a:r>
            <a:r>
              <a:rPr lang="ru-RU" sz="2400" dirty="0">
                <a:solidFill>
                  <a:schemeClr val="bg1"/>
                </a:solidFill>
              </a:rPr>
              <a:t>с изображением весны, разделенная на 10 частей. </a:t>
            </a:r>
          </a:p>
        </p:txBody>
      </p:sp>
    </p:spTree>
    <p:extLst>
      <p:ext uri="{BB962C8B-B14F-4D97-AF65-F5344CB8AC3E}">
        <p14:creationId xmlns:p14="http://schemas.microsoft.com/office/powerpoint/2010/main" val="13857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332656"/>
            <a:ext cx="8062664" cy="576064"/>
          </a:xfrm>
        </p:spPr>
        <p:txBody>
          <a:bodyPr/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2. ЗАКОНЧИТЬ 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ФРАЗУ С ОПОРОЙ НА КАРТИНКУ.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51520" y="1124744"/>
            <a:ext cx="5256584" cy="512365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Весной ярко светит солнце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тает снег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появляются проталины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появляются лужи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набухают почки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возвращаются перелетные  птицы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появляются сосульки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бегут ручьи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просыпаются насекомые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идёт дождь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дикие животные меняют цвет шубки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появляются первые цветы: подснежники, мать – и – мачеха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Весной появляется трава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6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18648" cy="1474488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Педагог выставляет три картинки (</a:t>
            </a:r>
            <a:r>
              <a:rPr lang="ru-RU" dirty="0" err="1" smtClean="0">
                <a:solidFill>
                  <a:schemeClr val="bg1"/>
                </a:solidFill>
              </a:rPr>
              <a:t>мнемотаблицу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685800" y="2204864"/>
            <a:ext cx="4174232" cy="4043536"/>
          </a:xfrm>
        </p:spPr>
        <p:txBody>
          <a:bodyPr/>
          <a:lstStyle/>
          <a:p>
            <a:r>
              <a:rPr lang="ru-RU" sz="2400" dirty="0" smtClean="0">
                <a:solidFill>
                  <a:schemeClr val="bg1"/>
                </a:solidFill>
              </a:rPr>
              <a:t>Дети </a:t>
            </a:r>
            <a:r>
              <a:rPr lang="ru-RU" sz="2400" dirty="0">
                <a:solidFill>
                  <a:schemeClr val="bg1"/>
                </a:solidFill>
              </a:rPr>
              <a:t>проговаривают четверостишье с опорой на картинки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r>
              <a:rPr lang="ru-RU" sz="2400" dirty="0">
                <a:solidFill>
                  <a:schemeClr val="bg1"/>
                </a:solidFill>
              </a:rPr>
              <a:t>Травка зеленеет</a:t>
            </a:r>
          </a:p>
          <a:p>
            <a:r>
              <a:rPr lang="ru-RU" sz="2400" dirty="0">
                <a:solidFill>
                  <a:schemeClr val="bg1"/>
                </a:solidFill>
              </a:rPr>
              <a:t>Солнышко блестит</a:t>
            </a:r>
          </a:p>
          <a:p>
            <a:r>
              <a:rPr lang="ru-RU" sz="2400" dirty="0">
                <a:solidFill>
                  <a:schemeClr val="bg1"/>
                </a:solidFill>
              </a:rPr>
              <a:t>Ласточка с весною</a:t>
            </a:r>
          </a:p>
          <a:p>
            <a:r>
              <a:rPr lang="ru-RU" sz="2400" dirty="0">
                <a:solidFill>
                  <a:schemeClr val="bg1"/>
                </a:solidFill>
              </a:rPr>
              <a:t>В гости к нам летит.</a:t>
            </a:r>
          </a:p>
          <a:p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" t="29470" r="21915" b="6948"/>
          <a:stretch/>
        </p:blipFill>
        <p:spPr bwMode="auto">
          <a:xfrm>
            <a:off x="3524864" y="3598606"/>
            <a:ext cx="5412659" cy="213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376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514352"/>
            <a:ext cx="8208912" cy="6824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+mn-lt"/>
              </a:rPr>
              <a:t>Проводится подвижная </a:t>
            </a:r>
            <a:r>
              <a:rPr lang="ru-RU" dirty="0">
                <a:solidFill>
                  <a:schemeClr val="bg1"/>
                </a:solidFill>
                <a:latin typeface="+mn-lt"/>
              </a:rPr>
              <a:t>игра: «Весна, весна красная».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1340768"/>
            <a:ext cx="4534272" cy="4907632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Весна</a:t>
            </a:r>
            <a:r>
              <a:rPr lang="ru-RU" sz="2000" dirty="0">
                <a:solidFill>
                  <a:schemeClr val="bg1"/>
                </a:solidFill>
              </a:rPr>
              <a:t>, весна красная! (дети идут по кругу, друг за другом)</a:t>
            </a:r>
          </a:p>
          <a:p>
            <a:r>
              <a:rPr lang="ru-RU" sz="2000" dirty="0">
                <a:solidFill>
                  <a:schemeClr val="bg1"/>
                </a:solidFill>
              </a:rPr>
              <a:t>Приди, весна, с радостью,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 радостью, с радостью, ( идут в другую сторону)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 великой милостью: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Со льном высоким, ( останавливаются, поднимают руки вверх, встают на носочки, вдох)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 корнем глубоким, ( приседают, опускают руки, выдох)</a:t>
            </a:r>
          </a:p>
          <a:p>
            <a:r>
              <a:rPr lang="ru-RU" sz="2000" dirty="0">
                <a:solidFill>
                  <a:schemeClr val="bg1"/>
                </a:solidFill>
              </a:rPr>
              <a:t>С хлебами обильными ( круговые движения руками).</a:t>
            </a: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2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62664" cy="538384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3. ПРОДОЛЖИ РЯД.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5800" y="1196752"/>
            <a:ext cx="4174232" cy="505164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Дети заканчивают ряды в предложенных им картинках.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5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233</TotalTime>
  <Words>887</Words>
  <Application>Microsoft Office PowerPoint</Application>
  <PresentationFormat>Экран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ГОСУДАРСТВЕННОЕ БЮДЖЕТНОЕ ДОШКОЛЬНОЕ ОБРАЗОВАТЕЛЬНОЕ УЧРЕЖДЕНИЕ № 36 ПУШКИНСКОГО РАЙОНА САНКТ-ПЕТЕРБУРГА </vt:lpstr>
      <vt:lpstr>ЦЕЛЬ.</vt:lpstr>
      <vt:lpstr>ЗАДАЧИ.</vt:lpstr>
      <vt:lpstr>ОБОРУДОВАНИЕ.</vt:lpstr>
      <vt:lpstr>ХОД ЗАНЯТИЯ.</vt:lpstr>
      <vt:lpstr>2. ЗАКОНЧИТЬ ФРАЗУ С ОПОРОЙ НА КАРТИНКУ.</vt:lpstr>
      <vt:lpstr>Педагог выставляет три картинки (мнемотаблицу). </vt:lpstr>
      <vt:lpstr>Проводится подвижная игра: «Весна, весна красная».</vt:lpstr>
      <vt:lpstr>3. ПРОДОЛЖИ РЯД.</vt:lpstr>
      <vt:lpstr>4. ОРИЕНТИРОВКА В ПРОСТРАНСТВЕ И МАТЕМАТИКА. </vt:lpstr>
      <vt:lpstr>Пальчиковая гимнастика «Заботливое солнышко».</vt:lpstr>
      <vt:lpstr>5. ЧЕТВЁРТЫЙ ЛИШНИЙ.</vt:lpstr>
      <vt:lpstr>6. ОТГАДАЙ ЗАГАДКИ И СОСТАВЬ СЛОВА.</vt:lpstr>
      <vt:lpstr>7. РАБОТА С ИНТЕРАКТИВНОЙ ДОСКОЙ.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№ 36 ПУШКИНСКОГО РАЙОНА САНКТ-ПЕТЕРБУРГА</dc:title>
  <dc:creator>36</dc:creator>
  <cp:lastModifiedBy>36</cp:lastModifiedBy>
  <cp:revision>29</cp:revision>
  <dcterms:created xsi:type="dcterms:W3CDTF">2021-04-05T14:47:15Z</dcterms:created>
  <dcterms:modified xsi:type="dcterms:W3CDTF">2021-04-21T06:53:56Z</dcterms:modified>
</cp:coreProperties>
</file>