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5"/>
  </p:handoutMasterIdLst>
  <p:sldIdLst>
    <p:sldId id="256" r:id="rId2"/>
    <p:sldId id="272" r:id="rId3"/>
    <p:sldId id="271" r:id="rId4"/>
    <p:sldId id="268" r:id="rId5"/>
    <p:sldId id="259" r:id="rId6"/>
    <p:sldId id="260" r:id="rId7"/>
    <p:sldId id="261" r:id="rId8"/>
    <p:sldId id="262" r:id="rId9"/>
    <p:sldId id="263" r:id="rId10"/>
    <p:sldId id="273" r:id="rId11"/>
    <p:sldId id="265" r:id="rId12"/>
    <p:sldId id="27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294" autoAdjust="0"/>
    <p:restoredTop sz="94660"/>
  </p:normalViewPr>
  <p:slideViewPr>
    <p:cSldViewPr snapToGrid="0">
      <p:cViewPr>
        <p:scale>
          <a:sx n="79" d="100"/>
          <a:sy n="79" d="100"/>
        </p:scale>
        <p:origin x="-112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30" name="Подзаголовок 2"/>
          <p:cNvSpPr txBox="1">
            <a:spLocks/>
          </p:cNvSpPr>
          <p:nvPr/>
        </p:nvSpPr>
        <p:spPr>
          <a:xfrm>
            <a:off x="5522494" y="5281864"/>
            <a:ext cx="3128211" cy="10347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200" b="1" dirty="0" smtClean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 МКДОУ</a:t>
            </a:r>
          </a:p>
          <a:p>
            <a:pPr algn="r"/>
            <a:r>
              <a:rPr lang="ru-RU" sz="1200" b="1" dirty="0" smtClean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Детский сад «Восход»</a:t>
            </a:r>
          </a:p>
          <a:p>
            <a:pPr algn="r"/>
            <a:r>
              <a:rPr lang="ru-RU" sz="1200" b="1" dirty="0" smtClean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Сорокина И.Е</a:t>
            </a:r>
          </a:p>
          <a:p>
            <a:pPr algn="r"/>
            <a:endParaRPr lang="ru-RU" sz="2400" b="1" dirty="0">
              <a:ln w="12700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389" y="0"/>
            <a:ext cx="8073190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 корзину я спрятала игрушку</a:t>
            </a:r>
          </a:p>
          <a:p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Девочек любимую подружку.</a:t>
            </a:r>
          </a:p>
          <a:p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Можно с ней по-разному играть</a:t>
            </a:r>
          </a:p>
          <a:p>
            <a:r>
              <a:rPr lang="ru-RU" sz="3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Кормить, укачивать, в наряды наряжать.</a:t>
            </a:r>
          </a:p>
          <a:p>
            <a:pPr algn="ctr"/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Сегодня  мастер – класс посвящен теме: «Изготовление тряпичной куклы – оберега «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Благополучница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».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3"/>
          <p:cNvSpPr txBox="1">
            <a:spLocks/>
          </p:cNvSpPr>
          <p:nvPr/>
        </p:nvSpPr>
        <p:spPr>
          <a:xfrm>
            <a:off x="168441" y="192506"/>
            <a:ext cx="3128211" cy="2598821"/>
          </a:xfrm>
          <a:prstGeom prst="rect">
            <a:avLst/>
          </a:prstGeom>
        </p:spPr>
        <p:txBody>
          <a:bodyPr>
            <a:noAutofit/>
          </a:bodyPr>
          <a:lstStyle/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</a:pPr>
            <a:r>
              <a:rPr lang="ru-RU" sz="3200" dirty="0" smtClean="0">
                <a:latin typeface="Monotype Corsiva" pitchFamily="66" charset="0"/>
              </a:rPr>
              <a:t>Далее..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</a:pPr>
            <a:r>
              <a:rPr lang="ru-RU" sz="3200" dirty="0" smtClean="0">
                <a:latin typeface="Monotype Corsiva" pitchFamily="66" charset="0"/>
              </a:rPr>
              <a:t>Повязывается платок, обхватив шею, «по-старушечьи».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</a:endParaRPr>
          </a:p>
        </p:txBody>
      </p:sp>
      <p:pic>
        <p:nvPicPr>
          <p:cNvPr id="6146" name="Picture 2" descr="C:\Users\Администратор\Desktop\кукла\FbpHYbmv1Z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059" y="2809373"/>
            <a:ext cx="2700000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 txBox="1">
            <a:spLocks/>
          </p:cNvSpPr>
          <p:nvPr/>
        </p:nvSpPr>
        <p:spPr>
          <a:xfrm>
            <a:off x="3982453" y="168442"/>
            <a:ext cx="4957011" cy="570773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marR="0" lvl="0" indent="-171450" algn="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Фартук и пояс. </a:t>
            </a:r>
          </a:p>
          <a:p>
            <a:pPr marL="0" marR="0" lvl="0" indent="0" algn="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Фартук накладывается  изнанкой наверх.</a:t>
            </a:r>
          </a:p>
          <a:p>
            <a:pPr marL="0" marR="0" lvl="0" indent="0" algn="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Приматываем лентой и переворачиваем.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5" name="Picture 2" descr="C:\Users\Администратор\Desktop\кукла\B_4kXyIsqD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74770" y="2634916"/>
            <a:ext cx="4960422" cy="3720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53263" y="1287378"/>
            <a:ext cx="3898232" cy="40955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>
                <a:latin typeface="Monotype Corsiva" pitchFamily="66" charset="0"/>
              </a:rPr>
              <a:t>Талия окончательно оформляется пояском из тонкой атласной </a:t>
            </a:r>
            <a:r>
              <a:rPr lang="ru-RU" sz="3600" dirty="0" smtClean="0">
                <a:latin typeface="Monotype Corsiva" pitchFamily="66" charset="0"/>
              </a:rPr>
              <a:t>ленты или тесьмы. </a:t>
            </a:r>
            <a:r>
              <a:rPr lang="ru-RU" sz="3600" dirty="0">
                <a:latin typeface="Monotype Corsiva" pitchFamily="66" charset="0"/>
              </a:rPr>
              <a:t>Опускаются руки.</a:t>
            </a:r>
          </a:p>
        </p:txBody>
      </p:sp>
      <p:pic>
        <p:nvPicPr>
          <p:cNvPr id="7170" name="Picture 2" descr="C:\Users\Администратор\Desktop\кукла\BpuldN5gZd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112" y="330867"/>
            <a:ext cx="4687804" cy="6250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5515100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53263" y="253260"/>
            <a:ext cx="381401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Для того, чтобы куколка стала помощницей важно подружиться с ней. Для этого время от времени берите талисман в руки и общайтесь с ней, благодарите за достижения и защиту.</a:t>
            </a:r>
          </a:p>
          <a:p>
            <a:endParaRPr lang="ru-RU" sz="2400" b="1" dirty="0" smtClean="0">
              <a:latin typeface="Monotype Corsiva" pitchFamily="66" charset="0"/>
            </a:endParaRPr>
          </a:p>
          <a:p>
            <a:r>
              <a:rPr lang="ru-RU" sz="2400" b="1" dirty="0" smtClean="0">
                <a:latin typeface="Monotype Corsiva" pitchFamily="66" charset="0"/>
              </a:rPr>
              <a:t>Куклу можно разместить в любом месте в доме. Это может быть освещенное солнцем окно, красный угол подле славянских кумиров или других оберегов, полка над столом или кроватью.</a:t>
            </a:r>
          </a:p>
        </p:txBody>
      </p:sp>
      <p:pic>
        <p:nvPicPr>
          <p:cNvPr id="8194" name="Picture 2" descr="C:\Users\Администратор\Desktop\кукла\vilyu2qHq2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923" y="174458"/>
            <a:ext cx="4711866" cy="628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un9-42.userapi.com/impg/kJlAqhN2ouYeEVJgBWm8TU0ML4aGylpYO2Zwtw/0_umxmj0n4E.jpg?size=944x1080&amp;quality=96&amp;sign=af66d8551693128b9175b1522976dd93&amp;type=album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9954" y="666473"/>
            <a:ext cx="4620962" cy="489211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636296" y="158097"/>
            <a:ext cx="71708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7200" b="1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Ваша </a:t>
            </a:r>
          </a:p>
          <a:p>
            <a:pPr algn="r"/>
            <a:r>
              <a:rPr lang="ru-RU" sz="7200" b="1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благополучие</a:t>
            </a:r>
            <a:br>
              <a:rPr lang="ru-RU" sz="7200" b="1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в ваших</a:t>
            </a:r>
          </a:p>
          <a:p>
            <a:pPr algn="r"/>
            <a:r>
              <a:rPr lang="ru-RU" sz="7200" b="1" dirty="0" smtClean="0"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Monotype Corsiva" pitchFamily="66" charset="0"/>
              </a:rPr>
              <a:t> руках….. </a:t>
            </a:r>
            <a:endParaRPr lang="ru-RU" sz="7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7972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727" y="217171"/>
            <a:ext cx="8698832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У всех 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обережных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кукол есть объединяющие правила: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Игла.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Игла для создания тела куклы не используется, — за исключением некоторых кукол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Зерновушки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например). Одежду можно частично сшивать или наносить на нее вышивку (желательно — тоже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обережную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Красная нить.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Рабоатть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нужно только красной ниткой. Закручиваем их четное количество оборотов по солнцу (по часовой стрелке). Завязываем на два узла или не завязывать вообще.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Крепление деталей.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Детали кукол не сшивают, а связывают между собой, приматывают друг к дружке. В некоторых случаях навивают нити «по солнышку», т. е. с востока на запад, в других – по особой схеме, избегая повторных витков. При этом формулируют желания, напевают, приговаривают или читают молитвы (и только в редких специальных случаях хранят полное безмолвие).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Ткани по правилам нужно не резать, а рвать.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Лицо.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 большинстве случаев кукол оставляют безликими – даже приблизительно не намечали ни глаз, ни ртов, ни носов. Согласно поверью, безликая кукла не сможет стать чьим-либо двойником и никогда не причинит вред человеку.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Сроки.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Куклу нужно мастерить в один прием, так как считается, что повторение отсекает то, что было заложено в первый раз.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Ткани.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Ткани должны быть только натуральными – ситец, бязь. Чем старее – тем лучше. Идеальны кусочки от старых наволочек, простыней, халатов,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ночнушек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Они мягкие, с ними удобно работать, и пропитаны вашим теплом. Подойдут и те запасы отрезов, которые хранятся в закромах наших бабушек и мам.</a:t>
            </a:r>
          </a:p>
          <a:p>
            <a:pPr>
              <a:buFontTx/>
              <a:buChar char="-"/>
            </a:pPr>
            <a:endParaRPr lang="ru-RU" sz="2400" b="1" dirty="0" smtClean="0">
              <a:latin typeface="Monotype Corsiva" pitchFamily="66" charset="0"/>
            </a:endParaRPr>
          </a:p>
          <a:p>
            <a:pPr>
              <a:buFontTx/>
              <a:buChar char="-"/>
            </a:pPr>
            <a:endParaRPr lang="ru-RU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9232" y="308083"/>
            <a:ext cx="847023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Относится к куклам-помощницам.</a:t>
            </a:r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</a:rPr>
              <a:t>Отличительные черты </a:t>
            </a:r>
            <a:r>
              <a:rPr lang="ru-RU" sz="2400" dirty="0" smtClean="0">
                <a:latin typeface="Monotype Corsiva" pitchFamily="66" charset="0"/>
              </a:rPr>
              <a:t>— монетка спрятанная в основание  (к достатку)</a:t>
            </a:r>
          </a:p>
          <a:p>
            <a:r>
              <a:rPr lang="ru-RU" sz="2400" dirty="0" smtClean="0">
                <a:latin typeface="Monotype Corsiva" pitchFamily="66" charset="0"/>
              </a:rPr>
              <a:t>— Руки «крепко сцепленные» узлом, символизирующие сохранность хозяйского добра. </a:t>
            </a:r>
          </a:p>
          <a:p>
            <a:r>
              <a:rPr lang="ru-RU" sz="2400" dirty="0" smtClean="0">
                <a:latin typeface="Monotype Corsiva" pitchFamily="66" charset="0"/>
              </a:rPr>
              <a:t>— Рост у такого оберега не велик, редко превышает 8-10 см.</a:t>
            </a:r>
          </a:p>
          <a:p>
            <a:r>
              <a:rPr lang="ru-RU" sz="2400" dirty="0" smtClean="0">
                <a:latin typeface="Monotype Corsiva" pitchFamily="66" charset="0"/>
              </a:rPr>
              <a:t>— Главное значение куклы оберега </a:t>
            </a:r>
            <a:r>
              <a:rPr lang="ru-RU" sz="2400" dirty="0" err="1" smtClean="0">
                <a:latin typeface="Monotype Corsiva" pitchFamily="66" charset="0"/>
              </a:rPr>
              <a:t>благополучницы</a:t>
            </a:r>
            <a:r>
              <a:rPr lang="ru-RU" sz="2400" dirty="0" smtClean="0">
                <a:latin typeface="Monotype Corsiva" pitchFamily="66" charset="0"/>
              </a:rPr>
              <a:t> — приумножение достатка, здоровья и счастья. Помимо процветания семьи в сфере влияния куколки находится защита здоровья и счастья членов семьи от видимого и не видимого негатива.</a:t>
            </a:r>
          </a:p>
          <a:p>
            <a:r>
              <a:rPr lang="ru-RU" sz="2400" dirty="0" smtClean="0">
                <a:latin typeface="Monotype Corsiva" pitchFamily="66" charset="0"/>
              </a:rPr>
              <a:t>Силу на помощь в делах семейных куколка черпает из добрых мыслей и позитивной энергии хозяйки. Время от времени </a:t>
            </a:r>
            <a:r>
              <a:rPr lang="ru-RU" sz="2400" dirty="0" err="1" smtClean="0">
                <a:latin typeface="Monotype Corsiva" pitchFamily="66" charset="0"/>
              </a:rPr>
              <a:t>берегини</a:t>
            </a:r>
            <a:r>
              <a:rPr lang="ru-RU" sz="2400" dirty="0" smtClean="0">
                <a:latin typeface="Monotype Corsiva" pitchFamily="66" charset="0"/>
              </a:rPr>
              <a:t> семейного счастья преподносили подарки в виде цветных бусин, ленточек или цветочков. </a:t>
            </a:r>
          </a:p>
          <a:p>
            <a:r>
              <a:rPr lang="ru-RU" sz="2400" dirty="0" smtClean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41421"/>
            <a:ext cx="7504697" cy="914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Для куклы вам нужны будут: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0220" y="1825625"/>
            <a:ext cx="6145129" cy="43513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-для головы кусок белой ткани 10 на 10 см; </a:t>
            </a:r>
          </a:p>
          <a:p>
            <a:r>
              <a:rPr lang="ru-RU" dirty="0"/>
              <a:t>-натуральные нитки красного цвета; </a:t>
            </a:r>
          </a:p>
          <a:p>
            <a:r>
              <a:rPr lang="ru-RU" dirty="0"/>
              <a:t>-для рук ткань размером 20 на 5 см; </a:t>
            </a:r>
          </a:p>
          <a:p>
            <a:r>
              <a:rPr lang="ru-RU" dirty="0"/>
              <a:t>-для юбки-мешка цветная ткань 15 на 15 см; </a:t>
            </a:r>
          </a:p>
          <a:p>
            <a:r>
              <a:rPr lang="ru-RU" dirty="0"/>
              <a:t>-монетка с цифрой 5; </a:t>
            </a:r>
          </a:p>
          <a:p>
            <a:r>
              <a:rPr lang="ru-RU" dirty="0"/>
              <a:t>-вата для набивки; </a:t>
            </a:r>
          </a:p>
          <a:p>
            <a:r>
              <a:rPr lang="ru-RU" dirty="0"/>
              <a:t>-полоска ткани или </a:t>
            </a:r>
            <a:r>
              <a:rPr lang="ru-RU" dirty="0" smtClean="0"/>
              <a:t>кружева </a:t>
            </a:r>
            <a:r>
              <a:rPr lang="ru-RU" dirty="0"/>
              <a:t>для </a:t>
            </a:r>
            <a:r>
              <a:rPr lang="ru-RU" dirty="0" smtClean="0"/>
              <a:t>передника;</a:t>
            </a:r>
            <a:endParaRPr lang="ru-RU" dirty="0"/>
          </a:p>
          <a:p>
            <a:r>
              <a:rPr lang="ru-RU" dirty="0"/>
              <a:t>-треугольник ткани для косынки; </a:t>
            </a:r>
          </a:p>
          <a:p>
            <a:r>
              <a:rPr lang="ru-RU" dirty="0" smtClean="0"/>
              <a:t>Для наполнения можно использовать вату или </a:t>
            </a:r>
            <a:r>
              <a:rPr lang="ru-RU" dirty="0" err="1" smtClean="0"/>
              <a:t>синтепон</a:t>
            </a:r>
            <a:r>
              <a:rPr lang="ru-RU" dirty="0" smtClean="0"/>
              <a:t>, душистые травки, крупы.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89418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37484" y="589547"/>
            <a:ext cx="3465095" cy="5587416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Monotype Corsiva" pitchFamily="66" charset="0"/>
              </a:rPr>
              <a:t>1.	Формируя голову, в центр белого квадрата вложить наполнитель (вату), крепко обмотать ниткой. Получился голова куклы.</a:t>
            </a:r>
          </a:p>
        </p:txBody>
      </p:sp>
      <p:pic>
        <p:nvPicPr>
          <p:cNvPr id="1027" name="Picture 3" descr="F:\кукла\R0yzmshu1O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65658" y="2332673"/>
            <a:ext cx="3075573" cy="4100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F:\кукла\Pj3m2k51rPQ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6515" y="161976"/>
            <a:ext cx="3545306" cy="2658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438002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36695" y="601579"/>
            <a:ext cx="3982452" cy="5575384"/>
          </a:xfrm>
        </p:spPr>
        <p:txBody>
          <a:bodyPr>
            <a:normAutofit/>
          </a:bodyPr>
          <a:lstStyle/>
          <a:p>
            <a:r>
              <a:rPr lang="ru-RU" sz="3600" dirty="0"/>
              <a:t>2.	</a:t>
            </a:r>
            <a:r>
              <a:rPr lang="ru-RU" sz="3600" dirty="0">
                <a:latin typeface="Monotype Corsiva" pitchFamily="66" charset="0"/>
              </a:rPr>
              <a:t>Руки. Прямоугольник для рук складывается в несколько раз или скатывается. По центру перевязывается слабым узлом.</a:t>
            </a:r>
          </a:p>
        </p:txBody>
      </p:sp>
      <p:pic>
        <p:nvPicPr>
          <p:cNvPr id="1026" name="Picture 2" descr="C:\Users\Администратор\Desktop\кукла\AzjdEqwOFT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699055" y="-195232"/>
            <a:ext cx="2608085" cy="3477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дминистратор\Desktop\кукла\gm2x700pC4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799900"/>
            <a:ext cx="4981073" cy="3735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605246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812" y="312821"/>
            <a:ext cx="4355431" cy="4685047"/>
          </a:xfrm>
        </p:spPr>
        <p:txBody>
          <a:bodyPr/>
          <a:lstStyle/>
          <a:p>
            <a:pPr marL="342900" lvl="0" indent="-34290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 smtClean="0">
                <a:latin typeface="Monotype Corsiva" pitchFamily="66" charset="0"/>
                <a:ea typeface="Calibri"/>
                <a:cs typeface="Times New Roman"/>
              </a:rPr>
              <a:t>3.Руки прикладываются к темени узлом, кончики приматываются к шее.</a:t>
            </a:r>
            <a:endParaRPr lang="ru-RU" sz="4000" dirty="0" smtClean="0">
              <a:latin typeface="Monotype Corsiva" pitchFamily="66" charset="0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русская народная кукла"/>
          <p:cNvPicPr>
            <a:picLocks noGrp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72790" y="3705727"/>
            <a:ext cx="3152274" cy="2830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051" name="Picture 3" descr="C:\Users\Администратор\Desktop\кукла\KnyD5-MpjB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0947" y="601578"/>
            <a:ext cx="4196427" cy="5595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799146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93106" y="0"/>
            <a:ext cx="3621505" cy="445168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3600" dirty="0" smtClean="0">
                <a:latin typeface="Monotype Corsiva" pitchFamily="66" charset="0"/>
              </a:rPr>
              <a:t>4.Туловище</a:t>
            </a:r>
            <a:r>
              <a:rPr lang="ru-RU" sz="3600" dirty="0">
                <a:latin typeface="Monotype Corsiva" pitchFamily="66" charset="0"/>
              </a:rPr>
              <a:t>. </a:t>
            </a:r>
            <a:endParaRPr lang="ru-RU" sz="3600" dirty="0" smtClean="0">
              <a:latin typeface="Monotype Corsiva" pitchFamily="66" charset="0"/>
            </a:endParaRPr>
          </a:p>
          <a:p>
            <a:pPr algn="r">
              <a:buNone/>
            </a:pPr>
            <a:r>
              <a:rPr lang="ru-RU" sz="3600" dirty="0" smtClean="0">
                <a:latin typeface="Monotype Corsiva" pitchFamily="66" charset="0"/>
              </a:rPr>
              <a:t>В </a:t>
            </a:r>
            <a:r>
              <a:rPr lang="ru-RU" sz="3600" dirty="0">
                <a:latin typeface="Monotype Corsiva" pitchFamily="66" charset="0"/>
              </a:rPr>
              <a:t>середину круга помещается монетка с наполнителем или сухие травы.</a:t>
            </a:r>
          </a:p>
        </p:txBody>
      </p:sp>
      <p:pic>
        <p:nvPicPr>
          <p:cNvPr id="3074" name="Picture 2" descr="C:\Users\Администратор\Desktop\кукла\E0xqsrmST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421" y="168442"/>
            <a:ext cx="4800000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Администратор\Desktop\кукла\8jJqJR2TLA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35379" y="3497732"/>
            <a:ext cx="3954379" cy="2965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03247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5452" y="240632"/>
            <a:ext cx="3741822" cy="5058026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3200" dirty="0">
                <a:latin typeface="Monotype Corsiva" pitchFamily="66" charset="0"/>
              </a:rPr>
              <a:t>Ткань собирается по краю круга. В получившееся маленькое отверстие вкладываются </a:t>
            </a:r>
            <a:r>
              <a:rPr lang="ru-RU" sz="3200" dirty="0" smtClean="0">
                <a:latin typeface="Monotype Corsiva" pitchFamily="66" charset="0"/>
              </a:rPr>
              <a:t>«шея»</a:t>
            </a:r>
          </a:p>
          <a:p>
            <a:pPr algn="r">
              <a:buNone/>
            </a:pPr>
            <a:r>
              <a:rPr lang="ru-RU" sz="3200" dirty="0" smtClean="0">
                <a:latin typeface="Monotype Corsiva" pitchFamily="66" charset="0"/>
              </a:rPr>
              <a:t>с </a:t>
            </a:r>
            <a:r>
              <a:rPr lang="ru-RU" sz="3200" dirty="0">
                <a:latin typeface="Monotype Corsiva" pitchFamily="66" charset="0"/>
              </a:rPr>
              <a:t>концами от рук, крепко обматываются ниткой. Нитка остается необрезанной.</a:t>
            </a:r>
          </a:p>
        </p:txBody>
      </p:sp>
      <p:pic>
        <p:nvPicPr>
          <p:cNvPr id="4098" name="Picture 2" descr="C:\Users\Администратор\Desktop\кукла\AiaqWwPoVW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8758" y="216568"/>
            <a:ext cx="4740442" cy="6320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118813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408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Для куклы вам нужны будут: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Сорокина Инна</dc:creator>
  <cp:lastModifiedBy>ASUS</cp:lastModifiedBy>
  <cp:revision>19</cp:revision>
  <dcterms:created xsi:type="dcterms:W3CDTF">2014-11-21T11:00:06Z</dcterms:created>
  <dcterms:modified xsi:type="dcterms:W3CDTF">2021-04-22T15:13:44Z</dcterms:modified>
</cp:coreProperties>
</file>