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A486F462-FB93-4C7F-9B17-8815323E0C60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292ECDD-AC29-41FF-A3CD-0D1CFE4B924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Эссе с выражением личного мнения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/>
              <a:t>Opinion Essay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48520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Решение коммуникативной задачи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1 балл</a:t>
            </a:r>
          </a:p>
          <a:p>
            <a:r>
              <a:rPr lang="ru-RU" sz="2800" dirty="0" smtClean="0"/>
              <a:t>Полностью нет одного аспекта (одного параграфа)</a:t>
            </a:r>
          </a:p>
          <a:p>
            <a:r>
              <a:rPr lang="ru-RU" sz="2800" dirty="0" smtClean="0"/>
              <a:t>Недочеты в каждом параграфе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0 баллов</a:t>
            </a:r>
          </a:p>
          <a:p>
            <a:r>
              <a:rPr lang="ru-RU" sz="2800" dirty="0" smtClean="0"/>
              <a:t>Меньше 180 слов</a:t>
            </a:r>
          </a:p>
          <a:p>
            <a:r>
              <a:rPr lang="ru-RU" sz="2800" dirty="0" smtClean="0"/>
              <a:t>Нет 3 аспектов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52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48680"/>
            <a:ext cx="8229600" cy="52565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Внимательно читать тему эссе, обращая внимание на формулировку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 importance of team work is increasing nowadays.</a:t>
            </a:r>
          </a:p>
          <a:p>
            <a:r>
              <a:rPr lang="ru-RU" sz="2800" dirty="0" smtClean="0"/>
              <a:t>Аргументы должны быть разными, с разными пояснениями.</a:t>
            </a:r>
          </a:p>
          <a:p>
            <a:r>
              <a:rPr lang="ru-RU" sz="2800" dirty="0" smtClean="0"/>
              <a:t>Проверять, совпадают ли аргументы с  контраргументами.</a:t>
            </a:r>
          </a:p>
          <a:p>
            <a:r>
              <a:rPr lang="ru-RU" sz="2800" dirty="0" smtClean="0"/>
              <a:t>Перечитать, проверить не отклонились ли от темы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74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Организация текста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412776"/>
            <a:ext cx="7924800" cy="4302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3 балла</a:t>
            </a:r>
          </a:p>
          <a:p>
            <a:r>
              <a:rPr lang="ru-RU" sz="2400" dirty="0" smtClean="0"/>
              <a:t>Высказывание логично;</a:t>
            </a:r>
          </a:p>
          <a:p>
            <a:r>
              <a:rPr lang="ru-RU" sz="2400" dirty="0" smtClean="0"/>
              <a:t>5 абзацев;</a:t>
            </a:r>
          </a:p>
          <a:p>
            <a:r>
              <a:rPr lang="ru-RU" sz="2400" dirty="0" smtClean="0"/>
              <a:t>Нет ошибок в средствах логической связи;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2 балла</a:t>
            </a:r>
          </a:p>
          <a:p>
            <a:r>
              <a:rPr lang="ru-RU" sz="2400" dirty="0" smtClean="0"/>
              <a:t>Есть отдельные высказывания от плана в структуре высказывания;</a:t>
            </a:r>
          </a:p>
          <a:p>
            <a:r>
              <a:rPr lang="ru-RU" sz="2400" dirty="0" smtClean="0"/>
              <a:t>Есть перебор со словами;</a:t>
            </a:r>
          </a:p>
          <a:p>
            <a:r>
              <a:rPr lang="ru-RU" sz="2400" dirty="0" smtClean="0"/>
              <a:t>Не больше двух ошибок в средствах логической связи</a:t>
            </a:r>
          </a:p>
        </p:txBody>
      </p:sp>
    </p:spTree>
    <p:extLst>
      <p:ext uri="{BB962C8B-B14F-4D97-AF65-F5344CB8AC3E}">
        <p14:creationId xmlns:p14="http://schemas.microsoft.com/office/powerpoint/2010/main" val="20527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Организация текста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1 балл</a:t>
            </a:r>
          </a:p>
          <a:p>
            <a:r>
              <a:rPr lang="ru-RU" sz="2400" dirty="0" smtClean="0"/>
              <a:t>Нет деления текста на абзацы;</a:t>
            </a:r>
          </a:p>
          <a:p>
            <a:r>
              <a:rPr lang="ru-RU" sz="2400" dirty="0" smtClean="0"/>
              <a:t>Значительные отклонения от предложенного плана;</a:t>
            </a:r>
          </a:p>
          <a:p>
            <a:r>
              <a:rPr lang="ru-RU" sz="2400" dirty="0" smtClean="0"/>
              <a:t>Много ошибок в средствах логической связи;</a:t>
            </a:r>
          </a:p>
          <a:p>
            <a:r>
              <a:rPr lang="ru-RU" sz="2400" dirty="0" smtClean="0"/>
              <a:t>Если структура «</a:t>
            </a:r>
            <a:r>
              <a:rPr lang="en-US" sz="2400" dirty="0" smtClean="0"/>
              <a:t>For and against</a:t>
            </a:r>
            <a:r>
              <a:rPr lang="ru-RU" sz="2400" dirty="0" smtClean="0"/>
              <a:t>»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0 </a:t>
            </a:r>
            <a:r>
              <a:rPr lang="ru-RU" sz="2400" dirty="0" smtClean="0">
                <a:solidFill>
                  <a:srgbClr val="FF0000"/>
                </a:solidFill>
              </a:rPr>
              <a:t>баллов</a:t>
            </a:r>
          </a:p>
          <a:p>
            <a:r>
              <a:rPr lang="ru-RU" sz="2400" dirty="0" smtClean="0"/>
              <a:t>Только если «0» за содержание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463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Ошибки в средствах логической связи: (</a:t>
            </a:r>
            <a:r>
              <a:rPr lang="en-US" dirty="0" smtClean="0"/>
              <a:t>Cohesion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Употребление местоимений (особенно единственное и множественное число)</a:t>
            </a:r>
          </a:p>
          <a:p>
            <a:r>
              <a:rPr lang="ru-RU" sz="3200" dirty="0" smtClean="0"/>
              <a:t>Неправильное употребление вводных слов;</a:t>
            </a:r>
          </a:p>
          <a:p>
            <a:r>
              <a:rPr lang="ru-RU" sz="3200" dirty="0" smtClean="0"/>
              <a:t>НЕЛЬЗЯ начинать предложение со слов </a:t>
            </a:r>
            <a:r>
              <a:rPr lang="en-US" sz="3200" dirty="0" smtClean="0">
                <a:solidFill>
                  <a:srgbClr val="FF0000"/>
                </a:solidFill>
              </a:rPr>
              <a:t>and, but, because, for example, also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93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592288"/>
          </a:xfrm>
        </p:spPr>
        <p:txBody>
          <a:bodyPr/>
          <a:lstStyle/>
          <a:p>
            <a:pPr algn="ctr"/>
            <a:r>
              <a:rPr lang="ru-RU" sz="6000" dirty="0" smtClean="0"/>
              <a:t>Структура эссе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6886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1 абзац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 </a:t>
            </a:r>
            <a:r>
              <a:rPr lang="ru-RU" sz="3600" dirty="0"/>
              <a:t>а</a:t>
            </a:r>
            <a:r>
              <a:rPr lang="ru-RU" sz="3600" dirty="0" smtClean="0"/>
              <a:t>бзац – вступление (</a:t>
            </a:r>
            <a:r>
              <a:rPr lang="en-US" sz="3600" dirty="0" smtClean="0"/>
              <a:t>a topic sentence+ 2 points of view</a:t>
            </a:r>
            <a:r>
              <a:rPr lang="ru-RU" sz="3600" dirty="0" smtClean="0"/>
              <a:t>)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i="1" dirty="0" smtClean="0"/>
              <a:t>It goes without saying that…/It is difficult to overestimate the role of…</a:t>
            </a:r>
          </a:p>
          <a:p>
            <a:pPr marL="0" indent="0">
              <a:buNone/>
            </a:pPr>
            <a:r>
              <a:rPr lang="ru-RU" sz="3600" dirty="0" smtClean="0"/>
              <a:t>Обязательно 2 точки зрения, они </a:t>
            </a:r>
            <a:r>
              <a:rPr lang="ru-RU" sz="3600" dirty="0" err="1" smtClean="0"/>
              <a:t>дожны</a:t>
            </a:r>
            <a:r>
              <a:rPr lang="ru-RU" sz="3600" dirty="0" smtClean="0"/>
              <a:t> быть противоположными.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977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2 абзац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2 абзац – выражение собственного мнения с аргументацией</a:t>
            </a:r>
          </a:p>
          <a:p>
            <a:pPr marL="0" indent="0">
              <a:buNone/>
            </a:pPr>
            <a:r>
              <a:rPr lang="en-US" sz="3200" i="1" dirty="0" smtClean="0"/>
              <a:t>As for me…/in my opinion,…I have good reasons to think this way.</a:t>
            </a:r>
          </a:p>
          <a:p>
            <a:pPr marL="0" indent="0">
              <a:buNone/>
            </a:pPr>
            <a:r>
              <a:rPr lang="ru-RU" sz="3200" dirty="0" smtClean="0"/>
              <a:t>Обязательно 2-3 аргумента с пояснениями, лучше 2 развернутых аргумента. 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Не нужно приводить примеры из личной жизни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962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3 абзац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/>
              <a:t>3 абзац – выражение противоположной точки зрения (вторая из вступления)</a:t>
            </a:r>
          </a:p>
          <a:p>
            <a:pPr marL="0" indent="0">
              <a:buNone/>
            </a:pPr>
            <a:r>
              <a:rPr lang="en-US" sz="3600" i="1" dirty="0" smtClean="0"/>
              <a:t>However, some people claim that…</a:t>
            </a:r>
          </a:p>
          <a:p>
            <a:pPr marL="0" indent="0">
              <a:buNone/>
            </a:pPr>
            <a:r>
              <a:rPr lang="ru-RU" sz="3600" dirty="0" smtClean="0"/>
              <a:t>Достаточно одного развернутого аргумента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88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4 абзац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4 абзац – контраргумент к 3 абзацу</a:t>
            </a:r>
          </a:p>
          <a:p>
            <a:pPr marL="0" indent="0">
              <a:buNone/>
            </a:pPr>
            <a:r>
              <a:rPr lang="en-US" sz="3200" i="1" dirty="0" smtClean="0"/>
              <a:t>Taking into consideration the reasoning introduced above…/ though the opposing point of view may seem reasonable, I still disagree…</a:t>
            </a:r>
          </a:p>
          <a:p>
            <a:pPr marL="0" indent="0">
              <a:buNone/>
            </a:pPr>
            <a:r>
              <a:rPr lang="ru-RU" sz="3200" i="1" dirty="0" smtClean="0"/>
              <a:t>К</a:t>
            </a:r>
            <a:r>
              <a:rPr lang="ru-RU" sz="3200" dirty="0" smtClean="0"/>
              <a:t>онтраргумент к контраргументу должен совпадать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2634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5 абзац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5 абзац – заключение </a:t>
            </a:r>
          </a:p>
          <a:p>
            <a:pPr marL="0" indent="0">
              <a:buNone/>
            </a:pPr>
            <a:r>
              <a:rPr lang="en-US" sz="3600" i="1" dirty="0" smtClean="0"/>
              <a:t>To sum up, there are still two points of view on the problem, I think…</a:t>
            </a:r>
          </a:p>
          <a:p>
            <a:pPr marL="0" indent="0">
              <a:buNone/>
            </a:pPr>
            <a:r>
              <a:rPr lang="ru-RU" sz="3600" dirty="0" smtClean="0"/>
              <a:t>Лучше упомянуть две точки зрения и сделать вывод, подтверждая свою позицию.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1334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Критерии оценивания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Решение коммуникативной задачи (содержание) – 3 балла</a:t>
            </a:r>
          </a:p>
          <a:p>
            <a:r>
              <a:rPr lang="ru-RU" sz="3600" dirty="0" smtClean="0"/>
              <a:t>Организация текста – 3 балла</a:t>
            </a:r>
          </a:p>
          <a:p>
            <a:r>
              <a:rPr lang="ru-RU" sz="3600" dirty="0" smtClean="0"/>
              <a:t>Лексика – 3 балла</a:t>
            </a:r>
          </a:p>
          <a:p>
            <a:r>
              <a:rPr lang="ru-RU" sz="3600" dirty="0" smtClean="0"/>
              <a:t>Грамматика – 3 балла</a:t>
            </a:r>
          </a:p>
          <a:p>
            <a:r>
              <a:rPr lang="ru-RU" sz="3600" dirty="0" smtClean="0"/>
              <a:t>Орфография  пунктуация – 2 балла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31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Решение коммуникативной задачи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3 балла</a:t>
            </a:r>
          </a:p>
          <a:p>
            <a:r>
              <a:rPr lang="ru-RU" sz="2800" dirty="0" smtClean="0"/>
              <a:t>Содержание отражает все аспекты;</a:t>
            </a:r>
          </a:p>
          <a:p>
            <a:r>
              <a:rPr lang="ru-RU" sz="2800" dirty="0" smtClean="0"/>
              <a:t>Соблюдается нейтральный стиль;</a:t>
            </a:r>
          </a:p>
          <a:p>
            <a:r>
              <a:rPr lang="ru-RU" sz="2800" dirty="0" smtClean="0"/>
              <a:t>Только один недочет.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2 балла</a:t>
            </a:r>
          </a:p>
          <a:p>
            <a:r>
              <a:rPr lang="ru-RU" sz="2800" dirty="0" smtClean="0"/>
              <a:t>Ошибки в стиле</a:t>
            </a:r>
          </a:p>
          <a:p>
            <a:r>
              <a:rPr lang="ru-RU" sz="2800" dirty="0" smtClean="0"/>
              <a:t>Недочеты в 2-3 параграфах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7709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114</TotalTime>
  <Words>436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Горизонт</vt:lpstr>
      <vt:lpstr>Opinion Essay</vt:lpstr>
      <vt:lpstr>Структура эссе</vt:lpstr>
      <vt:lpstr>1 абзац</vt:lpstr>
      <vt:lpstr>2 абзац</vt:lpstr>
      <vt:lpstr>3 абзац</vt:lpstr>
      <vt:lpstr>4 абзац</vt:lpstr>
      <vt:lpstr>5 абзац</vt:lpstr>
      <vt:lpstr>Критерии оценивания</vt:lpstr>
      <vt:lpstr>Решение коммуникативной задачи</vt:lpstr>
      <vt:lpstr>Решение коммуникативной задачи</vt:lpstr>
      <vt:lpstr>Презентация PowerPoint</vt:lpstr>
      <vt:lpstr>Организация текста</vt:lpstr>
      <vt:lpstr>Организация текста</vt:lpstr>
      <vt:lpstr>Ошибки в средствах логической связи: (Cohesion)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8</cp:revision>
  <dcterms:created xsi:type="dcterms:W3CDTF">2017-04-08T09:24:28Z</dcterms:created>
  <dcterms:modified xsi:type="dcterms:W3CDTF">2017-04-08T11:18:57Z</dcterms:modified>
</cp:coreProperties>
</file>