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5" r:id="rId8"/>
    <p:sldId id="266" r:id="rId9"/>
    <p:sldId id="264" r:id="rId10"/>
    <p:sldId id="267" r:id="rId11"/>
    <p:sldId id="275" r:id="rId12"/>
    <p:sldId id="268" r:id="rId13"/>
    <p:sldId id="269" r:id="rId14"/>
    <p:sldId id="270" r:id="rId15"/>
    <p:sldId id="271" r:id="rId16"/>
    <p:sldId id="272" r:id="rId17"/>
    <p:sldId id="273" r:id="rId1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4118" autoAdjust="0"/>
    <p:restoredTop sz="94671" autoAdjust="0"/>
  </p:normalViewPr>
  <p:slideViewPr>
    <p:cSldViewPr>
      <p:cViewPr varScale="1">
        <p:scale>
          <a:sx n="82" d="100"/>
          <a:sy n="82" d="100"/>
        </p:scale>
        <p:origin x="-3228" y="-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5181600"/>
            <a:ext cx="5143500" cy="13208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6832600"/>
            <a:ext cx="5143500" cy="7112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4800600" y="8473440"/>
            <a:ext cx="1714500" cy="487680"/>
          </a:xfrm>
        </p:spPr>
        <p:txBody>
          <a:bodyPr/>
          <a:lstStyle>
            <a:lvl1pPr>
              <a:defRPr sz="1400"/>
            </a:lvl1pPr>
          </a:lstStyle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173986" y="8473440"/>
            <a:ext cx="2606040" cy="48768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912114" y="8473440"/>
            <a:ext cx="914400" cy="487680"/>
          </a:xfrm>
        </p:spPr>
        <p:txBody>
          <a:bodyPr/>
          <a:lstStyle/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78656" y="4864100"/>
            <a:ext cx="5486400" cy="170688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685800" y="6731000"/>
            <a:ext cx="5486400" cy="9144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678656" y="4864100"/>
            <a:ext cx="171450" cy="170688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685800" y="6731000"/>
            <a:ext cx="171450" cy="9144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42900" y="84709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1015325" y="4269269"/>
            <a:ext cx="780288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42900" y="1625600"/>
            <a:ext cx="6172200" cy="658368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962400"/>
            <a:ext cx="5143500" cy="14224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550" y="5689600"/>
            <a:ext cx="5086350" cy="1524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800600" y="8473440"/>
            <a:ext cx="1714500" cy="487680"/>
          </a:xfrm>
        </p:spPr>
        <p:txBody>
          <a:bodyPr/>
          <a:lstStyle/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173986" y="8473440"/>
            <a:ext cx="2606040" cy="48768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2386" y="8473440"/>
            <a:ext cx="1140714" cy="487680"/>
          </a:xfrm>
        </p:spPr>
        <p:txBody>
          <a:bodyPr/>
          <a:lstStyle/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5800" y="3759200"/>
            <a:ext cx="5486400" cy="170688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3759200"/>
            <a:ext cx="171450" cy="170688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342900" y="1625600"/>
            <a:ext cx="3031236" cy="658368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3474149" y="1621536"/>
            <a:ext cx="3031236" cy="658368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1714500"/>
            <a:ext cx="3030141" cy="9144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6151" y="1727200"/>
            <a:ext cx="3031331" cy="9144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342900" y="2844800"/>
            <a:ext cx="3028950" cy="5384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3486150" y="2844800"/>
            <a:ext cx="3028950" cy="5384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6172200" cy="12192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342900" y="84709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3450" y="406400"/>
            <a:ext cx="1885950" cy="11176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743450" y="1625601"/>
            <a:ext cx="1885950" cy="6457951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42900" y="84709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610264" y="4432300"/>
            <a:ext cx="804672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228600" y="406400"/>
            <a:ext cx="4286250" cy="7620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67808"/>
            <a:ext cx="6172200" cy="899584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42900" y="2540000"/>
            <a:ext cx="6172200" cy="5693664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625600"/>
            <a:ext cx="6172200" cy="7112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42900" y="84709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342900" y="667808"/>
            <a:ext cx="137160" cy="9144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203200"/>
            <a:ext cx="6172200" cy="13208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1625600"/>
            <a:ext cx="6172200" cy="6547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800600" y="8475133"/>
            <a:ext cx="1716786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C785393-B50C-424C-8D48-D54F14587C7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173986" y="8475133"/>
            <a:ext cx="2628900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59486" y="8475133"/>
            <a:ext cx="148590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C96217C-B660-40FF-8AF8-0AD6F25EB8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342900" y="84709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342900" y="1524000"/>
            <a:ext cx="61722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258661" y="8658391"/>
            <a:ext cx="254465" cy="902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6672" y="395539"/>
            <a:ext cx="5829300" cy="129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 </a:t>
            </a:r>
            <a:r>
              <a:rPr 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 №388 </a:t>
            </a:r>
            <a:r>
              <a:rPr 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комбинированного вида  </a:t>
            </a:r>
            <a:r>
              <a:rPr 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«Малышка</a:t>
            </a:r>
            <a:r>
              <a:rPr 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9667" y="1979712"/>
            <a:ext cx="6048672" cy="676875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творческих способностей детей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помощью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нетрадиционных техник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рисования</a:t>
            </a:r>
          </a:p>
          <a:p>
            <a:endParaRPr lang="ru-RU" sz="2800" dirty="0"/>
          </a:p>
          <a:p>
            <a:r>
              <a:rPr lang="ru-RU" b="1" i="1" dirty="0"/>
              <a:t> </a:t>
            </a:r>
            <a:endParaRPr lang="ru-RU" dirty="0"/>
          </a:p>
          <a:p>
            <a:r>
              <a:rPr lang="ru-RU" b="1" i="1" dirty="0"/>
              <a:t> </a:t>
            </a:r>
            <a:endParaRPr lang="ru-RU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pPr algn="r"/>
            <a:endParaRPr lang="ru-RU" sz="16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Холоша Надежда Борисовна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8" y="3214678"/>
            <a:ext cx="5143536" cy="385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61898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80988" y="530463"/>
            <a:ext cx="4884383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кляксами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pjIltLZR0O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46" y="1785918"/>
            <a:ext cx="4714908" cy="628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03583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оспитатели\Назарова\Новая папка\фото назарова\фото2\фото\d4e413185e9b42623eb2ba48c8d1d66b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3288" y="4788024"/>
            <a:ext cx="5295900" cy="361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воспитатели\Назарова\Новая папка\фото назарова\фото2\фото\img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8721" y="611563"/>
            <a:ext cx="5295901" cy="369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6669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2656" y="4499992"/>
            <a:ext cx="6172200" cy="71495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 (пуантилизм)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F:\фото назарова\фото2\фото\p10005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84" y="1357290"/>
            <a:ext cx="489654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495300" y="603504"/>
            <a:ext cx="6172200" cy="68234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по сырому</a:t>
            </a:r>
            <a:endParaRPr lang="ru-RU" sz="36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detsad-306387-143003628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60" y="5214942"/>
            <a:ext cx="4724396" cy="354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62895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5500" y="428596"/>
            <a:ext cx="6412150" cy="9750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бросовым материалом</a:t>
            </a:r>
          </a:p>
        </p:txBody>
      </p:sp>
      <p:pic>
        <p:nvPicPr>
          <p:cNvPr id="7" name="Picture 5" descr="F:\фото назарова\фото2\фото\6a00d8341cc08553ef01630402f599970d-800w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72" y="1643042"/>
            <a:ext cx="3287799" cy="3829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фото назарова\фото2\фото\Risovanie_gubko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80" y="3929057"/>
            <a:ext cx="3714776" cy="46193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02648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2656" y="323528"/>
            <a:ext cx="6172200" cy="160526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занятий                                  с использованием нетрадиционных техник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04665" y="2267744"/>
            <a:ext cx="6120680" cy="65527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уверенность в своих силах;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способствует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снятию детских страхов;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пространственное мышление;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выражать свободно свой замысел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мелкую моторику рук;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побуждает детей к творческим поискам и решениям;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чувство композиции, ритма, колорита, цвета восприятия;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способности, воображение 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фантазию;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стимулирует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положительную мотивацию рисуночной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вызывает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радостное настроение у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32915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4664" y="467544"/>
            <a:ext cx="6172200" cy="1368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технологии: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329186" y="1928794"/>
            <a:ext cx="6264695" cy="199513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Личностно-ориентированные;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Коммуникативные;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Игровые;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Педагогические.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7074" y="4929191"/>
            <a:ext cx="61206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простого к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сложному;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наглядности;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индивидуализации;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интегрированного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подхода;</a:t>
            </a: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Связь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с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жизнью;</a:t>
            </a: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доступности материала.</a:t>
            </a:r>
          </a:p>
          <a:p>
            <a:endParaRPr lang="ru-RU" sz="2200" dirty="0"/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257072" y="4143372"/>
            <a:ext cx="6172200" cy="127055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ПРИНЦИПЫ: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70039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2656" y="323528"/>
            <a:ext cx="6172200" cy="7480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 опыта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260650" y="1000100"/>
            <a:ext cx="6336704" cy="50006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Дети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 творчески всматриваться в окружающий мир, находить разные оттенки, приобрели опыт эстетического восприятия.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Научились создавать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новые, оригинальные работы,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творчество, фантазию,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 замысел и самостоятельно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для воплощения.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Дети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обрели уверенность в себе, робкие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преодолели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боязнь чистого листа бумаги, начали чувствовать себя маленькими художниками.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процесс научил детей исследовать, открывать и умело обращаться со своим миром.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моей работы я считаю не только процесс развития дошкольника во всех видах его творческой деятельности, но и приобретение навыков, которые помогут им в будущем совершенствовать свои потенциальные возможности.</a:t>
            </a:r>
          </a:p>
          <a:p>
            <a:pPr marL="0" indent="0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07749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фото назарова\фото2\фото\1398256353_mnogoyazychnyy-m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696" y="2915818"/>
            <a:ext cx="5573754" cy="417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334610" y="611560"/>
            <a:ext cx="6172200" cy="1728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7945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40668" y="1619672"/>
            <a:ext cx="6192688" cy="68407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>
                <a:solidFill>
                  <a:srgbClr val="002060"/>
                </a:solidFill>
              </a:rPr>
              <a:t>«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Истоки способностей и дарования детей на кончиках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пальцев. От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пальцев, образно говоря, идут тончайшие нити-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ручейки,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питают источник творческой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Другими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словами, чем больше мастерства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руке, тем умнее ребенок».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Сухомлинский</a:t>
            </a:r>
          </a:p>
          <a:p>
            <a:pPr marL="0" indent="0" algn="r">
              <a:buNone/>
            </a:pPr>
            <a:endParaRPr 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использовать такие техники,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создадут ситуацию успеха у воспитанников, сформируют устойчивую мотивацию к рисованию, позволят ребенку преодолеть  чувства страха перед неудачей, обеспечат элементы сюрприза, подарят воспитанникам много положительных эмоций и помогут сформировать у них устойчивый интерес к данной деятельности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0688" y="323528"/>
            <a:ext cx="5832648" cy="72008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</a:t>
            </a: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возникновения</a:t>
            </a:r>
          </a:p>
          <a:p>
            <a:pPr marL="0" indent="0" algn="ctr">
              <a:buFont typeface="Georgia" pitchFamily="18" charset="0"/>
              <a:buNone/>
            </a:pP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4867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688" y="323528"/>
            <a:ext cx="5832648" cy="1105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опыта</a:t>
            </a:r>
            <a:endParaRPr lang="ru-RU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76673" y="1571604"/>
            <a:ext cx="5976664" cy="56436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дошкольного возраста,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заметила, что нет главного: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«своих»,  искренних рисунков;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отсутствует 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подход;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поставлена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рука;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захват карандаша и других изобразительных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материалов;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плохо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развита связная речь.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возникла необходимость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такую систему занятий изобразительной деятельности, которая бы  стимулировала творческий потенциал детей, развивала их художественно-творческие способности.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5222110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2891" y="323528"/>
            <a:ext cx="4884383" cy="79208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Идея опыта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620688" y="1259635"/>
            <a:ext cx="5556250" cy="36003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Идея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лежит в основе формирования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дошкольников способности выражать восприятия окружающего мира, совершенствовать интеллектуальные, творческие и эмоциональные способности с помощью нетрадиционных техник рисования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Цель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моей работы: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творческих способностей с использованием нетрадиционных техник рисования.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Рисунок 5" descr="BYLXw2u_u5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94" y="4857752"/>
            <a:ext cx="5286388" cy="396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23926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654050" y="611562"/>
            <a:ext cx="5799285" cy="755665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Теоритическая база опыта основа 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исследованиях: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Н.П.Сакулиной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Н.А.Ветлугиной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Т.Г.Казаковой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А.А.Венгер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Д.Б.Богоявленская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Данными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авторами исследовалось детское творчество в целом.</a:t>
            </a:r>
          </a:p>
          <a:p>
            <a:pPr marL="0" indent="0" algn="ctr">
              <a:buNone/>
            </a:pPr>
            <a:endParaRPr lang="ru-RU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база опыта основана 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методических разработках: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М.Г.Дрезниной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Она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считает, что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художественного творчества детей посредствам нетрадиционных техник рисования – это обязательное условие всестороннего развития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3283270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80730" y="395536"/>
            <a:ext cx="4884383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опыта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637371" y="1403648"/>
            <a:ext cx="5871293" cy="37444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Нетрадиционные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рисования ранее использовались разрозненно, как отдельные элементы занятий по изобразительной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взгляд, именно выстроенная система работы по нетрадиционной технике рисования способствует формированию когнитивных процессов ребенка, развивает творческие способности детей уже на раннем периоде развития. </a:t>
            </a:r>
          </a:p>
        </p:txBody>
      </p:sp>
      <p:pic>
        <p:nvPicPr>
          <p:cNvPr id="5" name="Рисунок 4" descr="detsad-387851-14651446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32" y="5000628"/>
            <a:ext cx="5248023" cy="3490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94953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4664" y="323528"/>
            <a:ext cx="6172200" cy="96232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опыта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620690" y="1259632"/>
            <a:ext cx="5799285" cy="727280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проведения занятий: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беседы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путешествия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сказкам,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наблюдение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целевые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прогулки,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экскурсии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фотовыставки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выставки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рисунков,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конкурсы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развлечения.</a:t>
            </a:r>
          </a:p>
          <a:p>
            <a:pPr marL="0" indent="0" algn="ctr">
              <a:buNone/>
            </a:pPr>
            <a:endParaRPr lang="ru-RU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организации 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среды: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Трансформируемость обстановки (рисование на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зеркале, лежа на ковре, у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мольберта);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Полифункциональность: разнообразие цвета и фактуры материала;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Вариативность техник.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D:\воспитатели\Назарова\Новая папка\фото назарова\фото2\фото\153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5064" y="1842561"/>
            <a:ext cx="2664296" cy="355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99851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6052" y="467544"/>
            <a:ext cx="6172200" cy="88974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F:\фото назарова\фото2\фото\32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3024" y="1514311"/>
            <a:ext cx="4471992" cy="291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533188" y="4595699"/>
            <a:ext cx="6172200" cy="1047871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Печатанье листьями </a:t>
            </a:r>
            <a:endParaRPr lang="ru-RU" sz="36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Безымянный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8" y="5286380"/>
            <a:ext cx="4314837" cy="316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75744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451104"/>
            <a:ext cx="6038428" cy="15286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руками: кулаком, ладонью, пальцами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AzI_ab5XG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818663" y="5039329"/>
            <a:ext cx="3196821" cy="4262428"/>
          </a:xfrm>
          <a:prstGeom prst="rect">
            <a:avLst/>
          </a:prstGeom>
        </p:spPr>
      </p:pic>
      <p:pic>
        <p:nvPicPr>
          <p:cNvPr id="7" name="Рисунок 6" descr="-1HYph-JIM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84" y="2214546"/>
            <a:ext cx="4381507" cy="328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74448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404</TotalTime>
  <Words>511</Words>
  <Application>Microsoft Office PowerPoint</Application>
  <PresentationFormat>Экран (4:3)</PresentationFormat>
  <Paragraphs>111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Начальная</vt:lpstr>
      <vt:lpstr> Муниципальное казённое дошкольное образовательное учреждение детский сад №388  комбинированного вида  «Малышка»   </vt:lpstr>
      <vt:lpstr>Слайд 2</vt:lpstr>
      <vt:lpstr>Актуальность опыта</vt:lpstr>
      <vt:lpstr>   Идея опыта</vt:lpstr>
      <vt:lpstr>Слайд 5</vt:lpstr>
      <vt:lpstr>Новизна опыта</vt:lpstr>
      <vt:lpstr>Технология опыта</vt:lpstr>
      <vt:lpstr>Монотипия </vt:lpstr>
      <vt:lpstr>Рисование руками: кулаком, ладонью, пальцами</vt:lpstr>
      <vt:lpstr>Рисование кляксами</vt:lpstr>
      <vt:lpstr>Слайд 11</vt:lpstr>
      <vt:lpstr>Рисование ватными палочками (пуантилизм)</vt:lpstr>
      <vt:lpstr>Печать бросовым материалом</vt:lpstr>
      <vt:lpstr> Проведение занятий                                  с использованием нетрадиционных техник :</vt:lpstr>
      <vt:lpstr>Новые развивающие технологии:</vt:lpstr>
      <vt:lpstr>Результативность опыта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SAVZ</cp:lastModifiedBy>
  <cp:revision>87</cp:revision>
  <dcterms:created xsi:type="dcterms:W3CDTF">2016-03-16T11:06:24Z</dcterms:created>
  <dcterms:modified xsi:type="dcterms:W3CDTF">2021-04-22T06:29:25Z</dcterms:modified>
</cp:coreProperties>
</file>