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E266"/>
    <a:srgbClr val="AEFA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7CE81-08D5-4884-955F-6DC5D236A73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558AB-47F9-4F4D-9372-11034884FB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30418" y="343108"/>
            <a:ext cx="6422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дошкольное 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№….» г….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1412776"/>
            <a:ext cx="806489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Синквейн в работе с дошкольниками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 развитию речи»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868144" y="5229200"/>
            <a:ext cx="238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Ф.И.О.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707904" y="6021288"/>
            <a:ext cx="15211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……, 2021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cdn1.vectorstock.com/i/1000x1000/16/20/collection-of-children-studying-vector-23431620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756"/>
          <a:stretch>
            <a:fillRect/>
          </a:stretch>
        </p:blipFill>
        <p:spPr bwMode="auto">
          <a:xfrm>
            <a:off x="2555776" y="2636912"/>
            <a:ext cx="3312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971600" y="2276872"/>
            <a:ext cx="7920880" cy="10021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66"/>
              </a:avLst>
            </a:prstTxWarp>
          </a:bodyPr>
          <a:lstStyle/>
          <a:p>
            <a:pPr algn="ctr" rtl="0"/>
            <a:r>
              <a:rPr lang="ru-RU" sz="44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ВНИМАНИЕ!</a:t>
            </a:r>
            <a:endParaRPr lang="ru-RU" sz="44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6" name="Рисунок 5" descr="https://yt3.ggpht.com/a/AATXAJxqsf-_L82MGStI4yA9HafpcIKfFDtb8p9C--cuOA=s900-c-k-c0xffffffff-no-rj-mo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23528" y="260648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ds05.infourok.ru/uploads/ex/0588/00000587-8e5b43fb/hello_html_39dc449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30"/>
          <a:stretch>
            <a:fillRect/>
          </a:stretch>
        </p:blipFill>
        <p:spPr bwMode="auto">
          <a:xfrm>
            <a:off x="3059832" y="3429000"/>
            <a:ext cx="3115339" cy="296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stihi.ru/pics/2020/07/21/811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263" r="1198" b="12640"/>
          <a:stretch>
            <a:fillRect/>
          </a:stretch>
        </p:blipFill>
        <p:spPr bwMode="auto">
          <a:xfrm>
            <a:off x="5508104" y="476672"/>
            <a:ext cx="2138920" cy="117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980728"/>
            <a:ext cx="828092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синквейн происходит от французского слова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пять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означает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стихотворение, состоящее из пяти строк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Актуальность и целесообразность Синквейна:</a:t>
            </a:r>
            <a:endParaRPr lang="ru-RU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открываются новые творческие и интеллектуальные возможности;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способствует обогащению словарного запаса;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носит характер комплексного воздействия (развивает внимание, память, мышление, речь);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используется для закрепления лексической темы.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5348" y="332656"/>
            <a:ext cx="54726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Что такое Синквейн?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s://sun9-16.userapi.com/c855616/v855616722/215b04/X7LGZPoUIPc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06" r="6611"/>
          <a:stretch>
            <a:fillRect/>
          </a:stretch>
        </p:blipFill>
        <p:spPr bwMode="auto">
          <a:xfrm>
            <a:off x="3563888" y="5085184"/>
            <a:ext cx="18722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49925" y="260648"/>
            <a:ext cx="6148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Структура Синквейна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563888" y="98072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843808" y="206084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283968" y="206084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123728" y="314096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563888" y="314096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04048" y="314096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563888" y="5301208"/>
            <a:ext cx="1440160" cy="1152128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403648" y="422108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843808" y="422108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283968" y="422108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724128" y="4221088"/>
            <a:ext cx="1440160" cy="1080120"/>
          </a:xfrm>
          <a:prstGeom prst="triangle">
            <a:avLst/>
          </a:prstGeom>
          <a:solidFill>
            <a:srgbClr val="AEFAA8"/>
          </a:solidFill>
          <a:ln>
            <a:solidFill>
              <a:srgbClr val="00E2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79912" y="1556792"/>
            <a:ext cx="1048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предмет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2708920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признак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499992" y="2708920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признак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267744" y="3789040"/>
            <a:ext cx="110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действие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3717032"/>
            <a:ext cx="110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действие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148064" y="3789040"/>
            <a:ext cx="110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действие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05400" y="4869160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фраза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885585" y="4869160"/>
            <a:ext cx="1308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отношение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830979" y="4869160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158770" y="4869160"/>
            <a:ext cx="667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теме</a:t>
            </a:r>
            <a:endParaRPr lang="ru-RU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51920" y="5805264"/>
            <a:ext cx="829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808127" y="6093296"/>
            <a:ext cx="1048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предмет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67544" y="1268760"/>
            <a:ext cx="3168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Синквейн состоит 5 слов</a:t>
            </a:r>
            <a:endParaRPr lang="ru-RU" sz="2800" b="1" dirty="0"/>
          </a:p>
        </p:txBody>
      </p:sp>
      <p:pic>
        <p:nvPicPr>
          <p:cNvPr id="32" name="Рисунок 31" descr="https://i.pinimg.com/736x/17/84/49/17844908466b614e00320707a3fec4cb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52120" y="2492896"/>
            <a:ext cx="2953940" cy="2142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7975" y="476672"/>
            <a:ext cx="7784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Этапы составления Синквейна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268760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 этап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98884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/>
              <a:t>обогащение </a:t>
            </a:r>
            <a:r>
              <a:rPr lang="ru-RU" sz="2800" dirty="0"/>
              <a:t>словаря дошкольников, знакомство с понятиями </a:t>
            </a:r>
            <a:r>
              <a:rPr lang="ru-RU" sz="2800" dirty="0" smtClean="0"/>
              <a:t>«слово - предмет», «слово-признак», «слово-действие», введение </a:t>
            </a:r>
            <a:r>
              <a:rPr lang="ru-RU" sz="2800" dirty="0"/>
              <a:t>символов этих слов. 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ds05.infourok.ru/uploads/ex/0621/001416d8-329dcd59/img10.jpg"/>
          <p:cNvPicPr/>
          <p:nvPr/>
        </p:nvPicPr>
        <p:blipFill>
          <a:blip r:embed="rId3" cstate="print"/>
          <a:srcRect l="47605" t="31265" r="16926" b="15036"/>
          <a:stretch>
            <a:fillRect/>
          </a:stretch>
        </p:blipFill>
        <p:spPr bwMode="auto">
          <a:xfrm>
            <a:off x="3275856" y="3861048"/>
            <a:ext cx="2592288" cy="2664296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332656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08720"/>
            <a:ext cx="80648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/>
              <a:t>знакомство с алгоритмом составления синквейна, формирование первоначального умения составлять синквейн.</a:t>
            </a:r>
            <a:endParaRPr lang="ru-RU" sz="2800" dirty="0"/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348880"/>
            <a:ext cx="68407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Графическая модель составления Синквейна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cf2.ppt-online.org/files2/slide/o/O3grhBP74SFJYcn2U1mlj0sNxopDXA6Z9IHVEq/slide-10.jpg"/>
          <p:cNvPicPr/>
          <p:nvPr/>
        </p:nvPicPr>
        <p:blipFill>
          <a:blip r:embed="rId3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40288" t="34368" r="17983" b="34893"/>
          <a:stretch>
            <a:fillRect/>
          </a:stretch>
        </p:blipFill>
        <p:spPr bwMode="auto">
          <a:xfrm>
            <a:off x="755576" y="3861048"/>
            <a:ext cx="3312368" cy="216024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Рисунок 8" descr="1 этап – подготовительный Обогащение словаря дошкольников, знакомство с понят"/>
          <p:cNvPicPr/>
          <p:nvPr/>
        </p:nvPicPr>
        <p:blipFill>
          <a:blip r:embed="rId4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2787" t="35372" r="77209" b="46110"/>
          <a:stretch>
            <a:fillRect/>
          </a:stretch>
        </p:blipFill>
        <p:spPr bwMode="auto">
          <a:xfrm>
            <a:off x="4355976" y="3717032"/>
            <a:ext cx="864095" cy="64807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" name="Рисунок 9" descr="1 этап – подготовительный Обогащение словаря дошкольников, знакомство с понят"/>
          <p:cNvPicPr/>
          <p:nvPr/>
        </p:nvPicPr>
        <p:blipFill>
          <a:blip r:embed="rId4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3181" t="55747" r="76278" b="24728"/>
          <a:stretch>
            <a:fillRect/>
          </a:stretch>
        </p:blipFill>
        <p:spPr bwMode="auto">
          <a:xfrm>
            <a:off x="4355976" y="4653136"/>
            <a:ext cx="842187" cy="59542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" name="Рисунок 10" descr="1 этап – подготовительный Обогащение словаря дошкольников, знакомство с понят"/>
          <p:cNvPicPr/>
          <p:nvPr/>
        </p:nvPicPr>
        <p:blipFill>
          <a:blip r:embed="rId4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3920" t="77073" r="77449" b="1711"/>
          <a:stretch>
            <a:fillRect/>
          </a:stretch>
        </p:blipFill>
        <p:spPr bwMode="auto">
          <a:xfrm>
            <a:off x="4355976" y="5517232"/>
            <a:ext cx="864096" cy="72008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2" name="Стрелка вправо 11"/>
          <p:cNvSpPr/>
          <p:nvPr/>
        </p:nvSpPr>
        <p:spPr>
          <a:xfrm>
            <a:off x="5364088" y="3933056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364088" y="4869160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364088" y="5733256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3789040"/>
            <a:ext cx="25137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- предметы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84168" y="4725144"/>
            <a:ext cx="2453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- признаки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84168" y="5589240"/>
            <a:ext cx="2413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- действия</a:t>
            </a:r>
            <a:endParaRPr lang="ru-RU" sz="24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20672" y="476672"/>
            <a:ext cx="5419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Примеры Синквейна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268761"/>
            <a:ext cx="763284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1. Составление синквейна в устной форме, фронтально по хорошо знакомым предметам с ярко выраженными признаками.</a:t>
            </a:r>
            <a:endParaRPr lang="ru-RU" sz="2400" dirty="0"/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492896"/>
            <a:ext cx="39604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000" dirty="0" smtClean="0"/>
              <a:t>1. Собака. </a:t>
            </a:r>
          </a:p>
          <a:p>
            <a:pPr marL="514350" indent="-514350"/>
            <a:r>
              <a:rPr lang="ru-RU" sz="2000" dirty="0" smtClean="0"/>
              <a:t>2</a:t>
            </a:r>
            <a:r>
              <a:rPr lang="ru-RU" sz="2000" dirty="0"/>
              <a:t>. </a:t>
            </a:r>
            <a:r>
              <a:rPr lang="ru-RU" sz="2000" dirty="0" smtClean="0"/>
              <a:t>Большая, красивая. </a:t>
            </a:r>
          </a:p>
          <a:p>
            <a:pPr marL="514350" indent="-514350"/>
            <a:r>
              <a:rPr lang="ru-RU" sz="2000" dirty="0" smtClean="0"/>
              <a:t>3</a:t>
            </a:r>
            <a:r>
              <a:rPr lang="ru-RU" sz="2000" dirty="0"/>
              <a:t>. Бегает, лает, </a:t>
            </a:r>
            <a:r>
              <a:rPr lang="ru-RU" sz="2000" dirty="0" smtClean="0"/>
              <a:t>играет. </a:t>
            </a:r>
          </a:p>
          <a:p>
            <a:pPr marL="514350" indent="-514350"/>
            <a:r>
              <a:rPr lang="ru-RU" sz="2000" dirty="0" smtClean="0"/>
              <a:t>4</a:t>
            </a:r>
            <a:r>
              <a:rPr lang="ru-RU" sz="2000" dirty="0"/>
              <a:t>. Собака охраняет наш </a:t>
            </a:r>
            <a:r>
              <a:rPr lang="ru-RU" sz="2000" dirty="0" smtClean="0"/>
              <a:t>дом.  </a:t>
            </a:r>
          </a:p>
          <a:p>
            <a:pPr marL="514350" indent="-514350"/>
            <a:r>
              <a:rPr lang="ru-RU" sz="2000" dirty="0" smtClean="0"/>
              <a:t>5</a:t>
            </a:r>
            <a:r>
              <a:rPr lang="ru-RU" sz="2000" dirty="0"/>
              <a:t>. Друг.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800783\Desktop\Картинки-собака-для-детей-нарисованные-картинки-16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2276872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115616" y="4221088"/>
            <a:ext cx="3132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2. Синквейн - загадка.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4509120"/>
            <a:ext cx="33123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000" dirty="0" smtClean="0"/>
              <a:t>1. ??? </a:t>
            </a:r>
          </a:p>
          <a:p>
            <a:pPr marL="514350" indent="-514350"/>
            <a:r>
              <a:rPr lang="ru-RU" sz="2000" dirty="0" smtClean="0"/>
              <a:t>2. Быстрая, мощная. </a:t>
            </a:r>
          </a:p>
          <a:p>
            <a:pPr marL="514350" indent="-514350"/>
            <a:r>
              <a:rPr lang="ru-RU" sz="2000" dirty="0" smtClean="0"/>
              <a:t>3. Едет, обгоняет, тормозит. </a:t>
            </a:r>
          </a:p>
          <a:p>
            <a:pPr marL="514350" indent="-514350"/>
            <a:r>
              <a:rPr lang="ru-RU" sz="2000" dirty="0" smtClean="0"/>
              <a:t>4. Люблю на ней кататься.  </a:t>
            </a:r>
          </a:p>
          <a:p>
            <a:pPr marL="514350" indent="-514350"/>
            <a:r>
              <a:rPr lang="ru-RU" sz="2000" dirty="0" smtClean="0"/>
              <a:t>5. Транспорт.</a:t>
            </a:r>
            <a:endParaRPr lang="ru-RU" sz="2000" dirty="0"/>
          </a:p>
        </p:txBody>
      </p:sp>
      <p:pic>
        <p:nvPicPr>
          <p:cNvPr id="12" name="Рисунок 11" descr="http://getdrawings.com/cliparts/ferrari-car-clipart-9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869160"/>
            <a:ext cx="3755508" cy="147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6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3568" y="476672"/>
            <a:ext cx="79208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«Один начинает, другой продолжает».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предмет. Один ребенок составляет вторую строку стихотворения, второй – третью. Третью. Третий – четвертую, четвертый - пятую.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27584" y="1844824"/>
            <a:ext cx="79208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«Неполный синквейн».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 Синквейн без указания темы первой строки.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 основе существующих строк, необходимо ее определить.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63888" y="3068960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s://thumbs.dreamstime.com/b/%D1%87%D0%B5%D1%80%D1%82%D0%B5%D0%B6-%D0%B2%D0%B5%D0%BA%D1%82%D0%BE%D1%80%D0%B0-%D0%B1%D0%B5%D1%80%D0%B5%D0%B7%D1%8B-73379190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420" t="4061" r="11244" b="3553"/>
          <a:stretch>
            <a:fillRect/>
          </a:stretch>
        </p:blipFill>
        <p:spPr bwMode="auto">
          <a:xfrm>
            <a:off x="7308304" y="3140968"/>
            <a:ext cx="1178944" cy="193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3851920" y="3501008"/>
            <a:ext cx="720080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Скругленный прямоугольник 40"/>
          <p:cNvSpPr/>
          <p:nvPr/>
        </p:nvSpPr>
        <p:spPr>
          <a:xfrm>
            <a:off x="2843808" y="3717032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3717032"/>
            <a:ext cx="946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Русская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83968" y="3717032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3717032"/>
            <a:ext cx="1127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Стройная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1979712" y="4365104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67744" y="4365104"/>
            <a:ext cx="810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Растет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419872" y="4365104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779912" y="4365104"/>
            <a:ext cx="73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Стоит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4860032" y="4365104"/>
            <a:ext cx="1440160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860032" y="4365104"/>
            <a:ext cx="1460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Наклоняется</a:t>
            </a:r>
            <a:endParaRPr lang="ru-RU" b="1" dirty="0">
              <a:solidFill>
                <a:srgbClr val="0033CC"/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932040" y="4725144"/>
            <a:ext cx="129614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932040" y="4797152"/>
            <a:ext cx="1296144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635896" y="4725144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635896" y="4797152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1331640" y="5013176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835696" y="5085184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Я</a:t>
            </a:r>
            <a:endParaRPr lang="ru-RU" b="1" dirty="0">
              <a:solidFill>
                <a:srgbClr val="0033CC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691680" y="5445224"/>
            <a:ext cx="576064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2843808" y="5013176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355976" y="5013176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868144" y="5013176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635896" y="5661248"/>
            <a:ext cx="1368152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5013176"/>
            <a:ext cx="894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люблю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99992" y="5013176"/>
            <a:ext cx="1000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</a:rPr>
              <a:t>русскую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851920" y="5661248"/>
            <a:ext cx="930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Дерево</a:t>
            </a:r>
            <a:endParaRPr lang="ru-RU" b="1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084168" y="5373216"/>
            <a:ext cx="792088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923928" y="6021288"/>
            <a:ext cx="792088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195736" y="4725144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195736" y="4797152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2987824" y="5373216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987824" y="5445224"/>
            <a:ext cx="10081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Полилиния 61"/>
          <p:cNvSpPr/>
          <p:nvPr/>
        </p:nvSpPr>
        <p:spPr>
          <a:xfrm>
            <a:off x="2987824" y="4005064"/>
            <a:ext cx="1152128" cy="144016"/>
          </a:xfrm>
          <a:custGeom>
            <a:avLst/>
            <a:gdLst>
              <a:gd name="connsiteX0" fmla="*/ 0 w 773724"/>
              <a:gd name="connsiteY0" fmla="*/ 98474 h 139717"/>
              <a:gd name="connsiteX1" fmla="*/ 28136 w 773724"/>
              <a:gd name="connsiteY1" fmla="*/ 56271 h 139717"/>
              <a:gd name="connsiteX2" fmla="*/ 182880 w 773724"/>
              <a:gd name="connsiteY2" fmla="*/ 56271 h 139717"/>
              <a:gd name="connsiteX3" fmla="*/ 211016 w 773724"/>
              <a:gd name="connsiteY3" fmla="*/ 84406 h 139717"/>
              <a:gd name="connsiteX4" fmla="*/ 225084 w 773724"/>
              <a:gd name="connsiteY4" fmla="*/ 126610 h 139717"/>
              <a:gd name="connsiteX5" fmla="*/ 309490 w 773724"/>
              <a:gd name="connsiteY5" fmla="*/ 112542 h 139717"/>
              <a:gd name="connsiteX6" fmla="*/ 337625 w 773724"/>
              <a:gd name="connsiteY6" fmla="*/ 84406 h 139717"/>
              <a:gd name="connsiteX7" fmla="*/ 365760 w 773724"/>
              <a:gd name="connsiteY7" fmla="*/ 42203 h 139717"/>
              <a:gd name="connsiteX8" fmla="*/ 407964 w 773724"/>
              <a:gd name="connsiteY8" fmla="*/ 28136 h 139717"/>
              <a:gd name="connsiteX9" fmla="*/ 506437 w 773724"/>
              <a:gd name="connsiteY9" fmla="*/ 56271 h 139717"/>
              <a:gd name="connsiteX10" fmla="*/ 604911 w 773724"/>
              <a:gd name="connsiteY10" fmla="*/ 126610 h 139717"/>
              <a:gd name="connsiteX11" fmla="*/ 647114 w 773724"/>
              <a:gd name="connsiteY11" fmla="*/ 112542 h 139717"/>
              <a:gd name="connsiteX12" fmla="*/ 703385 w 773724"/>
              <a:gd name="connsiteY12" fmla="*/ 28136 h 139717"/>
              <a:gd name="connsiteX13" fmla="*/ 773724 w 773724"/>
              <a:gd name="connsiteY13" fmla="*/ 0 h 13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3724" h="139717">
                <a:moveTo>
                  <a:pt x="0" y="98474"/>
                </a:moveTo>
                <a:cubicBezTo>
                  <a:pt x="9379" y="84406"/>
                  <a:pt x="14934" y="66833"/>
                  <a:pt x="28136" y="56271"/>
                </a:cubicBezTo>
                <a:cubicBezTo>
                  <a:pt x="66820" y="25324"/>
                  <a:pt x="156037" y="52916"/>
                  <a:pt x="182880" y="56271"/>
                </a:cubicBezTo>
                <a:cubicBezTo>
                  <a:pt x="192259" y="65649"/>
                  <a:pt x="204192" y="73033"/>
                  <a:pt x="211016" y="84406"/>
                </a:cubicBezTo>
                <a:cubicBezTo>
                  <a:pt x="218646" y="97122"/>
                  <a:pt x="210826" y="122536"/>
                  <a:pt x="225084" y="126610"/>
                </a:cubicBezTo>
                <a:cubicBezTo>
                  <a:pt x="252510" y="134446"/>
                  <a:pt x="281355" y="117231"/>
                  <a:pt x="309490" y="112542"/>
                </a:cubicBezTo>
                <a:cubicBezTo>
                  <a:pt x="318868" y="103163"/>
                  <a:pt x="329340" y="94763"/>
                  <a:pt x="337625" y="84406"/>
                </a:cubicBezTo>
                <a:cubicBezTo>
                  <a:pt x="348187" y="71204"/>
                  <a:pt x="352558" y="52765"/>
                  <a:pt x="365760" y="42203"/>
                </a:cubicBezTo>
                <a:cubicBezTo>
                  <a:pt x="377339" y="32940"/>
                  <a:pt x="393896" y="32825"/>
                  <a:pt x="407964" y="28136"/>
                </a:cubicBezTo>
                <a:cubicBezTo>
                  <a:pt x="413852" y="29608"/>
                  <a:pt x="495568" y="48507"/>
                  <a:pt x="506437" y="56271"/>
                </a:cubicBezTo>
                <a:cubicBezTo>
                  <a:pt x="623260" y="139717"/>
                  <a:pt x="509555" y="94824"/>
                  <a:pt x="604911" y="126610"/>
                </a:cubicBezTo>
                <a:cubicBezTo>
                  <a:pt x="618979" y="121921"/>
                  <a:pt x="636629" y="123027"/>
                  <a:pt x="647114" y="112542"/>
                </a:cubicBezTo>
                <a:cubicBezTo>
                  <a:pt x="671024" y="88632"/>
                  <a:pt x="671306" y="38829"/>
                  <a:pt x="703385" y="28136"/>
                </a:cubicBezTo>
                <a:cubicBezTo>
                  <a:pt x="755536" y="10752"/>
                  <a:pt x="732325" y="20700"/>
                  <a:pt x="773724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>
            <a:off x="4427984" y="4005064"/>
            <a:ext cx="1152128" cy="144016"/>
          </a:xfrm>
          <a:custGeom>
            <a:avLst/>
            <a:gdLst>
              <a:gd name="connsiteX0" fmla="*/ 0 w 773724"/>
              <a:gd name="connsiteY0" fmla="*/ 98474 h 139717"/>
              <a:gd name="connsiteX1" fmla="*/ 28136 w 773724"/>
              <a:gd name="connsiteY1" fmla="*/ 56271 h 139717"/>
              <a:gd name="connsiteX2" fmla="*/ 182880 w 773724"/>
              <a:gd name="connsiteY2" fmla="*/ 56271 h 139717"/>
              <a:gd name="connsiteX3" fmla="*/ 211016 w 773724"/>
              <a:gd name="connsiteY3" fmla="*/ 84406 h 139717"/>
              <a:gd name="connsiteX4" fmla="*/ 225084 w 773724"/>
              <a:gd name="connsiteY4" fmla="*/ 126610 h 139717"/>
              <a:gd name="connsiteX5" fmla="*/ 309490 w 773724"/>
              <a:gd name="connsiteY5" fmla="*/ 112542 h 139717"/>
              <a:gd name="connsiteX6" fmla="*/ 337625 w 773724"/>
              <a:gd name="connsiteY6" fmla="*/ 84406 h 139717"/>
              <a:gd name="connsiteX7" fmla="*/ 365760 w 773724"/>
              <a:gd name="connsiteY7" fmla="*/ 42203 h 139717"/>
              <a:gd name="connsiteX8" fmla="*/ 407964 w 773724"/>
              <a:gd name="connsiteY8" fmla="*/ 28136 h 139717"/>
              <a:gd name="connsiteX9" fmla="*/ 506437 w 773724"/>
              <a:gd name="connsiteY9" fmla="*/ 56271 h 139717"/>
              <a:gd name="connsiteX10" fmla="*/ 604911 w 773724"/>
              <a:gd name="connsiteY10" fmla="*/ 126610 h 139717"/>
              <a:gd name="connsiteX11" fmla="*/ 647114 w 773724"/>
              <a:gd name="connsiteY11" fmla="*/ 112542 h 139717"/>
              <a:gd name="connsiteX12" fmla="*/ 703385 w 773724"/>
              <a:gd name="connsiteY12" fmla="*/ 28136 h 139717"/>
              <a:gd name="connsiteX13" fmla="*/ 773724 w 773724"/>
              <a:gd name="connsiteY13" fmla="*/ 0 h 13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3724" h="139717">
                <a:moveTo>
                  <a:pt x="0" y="98474"/>
                </a:moveTo>
                <a:cubicBezTo>
                  <a:pt x="9379" y="84406"/>
                  <a:pt x="14934" y="66833"/>
                  <a:pt x="28136" y="56271"/>
                </a:cubicBezTo>
                <a:cubicBezTo>
                  <a:pt x="66820" y="25324"/>
                  <a:pt x="156037" y="52916"/>
                  <a:pt x="182880" y="56271"/>
                </a:cubicBezTo>
                <a:cubicBezTo>
                  <a:pt x="192259" y="65649"/>
                  <a:pt x="204192" y="73033"/>
                  <a:pt x="211016" y="84406"/>
                </a:cubicBezTo>
                <a:cubicBezTo>
                  <a:pt x="218646" y="97122"/>
                  <a:pt x="210826" y="122536"/>
                  <a:pt x="225084" y="126610"/>
                </a:cubicBezTo>
                <a:cubicBezTo>
                  <a:pt x="252510" y="134446"/>
                  <a:pt x="281355" y="117231"/>
                  <a:pt x="309490" y="112542"/>
                </a:cubicBezTo>
                <a:cubicBezTo>
                  <a:pt x="318868" y="103163"/>
                  <a:pt x="329340" y="94763"/>
                  <a:pt x="337625" y="84406"/>
                </a:cubicBezTo>
                <a:cubicBezTo>
                  <a:pt x="348187" y="71204"/>
                  <a:pt x="352558" y="52765"/>
                  <a:pt x="365760" y="42203"/>
                </a:cubicBezTo>
                <a:cubicBezTo>
                  <a:pt x="377339" y="32940"/>
                  <a:pt x="393896" y="32825"/>
                  <a:pt x="407964" y="28136"/>
                </a:cubicBezTo>
                <a:cubicBezTo>
                  <a:pt x="413852" y="29608"/>
                  <a:pt x="495568" y="48507"/>
                  <a:pt x="506437" y="56271"/>
                </a:cubicBezTo>
                <a:cubicBezTo>
                  <a:pt x="623260" y="139717"/>
                  <a:pt x="509555" y="94824"/>
                  <a:pt x="604911" y="126610"/>
                </a:cubicBezTo>
                <a:cubicBezTo>
                  <a:pt x="618979" y="121921"/>
                  <a:pt x="636629" y="123027"/>
                  <a:pt x="647114" y="112542"/>
                </a:cubicBezTo>
                <a:cubicBezTo>
                  <a:pt x="671024" y="88632"/>
                  <a:pt x="671306" y="38829"/>
                  <a:pt x="703385" y="28136"/>
                </a:cubicBezTo>
                <a:cubicBezTo>
                  <a:pt x="755536" y="10752"/>
                  <a:pt x="732325" y="20700"/>
                  <a:pt x="773724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>
            <a:off x="4427984" y="5301208"/>
            <a:ext cx="1152128" cy="144016"/>
          </a:xfrm>
          <a:custGeom>
            <a:avLst/>
            <a:gdLst>
              <a:gd name="connsiteX0" fmla="*/ 0 w 773724"/>
              <a:gd name="connsiteY0" fmla="*/ 98474 h 139717"/>
              <a:gd name="connsiteX1" fmla="*/ 28136 w 773724"/>
              <a:gd name="connsiteY1" fmla="*/ 56271 h 139717"/>
              <a:gd name="connsiteX2" fmla="*/ 182880 w 773724"/>
              <a:gd name="connsiteY2" fmla="*/ 56271 h 139717"/>
              <a:gd name="connsiteX3" fmla="*/ 211016 w 773724"/>
              <a:gd name="connsiteY3" fmla="*/ 84406 h 139717"/>
              <a:gd name="connsiteX4" fmla="*/ 225084 w 773724"/>
              <a:gd name="connsiteY4" fmla="*/ 126610 h 139717"/>
              <a:gd name="connsiteX5" fmla="*/ 309490 w 773724"/>
              <a:gd name="connsiteY5" fmla="*/ 112542 h 139717"/>
              <a:gd name="connsiteX6" fmla="*/ 337625 w 773724"/>
              <a:gd name="connsiteY6" fmla="*/ 84406 h 139717"/>
              <a:gd name="connsiteX7" fmla="*/ 365760 w 773724"/>
              <a:gd name="connsiteY7" fmla="*/ 42203 h 139717"/>
              <a:gd name="connsiteX8" fmla="*/ 407964 w 773724"/>
              <a:gd name="connsiteY8" fmla="*/ 28136 h 139717"/>
              <a:gd name="connsiteX9" fmla="*/ 506437 w 773724"/>
              <a:gd name="connsiteY9" fmla="*/ 56271 h 139717"/>
              <a:gd name="connsiteX10" fmla="*/ 604911 w 773724"/>
              <a:gd name="connsiteY10" fmla="*/ 126610 h 139717"/>
              <a:gd name="connsiteX11" fmla="*/ 647114 w 773724"/>
              <a:gd name="connsiteY11" fmla="*/ 112542 h 139717"/>
              <a:gd name="connsiteX12" fmla="*/ 703385 w 773724"/>
              <a:gd name="connsiteY12" fmla="*/ 28136 h 139717"/>
              <a:gd name="connsiteX13" fmla="*/ 773724 w 773724"/>
              <a:gd name="connsiteY13" fmla="*/ 0 h 13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3724" h="139717">
                <a:moveTo>
                  <a:pt x="0" y="98474"/>
                </a:moveTo>
                <a:cubicBezTo>
                  <a:pt x="9379" y="84406"/>
                  <a:pt x="14934" y="66833"/>
                  <a:pt x="28136" y="56271"/>
                </a:cubicBezTo>
                <a:cubicBezTo>
                  <a:pt x="66820" y="25324"/>
                  <a:pt x="156037" y="52916"/>
                  <a:pt x="182880" y="56271"/>
                </a:cubicBezTo>
                <a:cubicBezTo>
                  <a:pt x="192259" y="65649"/>
                  <a:pt x="204192" y="73033"/>
                  <a:pt x="211016" y="84406"/>
                </a:cubicBezTo>
                <a:cubicBezTo>
                  <a:pt x="218646" y="97122"/>
                  <a:pt x="210826" y="122536"/>
                  <a:pt x="225084" y="126610"/>
                </a:cubicBezTo>
                <a:cubicBezTo>
                  <a:pt x="252510" y="134446"/>
                  <a:pt x="281355" y="117231"/>
                  <a:pt x="309490" y="112542"/>
                </a:cubicBezTo>
                <a:cubicBezTo>
                  <a:pt x="318868" y="103163"/>
                  <a:pt x="329340" y="94763"/>
                  <a:pt x="337625" y="84406"/>
                </a:cubicBezTo>
                <a:cubicBezTo>
                  <a:pt x="348187" y="71204"/>
                  <a:pt x="352558" y="52765"/>
                  <a:pt x="365760" y="42203"/>
                </a:cubicBezTo>
                <a:cubicBezTo>
                  <a:pt x="377339" y="32940"/>
                  <a:pt x="393896" y="32825"/>
                  <a:pt x="407964" y="28136"/>
                </a:cubicBezTo>
                <a:cubicBezTo>
                  <a:pt x="413852" y="29608"/>
                  <a:pt x="495568" y="48507"/>
                  <a:pt x="506437" y="56271"/>
                </a:cubicBezTo>
                <a:cubicBezTo>
                  <a:pt x="623260" y="139717"/>
                  <a:pt x="509555" y="94824"/>
                  <a:pt x="604911" y="126610"/>
                </a:cubicBezTo>
                <a:cubicBezTo>
                  <a:pt x="618979" y="121921"/>
                  <a:pt x="636629" y="123027"/>
                  <a:pt x="647114" y="112542"/>
                </a:cubicBezTo>
                <a:cubicBezTo>
                  <a:pt x="671024" y="88632"/>
                  <a:pt x="671306" y="38829"/>
                  <a:pt x="703385" y="28136"/>
                </a:cubicBezTo>
                <a:cubicBezTo>
                  <a:pt x="755536" y="10752"/>
                  <a:pt x="732325" y="20700"/>
                  <a:pt x="773724" y="0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804248" y="4941168"/>
            <a:ext cx="360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.</a:t>
            </a:r>
            <a:endParaRPr lang="ru-RU" sz="32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332656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ПРАКТИЧЕСКИЙ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08720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/>
              <a:t>формирование </a:t>
            </a:r>
            <a:r>
              <a:rPr lang="ru-RU" sz="2800" dirty="0"/>
              <a:t>умения </a:t>
            </a:r>
            <a:r>
              <a:rPr lang="ru-RU" sz="2800" dirty="0" smtClean="0"/>
              <a:t>и совершенствование </a:t>
            </a:r>
          </a:p>
          <a:p>
            <a:pPr algn="just"/>
            <a:r>
              <a:rPr lang="ru-RU" sz="2800" dirty="0" smtClean="0"/>
              <a:t>навыка </a:t>
            </a:r>
            <a:r>
              <a:rPr lang="ru-RU" sz="2800" dirty="0"/>
              <a:t>составления дидактического синквейна по лексическим </a:t>
            </a:r>
            <a:r>
              <a:rPr lang="ru-RU" sz="2800" dirty="0" smtClean="0"/>
              <a:t>темам.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276872"/>
            <a:ext cx="37444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000" dirty="0" smtClean="0"/>
              <a:t>1. Карло </a:t>
            </a:r>
          </a:p>
          <a:p>
            <a:pPr marL="514350" indent="-514350"/>
            <a:r>
              <a:rPr lang="ru-RU" sz="2000" dirty="0" smtClean="0"/>
              <a:t>2. Добрый, трудолюбивый </a:t>
            </a:r>
          </a:p>
          <a:p>
            <a:pPr marL="514350" indent="-514350"/>
            <a:r>
              <a:rPr lang="ru-RU" sz="2000" dirty="0" smtClean="0"/>
              <a:t>3. Заботится, учит, воспитывает </a:t>
            </a:r>
          </a:p>
          <a:p>
            <a:pPr marL="514350" indent="-514350"/>
            <a:r>
              <a:rPr lang="ru-RU" sz="2000" dirty="0" smtClean="0"/>
              <a:t>4. Смастерил деревянную куклу.  </a:t>
            </a:r>
          </a:p>
          <a:p>
            <a:pPr marL="514350" indent="-514350"/>
            <a:r>
              <a:rPr lang="ru-RU" sz="2000" dirty="0" smtClean="0"/>
              <a:t>5. Папа</a:t>
            </a:r>
            <a:endParaRPr lang="ru-RU" sz="2000" dirty="0"/>
          </a:p>
        </p:txBody>
      </p:sp>
      <p:pic>
        <p:nvPicPr>
          <p:cNvPr id="7" name="Рисунок 6" descr="http://img.desmotivaciones.es/201106/Gepeto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02" t="3681" r="6571" b="12146"/>
          <a:stretch>
            <a:fillRect/>
          </a:stretch>
        </p:blipFill>
        <p:spPr bwMode="auto">
          <a:xfrm>
            <a:off x="1403648" y="2276872"/>
            <a:ext cx="12961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4293096"/>
            <a:ext cx="4968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Тема </a:t>
            </a:r>
            <a:r>
              <a:rPr lang="ru-RU" sz="2000" b="1" dirty="0"/>
              <a:t>«Осень» </a:t>
            </a: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Слово-предмет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Слова - признаки (</a:t>
            </a:r>
            <a:r>
              <a:rPr lang="ru-RU" sz="2000" dirty="0"/>
              <a:t>2) </a:t>
            </a:r>
            <a:endParaRPr lang="ru-RU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Слова-действия </a:t>
            </a:r>
            <a:r>
              <a:rPr lang="ru-RU" sz="2000" dirty="0"/>
              <a:t>(3) </a:t>
            </a:r>
            <a:endParaRPr lang="ru-RU" sz="2000" dirty="0" smtClean="0"/>
          </a:p>
          <a:p>
            <a:pPr marL="342900" indent="-342900">
              <a:buAutoNum type="arabicPeriod"/>
            </a:pPr>
            <a:r>
              <a:rPr lang="ru-RU" sz="2000" dirty="0" smtClean="0"/>
              <a:t>Предложение </a:t>
            </a:r>
            <a:r>
              <a:rPr lang="ru-RU" sz="2000" dirty="0"/>
              <a:t>по </a:t>
            </a:r>
            <a:r>
              <a:rPr lang="ru-RU" sz="2000" dirty="0" smtClean="0"/>
              <a:t>теме. 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Одно </a:t>
            </a:r>
            <a:r>
              <a:rPr lang="ru-RU" sz="2000" dirty="0"/>
              <a:t>слово, выражающее настроение. </a:t>
            </a:r>
          </a:p>
        </p:txBody>
      </p:sp>
      <p:pic>
        <p:nvPicPr>
          <p:cNvPr id="9" name="Рисунок 8" descr="https://img1.goodfon.ru/wallpaper/nbig/e/99/osen-derevya-kraski-osen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33056"/>
            <a:ext cx="331236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5094" y="476672"/>
            <a:ext cx="63902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ВЫВОДЫ О СИНКВЕЙНЕ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абличка 4"/>
          <p:cNvSpPr/>
          <p:nvPr/>
        </p:nvSpPr>
        <p:spPr>
          <a:xfrm>
            <a:off x="3491880" y="2996952"/>
            <a:ext cx="2088232" cy="1512168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2123728" y="4725144"/>
            <a:ext cx="2376264" cy="1800200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абличка 12"/>
          <p:cNvSpPr/>
          <p:nvPr/>
        </p:nvSpPr>
        <p:spPr>
          <a:xfrm>
            <a:off x="1403648" y="3068960"/>
            <a:ext cx="1944216" cy="1368152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3491880" y="1268760"/>
            <a:ext cx="2160240" cy="1512168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абличка 14"/>
          <p:cNvSpPr/>
          <p:nvPr/>
        </p:nvSpPr>
        <p:spPr>
          <a:xfrm>
            <a:off x="5724128" y="2996952"/>
            <a:ext cx="2160240" cy="1440160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4716016" y="4725144"/>
            <a:ext cx="2376264" cy="1800200"/>
          </a:xfrm>
          <a:prstGeom prst="plaqu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5013176"/>
            <a:ext cx="2067489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Способ контроля</a:t>
            </a:r>
          </a:p>
          <a:p>
            <a:pPr algn="ctr"/>
            <a:r>
              <a:rPr lang="ru-RU" sz="2000" b="1" dirty="0" smtClean="0"/>
              <a:t>и</a:t>
            </a:r>
          </a:p>
          <a:p>
            <a:pPr algn="ctr"/>
            <a:r>
              <a:rPr lang="ru-RU" sz="2000" b="1" dirty="0" smtClean="0"/>
              <a:t>самоконтроля</a:t>
            </a:r>
          </a:p>
          <a:p>
            <a:pPr algn="ctr"/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3429000"/>
            <a:ext cx="1874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СИНКВЕЙН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66456" y="3356992"/>
            <a:ext cx="1798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Учит краткому</a:t>
            </a:r>
          </a:p>
          <a:p>
            <a:pPr algn="ctr"/>
            <a:r>
              <a:rPr lang="ru-RU" sz="2000" b="1" dirty="0" smtClean="0"/>
              <a:t>пересказу</a:t>
            </a:r>
            <a:endParaRPr lang="ru-RU" sz="20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1556792"/>
            <a:ext cx="23455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Развивает речь,</a:t>
            </a:r>
          </a:p>
          <a:p>
            <a:pPr algn="ctr"/>
            <a:r>
              <a:rPr lang="ru-RU" sz="2000" b="1" dirty="0"/>
              <a:t>п</a:t>
            </a:r>
            <a:r>
              <a:rPr lang="ru-RU" sz="2000" b="1" dirty="0" smtClean="0"/>
              <a:t>амять, мышление</a:t>
            </a:r>
            <a:endParaRPr lang="ru-RU" sz="20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123728" y="5085184"/>
            <a:ext cx="240161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Облегчает процесс</a:t>
            </a:r>
          </a:p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своения понятий и</a:t>
            </a:r>
          </a:p>
          <a:p>
            <a:pPr algn="ctr"/>
            <a:r>
              <a:rPr lang="ru-RU" sz="2000" b="1" dirty="0"/>
              <a:t>и</a:t>
            </a:r>
            <a:r>
              <a:rPr lang="ru-RU" sz="2000" b="1" dirty="0" smtClean="0"/>
              <a:t>х содержание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73067" y="3140968"/>
            <a:ext cx="144558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Расширяет </a:t>
            </a:r>
          </a:p>
          <a:p>
            <a:pPr algn="ctr"/>
            <a:r>
              <a:rPr lang="ru-RU" sz="2000" b="1" dirty="0" smtClean="0"/>
              <a:t>словарный</a:t>
            </a:r>
          </a:p>
          <a:p>
            <a:pPr algn="ctr"/>
            <a:r>
              <a:rPr lang="ru-RU" sz="2000" b="1" dirty="0" smtClean="0"/>
              <a:t>запас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  <p:pic>
        <p:nvPicPr>
          <p:cNvPr id="24" name="Рисунок 23" descr="https://rused.ru/irk-mdou100/wp-content/uploads/sites/26/2020/04/s1200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124744"/>
            <a:ext cx="2088232" cy="155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ds31.detkin-club.ru/images/schedule/2199ac3ab203_5fbcc5e35abd0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268760"/>
            <a:ext cx="1756588" cy="153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381</Words>
  <Application>Microsoft Office PowerPoint</Application>
  <PresentationFormat>Экран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800783</dc:creator>
  <cp:lastModifiedBy>admin</cp:lastModifiedBy>
  <cp:revision>54</cp:revision>
  <dcterms:created xsi:type="dcterms:W3CDTF">2021-02-14T09:05:57Z</dcterms:created>
  <dcterms:modified xsi:type="dcterms:W3CDTF">2021-02-14T18:07:45Z</dcterms:modified>
</cp:coreProperties>
</file>