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57" r:id="rId8"/>
    <p:sldId id="258" r:id="rId9"/>
    <p:sldId id="259" r:id="rId10"/>
    <p:sldId id="260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5784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79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7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949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5914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97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buFontTx/>
              <a:buNone/>
              <a:defRPr lang="en-US" sz="1800" b="0" kern="1200" spc="10" baseline="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8000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45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2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99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73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8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24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6425588" cy="12117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ПРИЛОЖЕНИЕ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4500570"/>
            <a:ext cx="4695828" cy="15001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 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Запомни!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https://videouroki.net/videouroki/conspekty/rus8k/20-prilozhieniie.files/image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7715304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725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404664"/>
            <a:ext cx="7461448" cy="559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83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7498080" cy="2011354"/>
          </a:xfrm>
        </p:spPr>
        <p:txBody>
          <a:bodyPr>
            <a:noAutofit/>
          </a:bodyPr>
          <a:lstStyle/>
          <a:p>
            <a:r>
              <a:rPr lang="ru-RU" sz="2800" b="1" u="sng" dirty="0" smtClean="0"/>
              <a:t>Приложение</a:t>
            </a:r>
            <a:r>
              <a:rPr lang="ru-RU" sz="2800" b="1" dirty="0" smtClean="0"/>
              <a:t> </a:t>
            </a:r>
            <a:r>
              <a:rPr lang="ru-RU" sz="2800" dirty="0" smtClean="0"/>
              <a:t>— это определение, выраженное именем существительным, стоящим в том же падеже, что и определяемое слово. Определяя предмет, приложение дает ему другое название.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284984"/>
            <a:ext cx="7498080" cy="38909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Песня, </a:t>
            </a:r>
            <a:r>
              <a:rPr lang="ru-RU" i="1" u="sng" dirty="0" smtClean="0"/>
              <a:t>крылатая птица</a:t>
            </a:r>
            <a:r>
              <a:rPr lang="ru-RU" i="1" dirty="0" smtClean="0"/>
              <a:t>, смелых скликает в поход; От полка спасибо наше вам за сына-храбреца.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i="1" dirty="0" smtClean="0"/>
              <a:t>  Приложение </a:t>
            </a:r>
            <a:r>
              <a:rPr lang="ru-RU" dirty="0" smtClean="0"/>
              <a:t>отвечает на вопросы определения:</a:t>
            </a:r>
            <a:r>
              <a:rPr lang="ru-RU" i="1" dirty="0" smtClean="0"/>
              <a:t> какой? какая? какое? какие?</a:t>
            </a:r>
            <a:r>
              <a:rPr lang="ru-RU" dirty="0" smtClean="0"/>
              <a:t> В предложении является </a:t>
            </a:r>
            <a:r>
              <a:rPr lang="ru-RU" b="1" dirty="0" smtClean="0"/>
              <a:t>определением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5321"/>
            <a:ext cx="7498080" cy="58259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Приложения </a:t>
            </a:r>
            <a:r>
              <a:rPr lang="ru-RU" sz="3600" dirty="0" smtClean="0"/>
              <a:t>обозначают: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571480"/>
            <a:ext cx="8826184" cy="61436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dirty="0" smtClean="0"/>
              <a:t>- </a:t>
            </a:r>
            <a:r>
              <a:rPr lang="ru-RU" sz="2400" b="1" dirty="0" smtClean="0"/>
              <a:t>профессию лица, его звание, должность, социальное положение, род занятий, возраст, родственные отношения пол</a:t>
            </a:r>
            <a:r>
              <a:rPr lang="ru-RU" sz="2400" dirty="0" smtClean="0"/>
              <a:t> и т. п. (</a:t>
            </a:r>
            <a:r>
              <a:rPr lang="ru-RU" sz="2400" i="1" dirty="0" smtClean="0"/>
              <a:t>француз-учитель, писатель-романист, профессор </a:t>
            </a:r>
            <a:r>
              <a:rPr lang="ru-RU" sz="2400" i="1" dirty="0" err="1" smtClean="0"/>
              <a:t>Циммерман</a:t>
            </a:r>
            <a:r>
              <a:rPr lang="ru-RU" sz="2400" i="1" dirty="0" smtClean="0"/>
              <a:t>, девушка-крестьянка, отец-старик, девочка-школьница, старик дворник, осетин-извозчик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b="1" dirty="0" smtClean="0"/>
              <a:t>- качества, свойства предмета, образную характеристику лиц и предметов</a:t>
            </a:r>
            <a:r>
              <a:rPr lang="ru-RU" sz="2400" dirty="0" smtClean="0"/>
              <a:t> (приложения-эпитеты) (</a:t>
            </a:r>
            <a:r>
              <a:rPr lang="ru-RU" sz="2400" i="1" dirty="0" smtClean="0"/>
              <a:t>девочка-умница, завод-гигант, красавец мужчина, утес-великан, судьба-злодейка, проказница-зима</a:t>
            </a:r>
            <a:r>
              <a:rPr lang="ru-RU" sz="2400" dirty="0" smtClean="0"/>
              <a:t>); 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b="1" dirty="0" smtClean="0"/>
              <a:t>свойства или качества живых существ</a:t>
            </a:r>
            <a:r>
              <a:rPr lang="ru-RU" sz="2400" dirty="0" smtClean="0"/>
              <a:t> (</a:t>
            </a:r>
            <a:r>
              <a:rPr lang="ru-RU" sz="2400" i="1" dirty="0" smtClean="0"/>
              <a:t>соловей-певун, чайки-рыболовы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b="1" dirty="0" smtClean="0"/>
              <a:t>назначение предмета</a:t>
            </a:r>
            <a:r>
              <a:rPr lang="ru-RU" sz="2400" dirty="0" smtClean="0"/>
              <a:t> (</a:t>
            </a:r>
            <a:r>
              <a:rPr lang="ru-RU" sz="2400" i="1" dirty="0" smtClean="0"/>
              <a:t>вагон-ловушка</a:t>
            </a:r>
            <a:r>
              <a:rPr lang="ru-RU" sz="2400" dirty="0" smtClean="0"/>
              <a:t>),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b="1" dirty="0" smtClean="0"/>
              <a:t>географические названия</a:t>
            </a:r>
            <a:r>
              <a:rPr lang="ru-RU" sz="2400" dirty="0" smtClean="0"/>
              <a:t> (</a:t>
            </a:r>
            <a:r>
              <a:rPr lang="ru-RU" sz="2400" i="1" dirty="0" smtClean="0"/>
              <a:t>река Дон, порт Таганрог, город Ижевск, пустыня Сахара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b="1" dirty="0" smtClean="0"/>
              <a:t>- названия растений, птиц, зверей</a:t>
            </a:r>
            <a:r>
              <a:rPr lang="ru-RU" sz="2400" dirty="0" smtClean="0"/>
              <a:t> и т. д. (</a:t>
            </a:r>
            <a:r>
              <a:rPr lang="ru-RU" sz="2400" i="1" dirty="0" smtClean="0"/>
              <a:t>дерево кипарис, заяц русак, цветок лилия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b="1" dirty="0" smtClean="0"/>
              <a:t>условные названия предметов</a:t>
            </a:r>
            <a:r>
              <a:rPr lang="ru-RU" sz="2400" dirty="0" smtClean="0"/>
              <a:t> (</a:t>
            </a:r>
            <a:r>
              <a:rPr lang="ru-RU" sz="2400" i="1" dirty="0" smtClean="0"/>
              <a:t>магазин "Оптика", журнал "Наука и техника", фильм "Ночной дозор"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b="1" dirty="0" smtClean="0"/>
              <a:t>прозвища</a:t>
            </a:r>
            <a:r>
              <a:rPr lang="ru-RU" sz="2400" dirty="0" smtClean="0"/>
              <a:t> (</a:t>
            </a:r>
            <a:r>
              <a:rPr lang="ru-RU" sz="2400" i="1" dirty="0" smtClean="0"/>
              <a:t>Владимир </a:t>
            </a:r>
            <a:r>
              <a:rPr lang="ru-RU" sz="2400" i="1" u="sng" dirty="0" smtClean="0"/>
              <a:t>Красное Солнышко</a:t>
            </a:r>
            <a:r>
              <a:rPr lang="ru-RU" sz="2400" i="1" dirty="0" smtClean="0"/>
              <a:t>, Ричард </a:t>
            </a:r>
            <a:r>
              <a:rPr lang="ru-RU" sz="2400" i="1" u="sng" dirty="0" smtClean="0"/>
              <a:t>Львиное Сердце</a:t>
            </a:r>
            <a:r>
              <a:rPr lang="ru-RU" sz="2400" dirty="0" smtClean="0"/>
              <a:t>);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400" b="1" dirty="0" smtClean="0"/>
              <a:t>клички животных</a:t>
            </a:r>
            <a:r>
              <a:rPr lang="ru-RU" sz="2400" dirty="0" smtClean="0"/>
              <a:t>  (</a:t>
            </a:r>
            <a:r>
              <a:rPr lang="ru-RU" sz="2400" i="1" dirty="0" smtClean="0"/>
              <a:t>медведь Муха, собака Дружок</a:t>
            </a:r>
            <a:r>
              <a:rPr lang="ru-RU" sz="2400" dirty="0" smtClean="0"/>
              <a:t>).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98080" cy="93978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Не являются приложениями</a:t>
            </a:r>
            <a:r>
              <a:rPr lang="ru-RU" sz="4000" dirty="0" smtClean="0"/>
              <a:t>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63599"/>
            <a:ext cx="7498080" cy="51054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1) </a:t>
            </a:r>
            <a:r>
              <a:rPr lang="ru-RU" i="1" u="sng" dirty="0" smtClean="0"/>
              <a:t>сочетания синонимов или антонимов</a:t>
            </a:r>
            <a:r>
              <a:rPr lang="ru-RU" dirty="0" smtClean="0"/>
              <a:t>: путь-дорога, купля-продажа;</a:t>
            </a:r>
            <a:br>
              <a:rPr lang="ru-RU" dirty="0" smtClean="0"/>
            </a:br>
            <a:r>
              <a:rPr lang="ru-RU" dirty="0" smtClean="0"/>
              <a:t>2</a:t>
            </a:r>
            <a:r>
              <a:rPr lang="ru-RU" i="1" u="sng" dirty="0" smtClean="0"/>
              <a:t>) сочетания слов по ассоциации</a:t>
            </a:r>
            <a:r>
              <a:rPr lang="ru-RU" dirty="0" smtClean="0"/>
              <a:t>: хлеб-соль;</a:t>
            </a:r>
            <a:br>
              <a:rPr lang="ru-RU" dirty="0" smtClean="0"/>
            </a:br>
            <a:r>
              <a:rPr lang="ru-RU" dirty="0" smtClean="0"/>
              <a:t>3) </a:t>
            </a:r>
            <a:r>
              <a:rPr lang="ru-RU" i="1" u="sng" dirty="0" smtClean="0"/>
              <a:t>сложные слова</a:t>
            </a:r>
            <a:r>
              <a:rPr lang="ru-RU" dirty="0" smtClean="0"/>
              <a:t>: плащ-палатка, диван-кровать;</a:t>
            </a:r>
            <a:br>
              <a:rPr lang="ru-RU" dirty="0" smtClean="0"/>
            </a:br>
            <a:r>
              <a:rPr lang="ru-RU" dirty="0" smtClean="0"/>
              <a:t>4) </a:t>
            </a:r>
            <a:r>
              <a:rPr lang="ru-RU" i="1" u="sng" dirty="0" smtClean="0"/>
              <a:t>имена, фамилии, отчества</a:t>
            </a:r>
            <a:endParaRPr lang="ru-RU" i="1" u="sn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/>
              <a:t>Приложения бывают согласованные </a:t>
            </a:r>
            <a:r>
              <a:rPr lang="ru-RU" sz="3600" dirty="0" smtClean="0"/>
              <a:t>и</a:t>
            </a:r>
            <a:r>
              <a:rPr lang="ru-RU" sz="3600" b="1" i="1" dirty="0" smtClean="0"/>
              <a:t> несогласованные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b="1" i="1" dirty="0" smtClean="0"/>
              <a:t>согласованных приложениях</a:t>
            </a:r>
            <a:r>
              <a:rPr lang="ru-RU" dirty="0" smtClean="0"/>
              <a:t> форма падежа </a:t>
            </a:r>
            <a:r>
              <a:rPr lang="ru-RU" i="1" u="sng" dirty="0" smtClean="0"/>
              <a:t>изменяется</a:t>
            </a:r>
            <a:r>
              <a:rPr lang="ru-RU" dirty="0" smtClean="0"/>
              <a:t> при изменении главного (определяемого) слова: студент-филолог, студент</a:t>
            </a:r>
            <a:r>
              <a:rPr lang="ru-RU" b="1" dirty="0" smtClean="0"/>
              <a:t>а</a:t>
            </a:r>
            <a:r>
              <a:rPr lang="ru-RU" dirty="0" smtClean="0"/>
              <a:t>-филолог</a:t>
            </a:r>
            <a:r>
              <a:rPr lang="ru-RU" b="1" dirty="0" smtClean="0"/>
              <a:t>а</a:t>
            </a:r>
            <a:r>
              <a:rPr lang="ru-RU" dirty="0" smtClean="0"/>
              <a:t> и т.д.</a:t>
            </a:r>
          </a:p>
          <a:p>
            <a:r>
              <a:rPr lang="ru-RU" dirty="0" smtClean="0"/>
              <a:t>В </a:t>
            </a:r>
            <a:r>
              <a:rPr lang="ru-RU" b="1" i="1" dirty="0" smtClean="0"/>
              <a:t>несогласованных приложениях</a:t>
            </a:r>
            <a:r>
              <a:rPr lang="ru-RU" dirty="0" smtClean="0"/>
              <a:t> форма падежа </a:t>
            </a:r>
            <a:r>
              <a:rPr lang="ru-RU" i="1" u="sng" dirty="0" smtClean="0"/>
              <a:t>не изменяется </a:t>
            </a:r>
            <a:r>
              <a:rPr lang="ru-RU" dirty="0" smtClean="0"/>
              <a:t>при изменении главного слова: повесть «Капитанская дочка», повесть</a:t>
            </a:r>
            <a:r>
              <a:rPr lang="ru-RU" b="1" dirty="0" smtClean="0"/>
              <a:t>ю</a:t>
            </a:r>
            <a:r>
              <a:rPr lang="ru-RU" dirty="0" smtClean="0"/>
              <a:t> «Капитанск</a:t>
            </a:r>
            <a:r>
              <a:rPr lang="ru-RU" b="1" dirty="0" smtClean="0"/>
              <a:t>ая</a:t>
            </a:r>
            <a:r>
              <a:rPr lang="ru-RU" dirty="0" smtClean="0"/>
              <a:t> дочк</a:t>
            </a:r>
            <a:r>
              <a:rPr lang="ru-RU" b="1" dirty="0" smtClean="0"/>
              <a:t>а</a:t>
            </a:r>
            <a:r>
              <a:rPr lang="ru-RU" dirty="0" smtClean="0"/>
              <a:t>»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Отличие приложения и несогласованного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/>
              <a:t>Несогласованное определение</a:t>
            </a:r>
            <a:r>
              <a:rPr lang="ru-RU" dirty="0" smtClean="0"/>
              <a:t> характеризует определённый признак предмета и всегда стоит в определённом падеже. Форма несогласованного определения не совпадает с формой определяемого слова, причем </a:t>
            </a:r>
            <a:r>
              <a:rPr lang="ru-RU" b="1" dirty="0" smtClean="0"/>
              <a:t>форма определения не меняется при склонении определяемого слова</a:t>
            </a:r>
            <a:r>
              <a:rPr lang="ru-RU" dirty="0" smtClean="0"/>
              <a:t>: </a:t>
            </a:r>
            <a:r>
              <a:rPr lang="ru-RU" i="1" dirty="0" smtClean="0"/>
              <a:t>женщина,</a:t>
            </a:r>
            <a:r>
              <a:rPr lang="ru-RU" i="1" u="sng" dirty="0" smtClean="0"/>
              <a:t> в синем берете</a:t>
            </a:r>
            <a:r>
              <a:rPr lang="ru-RU" i="1" dirty="0" smtClean="0"/>
              <a:t>, с женщиной, </a:t>
            </a:r>
            <a:r>
              <a:rPr lang="ru-RU" i="1" u="sng" dirty="0" smtClean="0"/>
              <a:t>в синем берете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Приложение </a:t>
            </a:r>
            <a:r>
              <a:rPr lang="ru-RU" dirty="0" smtClean="0"/>
              <a:t>вместе с определяемым словом служит для обозначения одного и того же предмета</a:t>
            </a:r>
            <a:r>
              <a:rPr lang="ru-RU" u="sng" dirty="0" smtClean="0"/>
              <a:t>. Приложение либо </a:t>
            </a:r>
            <a:r>
              <a:rPr lang="ru-RU" b="1" u="sng" dirty="0" smtClean="0"/>
              <a:t>стоит с определяемым словом в одном </a:t>
            </a:r>
            <a:r>
              <a:rPr lang="ru-RU" u="sng" dirty="0" smtClean="0"/>
              <a:t>и том же </a:t>
            </a:r>
            <a:r>
              <a:rPr lang="ru-RU" b="1" u="sng" dirty="0" smtClean="0"/>
              <a:t>падеже</a:t>
            </a:r>
            <a:r>
              <a:rPr lang="ru-RU" u="sng" dirty="0" smtClean="0"/>
              <a:t>, либо </a:t>
            </a:r>
            <a:r>
              <a:rPr lang="ru-RU" b="1" u="sng" dirty="0" smtClean="0"/>
              <a:t>сохраняет</a:t>
            </a:r>
            <a:r>
              <a:rPr lang="ru-RU" u="sng" dirty="0" smtClean="0"/>
              <a:t> форму </a:t>
            </a:r>
            <a:r>
              <a:rPr lang="ru-RU" b="1" u="sng" dirty="0" smtClean="0"/>
              <a:t>именительного падежа</a:t>
            </a:r>
            <a:r>
              <a:rPr lang="ru-RU" u="sng" dirty="0" smtClean="0"/>
              <a:t> независимо от формы главного слова. </a:t>
            </a:r>
          </a:p>
          <a:p>
            <a:pPr>
              <a:buNone/>
            </a:pPr>
            <a:r>
              <a:rPr lang="ru-RU" dirty="0" smtClean="0"/>
              <a:t>     Сравните: </a:t>
            </a:r>
            <a:r>
              <a:rPr lang="ru-RU" i="1" dirty="0" smtClean="0"/>
              <a:t>сын-храбрец, у сын</a:t>
            </a:r>
            <a:r>
              <a:rPr lang="ru-RU" b="1" i="1" dirty="0" smtClean="0"/>
              <a:t>а</a:t>
            </a:r>
            <a:r>
              <a:rPr lang="ru-RU" i="1" dirty="0" smtClean="0"/>
              <a:t>-храбрец</a:t>
            </a:r>
            <a:r>
              <a:rPr lang="ru-RU" b="1" i="1" dirty="0" smtClean="0"/>
              <a:t>а</a:t>
            </a:r>
            <a:r>
              <a:rPr lang="ru-RU" i="1" dirty="0" smtClean="0"/>
              <a:t>, о сыне-храбреце; журнал «Итоги», в журнале «Итоги»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videouroki.net/videouroki/conspekty/rus8k/20-prilozhieniie.files/image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7643866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 Внимание!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       </a:t>
            </a:r>
            <a:r>
              <a:rPr lang="ru-RU" b="1" i="1" dirty="0" smtClean="0"/>
              <a:t>Если имя собственное в сочетании с нарицательным не обозначает лицо, тогда оно является приложением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i="1" dirty="0" smtClean="0"/>
              <a:t>   Катер </a:t>
            </a:r>
            <a:r>
              <a:rPr lang="ru-RU" b="1" i="1" dirty="0" smtClean="0"/>
              <a:t>«Комета» </a:t>
            </a:r>
            <a:r>
              <a:rPr lang="ru-RU" i="1" dirty="0" smtClean="0"/>
              <a:t>прибыл вовремя</a:t>
            </a:r>
            <a:r>
              <a:rPr lang="ru-RU" dirty="0" smtClean="0"/>
              <a:t>. Катер какой? </a:t>
            </a:r>
            <a:r>
              <a:rPr lang="ru-RU" i="1" dirty="0" smtClean="0"/>
              <a:t>«Комета».</a:t>
            </a:r>
            <a:r>
              <a:rPr lang="ru-RU" dirty="0" smtClean="0"/>
              <a:t> Это </a:t>
            </a:r>
            <a:r>
              <a:rPr lang="ru-RU" b="1" i="1" dirty="0" smtClean="0"/>
              <a:t>приложение, </a:t>
            </a:r>
            <a:r>
              <a:rPr lang="ru-RU" dirty="0" smtClean="0"/>
              <a:t>выраженное именем собственным.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 Если же имя собственное в сочетании с нарицательным существительным указывает на лицо, тогда нарицательное существительное будет являться приложением, а имя собственное – подлежащим, например: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Космонавт Гагарин проложил путь в космос.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Рассуждаем так:</a:t>
            </a:r>
            <a:r>
              <a:rPr lang="ru-RU" dirty="0" smtClean="0"/>
              <a:t> кто? </a:t>
            </a:r>
            <a:r>
              <a:rPr lang="ru-RU" i="1" dirty="0" smtClean="0"/>
              <a:t>Гагарин. Это</a:t>
            </a:r>
            <a:r>
              <a:rPr lang="ru-RU" dirty="0" smtClean="0"/>
              <a:t> </a:t>
            </a:r>
            <a:r>
              <a:rPr lang="ru-RU" b="1" i="1" dirty="0" smtClean="0"/>
              <a:t>подлежащее,</a:t>
            </a:r>
            <a:r>
              <a:rPr lang="ru-RU" dirty="0" smtClean="0"/>
              <a:t> выраженное именем собственным. </a:t>
            </a:r>
            <a:r>
              <a:rPr lang="ru-RU" i="1" dirty="0" smtClean="0"/>
              <a:t>Гагарин</a:t>
            </a:r>
            <a:r>
              <a:rPr lang="ru-RU" dirty="0" smtClean="0"/>
              <a:t> какой? </a:t>
            </a:r>
            <a:r>
              <a:rPr lang="ru-RU" i="1" dirty="0" smtClean="0"/>
              <a:t>космонавт.</a:t>
            </a:r>
            <a:r>
              <a:rPr lang="ru-RU" dirty="0" smtClean="0"/>
              <a:t> Это </a:t>
            </a:r>
            <a:r>
              <a:rPr lang="ru-RU" i="1" dirty="0" smtClean="0"/>
              <a:t>приложение,</a:t>
            </a:r>
            <a:r>
              <a:rPr lang="ru-RU" dirty="0" smtClean="0"/>
              <a:t> выраженное нарицательным существительным.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260</TotalTime>
  <Words>365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Century Schoolbook</vt:lpstr>
      <vt:lpstr>Wingdings 2</vt:lpstr>
      <vt:lpstr>View</vt:lpstr>
      <vt:lpstr>               ПРИЛОЖЕНИЕ  </vt:lpstr>
      <vt:lpstr>Приложение — это определение, выраженное именем существительным, стоящим в том же падеже, что и определяемое слово. Определяя предмет, приложение дает ему другое название. </vt:lpstr>
      <vt:lpstr>Приложения обозначают: </vt:lpstr>
      <vt:lpstr>Не являются приложениями: </vt:lpstr>
      <vt:lpstr>Приложения бывают согласованные и несогласованные</vt:lpstr>
      <vt:lpstr>Отличие приложения и несогласованного определения</vt:lpstr>
      <vt:lpstr>Презентация PowerPoint</vt:lpstr>
      <vt:lpstr> Внимание! </vt:lpstr>
      <vt:lpstr>Внимание!</vt:lpstr>
      <vt:lpstr>                 Запомни!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ПРИЛОЖЕНИЕ </dc:title>
  <dc:creator>Наталья</dc:creator>
  <cp:lastModifiedBy>Пользователь Windows</cp:lastModifiedBy>
  <cp:revision>7</cp:revision>
  <dcterms:created xsi:type="dcterms:W3CDTF">2017-04-13T13:47:09Z</dcterms:created>
  <dcterms:modified xsi:type="dcterms:W3CDTF">2021-04-22T09:16:01Z</dcterms:modified>
</cp:coreProperties>
</file>