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-67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16DA-6C4B-492D-9B52-6E54BC20F07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121A-3B19-4984-AB32-6B3252671CDA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9695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16DA-6C4B-492D-9B52-6E54BC20F07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121A-3B19-4984-AB32-6B3252671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837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16DA-6C4B-492D-9B52-6E54BC20F07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121A-3B19-4984-AB32-6B3252671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814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16DA-6C4B-492D-9B52-6E54BC20F07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121A-3B19-4984-AB32-6B3252671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849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16DA-6C4B-492D-9B52-6E54BC20F07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121A-3B19-4984-AB32-6B3252671CDA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5134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16DA-6C4B-492D-9B52-6E54BC20F07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121A-3B19-4984-AB32-6B3252671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593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16DA-6C4B-492D-9B52-6E54BC20F07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121A-3B19-4984-AB32-6B3252671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83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16DA-6C4B-492D-9B52-6E54BC20F07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121A-3B19-4984-AB32-6B3252671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216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16DA-6C4B-492D-9B52-6E54BC20F07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121A-3B19-4984-AB32-6B3252671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682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ED516DA-6C4B-492D-9B52-6E54BC20F07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062121A-3B19-4984-AB32-6B3252671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252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16DA-6C4B-492D-9B52-6E54BC20F07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2121A-3B19-4984-AB32-6B3252671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72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ED516DA-6C4B-492D-9B52-6E54BC20F070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062121A-3B19-4984-AB32-6B3252671CDA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0904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4187" y="-102182"/>
            <a:ext cx="11842811" cy="356616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«Мы идем в первый класс» 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cap="none" dirty="0" smtClean="0"/>
              <a:t>Подготовила:</a:t>
            </a:r>
          </a:p>
          <a:p>
            <a:pPr algn="r"/>
            <a:r>
              <a:rPr lang="ru-RU" cap="none" dirty="0" smtClean="0"/>
              <a:t>Педагог – психолог МАДОУ «д/с «</a:t>
            </a:r>
            <a:r>
              <a:rPr lang="ru-RU" cap="none" dirty="0" err="1" smtClean="0"/>
              <a:t>Гусельки</a:t>
            </a:r>
            <a:r>
              <a:rPr lang="ru-RU" cap="none" dirty="0" smtClean="0"/>
              <a:t>»</a:t>
            </a:r>
          </a:p>
          <a:p>
            <a:pPr algn="r"/>
            <a:r>
              <a:rPr lang="ru-RU" cap="none" dirty="0" smtClean="0"/>
              <a:t>Клименко Светлана Сергеевна</a:t>
            </a:r>
            <a:endParaRPr lang="ru-RU" cap="none" dirty="0"/>
          </a:p>
        </p:txBody>
      </p:sp>
    </p:spTree>
    <p:extLst>
      <p:ext uri="{BB962C8B-B14F-4D97-AF65-F5344CB8AC3E}">
        <p14:creationId xmlns:p14="http://schemas.microsoft.com/office/powerpoint/2010/main" val="390085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Особенности детей 7 лет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8100" y="2067675"/>
            <a:ext cx="10058400" cy="4023360"/>
          </a:xfrm>
        </p:spPr>
        <p:txBody>
          <a:bodyPr/>
          <a:lstStyle/>
          <a:p>
            <a:r>
              <a:rPr lang="ru-RU" dirty="0"/>
              <a:t>Возрастает познавательная активность (интерес к миру,</a:t>
            </a:r>
            <a:r>
              <a:rPr lang="en-US" dirty="0"/>
              <a:t> </a:t>
            </a:r>
            <a:r>
              <a:rPr lang="ru-RU" dirty="0"/>
              <a:t>желание узнавать новое)</a:t>
            </a:r>
          </a:p>
          <a:p>
            <a:r>
              <a:rPr lang="ru-RU" dirty="0"/>
              <a:t>Проявляется больший интерес к творчеству</a:t>
            </a:r>
          </a:p>
          <a:p>
            <a:r>
              <a:rPr lang="ru-RU" dirty="0"/>
              <a:t>Развивается воображение</a:t>
            </a:r>
          </a:p>
          <a:p>
            <a:r>
              <a:rPr lang="ru-RU" dirty="0"/>
              <a:t>Поведение становится более осознанным</a:t>
            </a:r>
          </a:p>
          <a:p>
            <a:r>
              <a:rPr lang="ru-RU" dirty="0"/>
              <a:t>Развивается чувство сопереживания другому человеку</a:t>
            </a:r>
          </a:p>
          <a:p>
            <a:r>
              <a:rPr lang="ru-RU" dirty="0"/>
              <a:t>Оценка собственной деятельности более объективна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456" y="3279237"/>
            <a:ext cx="3981544" cy="2979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487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Готовность к обучению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0142" y="1863490"/>
            <a:ext cx="10058400" cy="402336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/>
              <a:t>Физическая готовность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/>
              <a:t>Специальная готовность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/>
              <a:t>Психологическая готовность</a:t>
            </a:r>
          </a:p>
        </p:txBody>
      </p:sp>
      <p:sp>
        <p:nvSpPr>
          <p:cNvPr id="4" name="AutoShape 2" descr="https://pickimage.ru/wp-content/uploads/2018/11/podgotovkakshkole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820" y="2281468"/>
            <a:ext cx="5720179" cy="3995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710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091" y="2257446"/>
            <a:ext cx="10892901" cy="1870671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Умение читать и считать, на ваш взгляд, является главным для готовности к школе?</a:t>
            </a:r>
          </a:p>
        </p:txBody>
      </p:sp>
    </p:spTree>
    <p:extLst>
      <p:ext uri="{BB962C8B-B14F-4D97-AF65-F5344CB8AC3E}">
        <p14:creationId xmlns:p14="http://schemas.microsoft.com/office/powerpoint/2010/main" val="205588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3386" y="659465"/>
            <a:ext cx="10058400" cy="1450757"/>
          </a:xfrm>
        </p:spPr>
        <p:txBody>
          <a:bodyPr/>
          <a:lstStyle/>
          <a:p>
            <a:pPr algn="ctr"/>
            <a:r>
              <a:rPr lang="ru-RU" b="1" dirty="0"/>
              <a:t>Психологическая готовность 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 </a:t>
            </a:r>
            <a:r>
              <a:rPr lang="ru-RU" sz="2400" dirty="0" smtClean="0"/>
              <a:t>Интеллектуальная </a:t>
            </a:r>
            <a:r>
              <a:rPr lang="ru-RU" sz="2400" dirty="0"/>
              <a:t>готовность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 </a:t>
            </a:r>
            <a:r>
              <a:rPr lang="ru-RU" sz="2400" dirty="0" smtClean="0"/>
              <a:t>Эмоционально-волевая </a:t>
            </a:r>
            <a:r>
              <a:rPr lang="ru-RU" sz="2400" dirty="0"/>
              <a:t>готовность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 </a:t>
            </a:r>
            <a:r>
              <a:rPr lang="ru-RU" sz="2400" dirty="0" smtClean="0"/>
              <a:t>Коммуникативная </a:t>
            </a:r>
            <a:r>
              <a:rPr lang="ru-RU" sz="2400" dirty="0"/>
              <a:t>готовность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 smtClean="0"/>
              <a:t> </a:t>
            </a:r>
            <a:r>
              <a:rPr lang="ru-RU" sz="2400" dirty="0" smtClean="0"/>
              <a:t>Мотивационная </a:t>
            </a:r>
            <a:r>
              <a:rPr lang="ru-RU" sz="2400" dirty="0"/>
              <a:t>готовность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129" y="2050741"/>
            <a:ext cx="5468644" cy="4101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112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594804"/>
            <a:ext cx="10058400" cy="1142556"/>
          </a:xfrm>
        </p:spPr>
        <p:txBody>
          <a:bodyPr/>
          <a:lstStyle/>
          <a:p>
            <a:r>
              <a:rPr lang="ru-RU" b="1" dirty="0"/>
              <a:t>Что должен знать ребенок к 7 годам?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 Своё </a:t>
            </a:r>
            <a:r>
              <a:rPr lang="ru-RU" dirty="0"/>
              <a:t>имя, отчество и </a:t>
            </a:r>
            <a:r>
              <a:rPr lang="ru-RU" dirty="0" smtClean="0"/>
              <a:t>фамилию</a:t>
            </a:r>
            <a:endParaRPr lang="ru-RU" dirty="0"/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 Свой возраст</a:t>
            </a:r>
            <a:r>
              <a:rPr lang="en-US" dirty="0" smtClean="0"/>
              <a:t>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 Дату своего рождения</a:t>
            </a:r>
            <a:endParaRPr lang="ru-RU" dirty="0"/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 Свой </a:t>
            </a:r>
            <a:r>
              <a:rPr lang="ru-RU" dirty="0"/>
              <a:t>домашний </a:t>
            </a:r>
            <a:r>
              <a:rPr lang="ru-RU" dirty="0" smtClean="0"/>
              <a:t>адрес</a:t>
            </a:r>
            <a:endParaRPr lang="ru-RU" dirty="0"/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 Свой </a:t>
            </a:r>
            <a:r>
              <a:rPr lang="ru-RU" dirty="0"/>
              <a:t>город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 Страну</a:t>
            </a:r>
            <a:r>
              <a:rPr lang="ru-RU" dirty="0"/>
              <a:t>, в которой живёт.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 Фамилию</a:t>
            </a:r>
            <a:r>
              <a:rPr lang="ru-RU" dirty="0"/>
              <a:t>, имя, отчество родителей, их </a:t>
            </a:r>
            <a:r>
              <a:rPr lang="ru-RU" dirty="0" smtClean="0"/>
              <a:t>профессию</a:t>
            </a:r>
            <a:endParaRPr lang="ru-RU" dirty="0"/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 Времена </a:t>
            </a:r>
            <a:r>
              <a:rPr lang="ru-RU" dirty="0"/>
              <a:t>года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Font typeface="Courier New" panose="02070309020205020404" pitchFamily="49" charset="0"/>
              <a:buChar char="o"/>
            </a:pPr>
            <a:r>
              <a:rPr lang="ru-RU" dirty="0" smtClean="0"/>
              <a:t> Различать </a:t>
            </a:r>
            <a:r>
              <a:rPr lang="ru-RU" dirty="0"/>
              <a:t>одежду, обувь и головные уборы; зимующих и перелётных птиц; овощи, фрукты и </a:t>
            </a:r>
            <a:r>
              <a:rPr lang="ru-RU" dirty="0" smtClean="0"/>
              <a:t>ягоды</a:t>
            </a:r>
            <a:endParaRPr lang="ru-RU" dirty="0"/>
          </a:p>
          <a:p>
            <a:pPr lvl="0">
              <a:buFont typeface="Courier New" panose="02070309020205020404" pitchFamily="49" charset="0"/>
              <a:buChar char="o"/>
            </a:pPr>
            <a:r>
              <a:rPr lang="ru-RU" dirty="0" smtClean="0"/>
              <a:t> Различать </a:t>
            </a:r>
            <a:r>
              <a:rPr lang="ru-RU" dirty="0"/>
              <a:t>и правильно называть плоскостные геометрические фигуры: круг, квадрат, прямоугольник, треугольник, </a:t>
            </a:r>
            <a:r>
              <a:rPr lang="ru-RU" dirty="0" smtClean="0"/>
              <a:t>овал</a:t>
            </a:r>
            <a:endParaRPr lang="ru-RU" dirty="0"/>
          </a:p>
          <a:p>
            <a:pPr lvl="0">
              <a:buFont typeface="Courier New" panose="02070309020205020404" pitchFamily="49" charset="0"/>
              <a:buChar char="o"/>
            </a:pPr>
            <a:r>
              <a:rPr lang="ru-RU" dirty="0" smtClean="0"/>
              <a:t> Свободно </a:t>
            </a:r>
            <a:r>
              <a:rPr lang="ru-RU" dirty="0"/>
              <a:t>ориентироваться в пространстве и на листе </a:t>
            </a:r>
            <a:r>
              <a:rPr lang="ru-RU" dirty="0" smtClean="0"/>
              <a:t>бумаги</a:t>
            </a:r>
            <a:endParaRPr lang="ru-RU" dirty="0"/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 Уметь </a:t>
            </a:r>
            <a:r>
              <a:rPr lang="ru-RU" dirty="0"/>
              <a:t>полно и последовательно пересказать прослушанный или прочитанный рассказ</a:t>
            </a:r>
          </a:p>
          <a:p>
            <a:pPr lvl="0">
              <a:buFont typeface="Courier New" panose="02070309020205020404" pitchFamily="49" charset="0"/>
              <a:buChar char="o"/>
            </a:pPr>
            <a:r>
              <a:rPr lang="ru-RU" dirty="0" smtClean="0"/>
              <a:t> Уметь </a:t>
            </a:r>
            <a:r>
              <a:rPr lang="ru-RU" dirty="0"/>
              <a:t>внимательно, не отвлекаясь, слушать </a:t>
            </a:r>
          </a:p>
          <a:p>
            <a:pPr lvl="0">
              <a:buFont typeface="Courier New" panose="02070309020205020404" pitchFamily="49" charset="0"/>
              <a:buChar char="o"/>
            </a:pPr>
            <a:r>
              <a:rPr lang="ru-RU" dirty="0" smtClean="0"/>
              <a:t> Сохранять </a:t>
            </a:r>
            <a:r>
              <a:rPr lang="ru-RU" dirty="0"/>
              <a:t>стройную, хорошую осанку, особенно в положении </a:t>
            </a:r>
            <a:r>
              <a:rPr lang="ru-RU" dirty="0" smtClean="0"/>
              <a:t>сидя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72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035" y="375379"/>
            <a:ext cx="10058400" cy="1450757"/>
          </a:xfrm>
        </p:spPr>
        <p:txBody>
          <a:bodyPr/>
          <a:lstStyle/>
          <a:p>
            <a:pPr algn="ctr"/>
            <a:r>
              <a:rPr lang="ru-RU" b="1" dirty="0"/>
              <a:t>Как часто и сколько времени нужно уделять подготовке к школе дома?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2589" y="2076554"/>
            <a:ext cx="10058400" cy="4023360"/>
          </a:xfrm>
        </p:spPr>
        <p:txBody>
          <a:bodyPr/>
          <a:lstStyle/>
          <a:p>
            <a:r>
              <a:rPr lang="ru-RU" dirty="0"/>
              <a:t>Не больше 30 минут, с небольшими перерывами, 2-3 раза в неделю. </a:t>
            </a:r>
            <a:r>
              <a:rPr lang="ru-RU" dirty="0"/>
              <a:t>Е</a:t>
            </a:r>
            <a:r>
              <a:rPr lang="ru-RU" dirty="0" smtClean="0"/>
              <a:t>сли </a:t>
            </a:r>
            <a:r>
              <a:rPr lang="ru-RU" dirty="0"/>
              <a:t>вы видите, что ребенок устал, нет настроения заниматься дальше, переключите деятельность на игровую, позвольте ребенку заниматься самостоятельно.</a:t>
            </a:r>
            <a:endParaRPr lang="ru-RU" dirty="0">
              <a:effectLst/>
            </a:endParaRP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3639" y="3453413"/>
            <a:ext cx="3240614" cy="2722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516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8403" y="854774"/>
            <a:ext cx="10058400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	Ребёнок не проявляет инициативы заниматься дома, что делать?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91440" algn="just"/>
            <a:r>
              <a:rPr lang="ru-RU" dirty="0"/>
              <a:t>Предлагайте ребёнку небольшой объём занятий – не более 5 минут. </a:t>
            </a:r>
            <a:endParaRPr lang="ru-RU" dirty="0" smtClean="0"/>
          </a:p>
          <a:p>
            <a:pPr indent="91440" algn="just"/>
            <a:r>
              <a:rPr lang="ru-RU" dirty="0" smtClean="0"/>
              <a:t>Все </a:t>
            </a:r>
            <a:r>
              <a:rPr lang="ru-RU" dirty="0"/>
              <a:t>занятия проводите в игровой форме: складывайте слоги и слова из макарон, считайте мыльные пузыри, решайте задачи, используя настоящие предметы, фрукты и овощи, пишите письма сказочным героям. </a:t>
            </a:r>
            <a:endParaRPr lang="ru-RU" dirty="0" smtClean="0"/>
          </a:p>
          <a:p>
            <a:pPr indent="91440" algn="just"/>
            <a:r>
              <a:rPr lang="ru-RU" dirty="0" smtClean="0"/>
              <a:t>Поощряйте </a:t>
            </a:r>
            <a:r>
              <a:rPr lang="ru-RU" dirty="0"/>
              <a:t>самостоятельность, нестандартное мышление ребёнка.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2234" y="5083390"/>
            <a:ext cx="2421754" cy="1210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186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TM02900769[[fn=Ретро]]</Template>
  <TotalTime>93</TotalTime>
  <Words>322</Words>
  <Application>Microsoft Office PowerPoint</Application>
  <PresentationFormat>Произвольный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Ретро</vt:lpstr>
      <vt:lpstr>«Мы идем в первый класс» </vt:lpstr>
      <vt:lpstr>Особенности детей 7 лет</vt:lpstr>
      <vt:lpstr>Готовность к обучению</vt:lpstr>
      <vt:lpstr>Умение читать и считать, на ваш взгляд, является главным для готовности к школе?</vt:lpstr>
      <vt:lpstr>Психологическая готовность  </vt:lpstr>
      <vt:lpstr>Что должен знать ребенок к 7 годам?</vt:lpstr>
      <vt:lpstr>Как часто и сколько времени нужно уделять подготовке к школе дома?</vt:lpstr>
      <vt:lpstr> Ребёнок не проявляет инициативы заниматься дома, что делать?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on</dc:creator>
  <cp:lastModifiedBy>Светлана Клименко</cp:lastModifiedBy>
  <cp:revision>9</cp:revision>
  <dcterms:created xsi:type="dcterms:W3CDTF">2021-04-20T10:58:38Z</dcterms:created>
  <dcterms:modified xsi:type="dcterms:W3CDTF">2021-04-20T16:54:57Z</dcterms:modified>
</cp:coreProperties>
</file>