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sldIdLst>
    <p:sldId id="266" r:id="rId2"/>
    <p:sldId id="267" r:id="rId3"/>
    <p:sldId id="256" r:id="rId4"/>
    <p:sldId id="258" r:id="rId5"/>
    <p:sldId id="271" r:id="rId6"/>
    <p:sldId id="272" r:id="rId7"/>
    <p:sldId id="273" r:id="rId8"/>
    <p:sldId id="262" r:id="rId9"/>
    <p:sldId id="274" r:id="rId10"/>
    <p:sldId id="268" r:id="rId11"/>
    <p:sldId id="270" r:id="rId12"/>
    <p:sldId id="269" r:id="rId13"/>
    <p:sldId id="263" r:id="rId14"/>
    <p:sldId id="257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0066"/>
    <a:srgbClr val="800000"/>
    <a:srgbClr val="00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794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490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63491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63492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63493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494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495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496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497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498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499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500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501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502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503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3504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63505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506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507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508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509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510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511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512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513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514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515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516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517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518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519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520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521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522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3523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63524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525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526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527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528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529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530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531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532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533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534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535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536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537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538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539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540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3541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63542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543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544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545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546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547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548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63549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63550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3551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3552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3553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63554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3555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63556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3557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3558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0E7A997-D1C0-4824-8802-5A79C178D9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FD62B0-2BCD-4294-A8C7-0E0249A6848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71467465"/>
      </p:ext>
    </p:extLst>
  </p:cSld>
  <p:clrMapOvr>
    <a:masterClrMapping/>
  </p:clrMapOvr>
  <p:transition spd="slow">
    <p:wheel spokes="2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A6808C-7DD3-4A35-8985-17F6FD01F53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47266197"/>
      </p:ext>
    </p:extLst>
  </p:cSld>
  <p:clrMapOvr>
    <a:masterClrMapping/>
  </p:clrMapOvr>
  <p:transition spd="slow">
    <p:wheel spokes="2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9EE9C1-7B00-4BA3-88A2-52DB6CBB763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2404773"/>
      </p:ext>
    </p:extLst>
  </p:cSld>
  <p:clrMapOvr>
    <a:masterClrMapping/>
  </p:clrMapOvr>
  <p:transition spd="slow">
    <p:wheel spokes="2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9EBD30-BA09-4B53-8698-3543E03582D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1863867"/>
      </p:ext>
    </p:extLst>
  </p:cSld>
  <p:clrMapOvr>
    <a:masterClrMapping/>
  </p:clrMapOvr>
  <p:transition spd="slow">
    <p:wheel spokes="2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E377CD-D54A-4593-96BA-65DB29A4D8D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36503442"/>
      </p:ext>
    </p:extLst>
  </p:cSld>
  <p:clrMapOvr>
    <a:masterClrMapping/>
  </p:clrMapOvr>
  <p:transition spd="slow">
    <p:wheel spokes="2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7136A1-5C13-4FAF-BAFF-928BAA0578A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5613910"/>
      </p:ext>
    </p:extLst>
  </p:cSld>
  <p:clrMapOvr>
    <a:masterClrMapping/>
  </p:clrMapOvr>
  <p:transition spd="slow">
    <p:wheel spokes="2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9270C7-D82A-4A70-9A22-4CCD6CD4AB2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65454313"/>
      </p:ext>
    </p:extLst>
  </p:cSld>
  <p:clrMapOvr>
    <a:masterClrMapping/>
  </p:clrMapOvr>
  <p:transition spd="slow">
    <p:wheel spokes="2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A86496-55D9-463C-A8E7-985FAF54732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9325672"/>
      </p:ext>
    </p:extLst>
  </p:cSld>
  <p:clrMapOvr>
    <a:masterClrMapping/>
  </p:clrMapOvr>
  <p:transition spd="slow">
    <p:wheel spokes="2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EA367E-6EA0-4887-9208-5839F58CD2F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85143260"/>
      </p:ext>
    </p:extLst>
  </p:cSld>
  <p:clrMapOvr>
    <a:masterClrMapping/>
  </p:clrMapOvr>
  <p:transition spd="slow">
    <p:wheel spokes="2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4E6CB7-1798-4F2B-B3F8-8DB89DB606A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67285687"/>
      </p:ext>
    </p:extLst>
  </p:cSld>
  <p:clrMapOvr>
    <a:masterClrMapping/>
  </p:clrMapOvr>
  <p:transition spd="slow">
    <p:wheel spokes="2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>
              <a:gd name="T0" fmla="*/ 0 w 179"/>
              <a:gd name="T1" fmla="*/ 132 h 132"/>
              <a:gd name="T2" fmla="*/ 29 w 179"/>
              <a:gd name="T3" fmla="*/ 132 h 132"/>
              <a:gd name="T4" fmla="*/ 77 w 179"/>
              <a:gd name="T5" fmla="*/ 108 h 132"/>
              <a:gd name="T6" fmla="*/ 119 w 179"/>
              <a:gd name="T7" fmla="*/ 78 h 132"/>
              <a:gd name="T8" fmla="*/ 155 w 179"/>
              <a:gd name="T9" fmla="*/ 48 h 132"/>
              <a:gd name="T10" fmla="*/ 179 w 179"/>
              <a:gd name="T11" fmla="*/ 12 h 132"/>
              <a:gd name="T12" fmla="*/ 173 w 179"/>
              <a:gd name="T13" fmla="*/ 6 h 132"/>
              <a:gd name="T14" fmla="*/ 167 w 179"/>
              <a:gd name="T15" fmla="*/ 0 h 132"/>
              <a:gd name="T16" fmla="*/ 137 w 179"/>
              <a:gd name="T17" fmla="*/ 42 h 132"/>
              <a:gd name="T18" fmla="*/ 101 w 179"/>
              <a:gd name="T19" fmla="*/ 78 h 132"/>
              <a:gd name="T20" fmla="*/ 53 w 179"/>
              <a:gd name="T21" fmla="*/ 108 h 132"/>
              <a:gd name="T22" fmla="*/ 0 w 179"/>
              <a:gd name="T23" fmla="*/ 132 h 132"/>
              <a:gd name="T24" fmla="*/ 0 w 179"/>
              <a:gd name="T25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6246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62468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62469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62470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471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472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473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474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475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476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477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478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479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480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2481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62482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483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484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485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486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487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488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489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490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491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492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493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494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495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496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497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498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499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2500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62501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502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503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504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505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506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507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508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509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510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511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512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513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514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515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516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517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62518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62519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520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521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522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523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524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525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62526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62527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528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529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530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62531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2532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2533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2534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2535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83ED8F78-2B42-4F27-AF77-F4885DF1946C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ransition spd="slow">
    <p:wheel spokes="2"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Tat_yana_Morozova_-_Veselaya_kapel__-_minus_muzofon.tv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1" descr="Рисунок1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3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2247900" y="3227388"/>
            <a:ext cx="40528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>
              <a:latin typeface="Tahoma" pitchFamily="34" charset="0"/>
            </a:endParaRP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5364088" y="5589588"/>
            <a:ext cx="377991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ru-RU" b="1" dirty="0">
              <a:solidFill>
                <a:srgbClr val="0000FF"/>
              </a:solidFill>
              <a:latin typeface="Tahoma" pitchFamily="34" charset="0"/>
            </a:endParaRPr>
          </a:p>
        </p:txBody>
      </p:sp>
      <p:sp>
        <p:nvSpPr>
          <p:cNvPr id="12294" name="WordArt 6"/>
          <p:cNvSpPr>
            <a:spLocks noChangeArrowheads="1" noChangeShapeType="1" noTextEdit="1"/>
          </p:cNvSpPr>
          <p:nvPr/>
        </p:nvSpPr>
        <p:spPr bwMode="auto">
          <a:xfrm>
            <a:off x="2195513" y="1773238"/>
            <a:ext cx="4968875" cy="230346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Волшебница-весна</a:t>
            </a: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rook-262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55875" cy="22558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265px-European_Starling_200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1989138"/>
            <a:ext cx="2698750" cy="40481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5" name="Picture 9" descr="&amp;Kcy;&amp;ucy;&amp;kcy;&amp;ucy;&amp;shcy;&amp;kcy;&amp;acy; (Cuculus canorus)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92375"/>
            <a:ext cx="2916238" cy="20240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7" name="Picture 11" descr="javoronok%20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4149725"/>
            <a:ext cx="3132137" cy="2349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9" name="Picture 13" descr="05b41bc2e05bab01fec5869c1d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1700213"/>
            <a:ext cx="3132137" cy="2189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50" name="WordArt 14"/>
          <p:cNvSpPr>
            <a:spLocks noChangeArrowheads="1" noChangeShapeType="1" noTextEdit="1"/>
          </p:cNvSpPr>
          <p:nvPr/>
        </p:nvSpPr>
        <p:spPr bwMode="auto">
          <a:xfrm>
            <a:off x="3203575" y="333375"/>
            <a:ext cx="4916488" cy="1223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Знаете ли вы птиц</a:t>
            </a:r>
          </a:p>
        </p:txBody>
      </p:sp>
      <p:pic>
        <p:nvPicPr>
          <p:cNvPr id="14352" name="Picture 16" descr="lastochka_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52963"/>
            <a:ext cx="2916238" cy="2006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072198" y="1857364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Соловей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28728" y="0"/>
            <a:ext cx="705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Грач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85786" y="6286520"/>
            <a:ext cx="1247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Ласточки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43306" y="2000240"/>
            <a:ext cx="1159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Скворец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000760" y="4143380"/>
            <a:ext cx="148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Жаворонок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28728" y="2571744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Кукушка</a:t>
            </a:r>
            <a:endParaRPr lang="ru-RU" b="1" dirty="0"/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1" name="Picture 7" descr="077033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875213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8" name="WordArt 14"/>
          <p:cNvSpPr>
            <a:spLocks noChangeArrowheads="1" noChangeShapeType="1" noTextEdit="1"/>
          </p:cNvSpPr>
          <p:nvPr/>
        </p:nvSpPr>
        <p:spPr bwMode="auto">
          <a:xfrm>
            <a:off x="4067175" y="620713"/>
            <a:ext cx="4772025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Поляна </a:t>
            </a:r>
          </a:p>
        </p:txBody>
      </p:sp>
      <p:sp>
        <p:nvSpPr>
          <p:cNvPr id="16399" name="WordArt 15"/>
          <p:cNvSpPr>
            <a:spLocks noChangeArrowheads="1" noChangeShapeType="1" noTextEdit="1"/>
          </p:cNvSpPr>
          <p:nvPr/>
        </p:nvSpPr>
        <p:spPr bwMode="auto">
          <a:xfrm>
            <a:off x="3924300" y="2205038"/>
            <a:ext cx="4772025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 первоцветов</a:t>
            </a: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323850" y="4221163"/>
            <a:ext cx="21034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latin typeface="Times New Roman" pitchFamily="18" charset="0"/>
              </a:rPr>
              <a:t>Подснежник</a:t>
            </a:r>
            <a:r>
              <a:rPr lang="ru-RU" b="1">
                <a:solidFill>
                  <a:srgbClr val="0000FF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468313" y="6400800"/>
            <a:ext cx="17954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latin typeface="Times New Roman" pitchFamily="18" charset="0"/>
              </a:rPr>
              <a:t>Сон-трава</a:t>
            </a:r>
            <a:r>
              <a:rPr lang="ru-RU">
                <a:latin typeface="Times New Roman" pitchFamily="18" charset="0"/>
              </a:rPr>
              <a:t> </a:t>
            </a:r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250825" y="2060575"/>
            <a:ext cx="2520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latin typeface="Times New Roman" pitchFamily="18" charset="0"/>
              </a:rPr>
              <a:t>Мать-и-мачеха</a:t>
            </a:r>
            <a:r>
              <a:rPr lang="ru-RU" sz="2400" b="1">
                <a:latin typeface="Verdana" pitchFamily="34" charset="0"/>
              </a:rPr>
              <a:t> </a:t>
            </a:r>
          </a:p>
        </p:txBody>
      </p:sp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6516688" y="6400800"/>
            <a:ext cx="17287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latin typeface="Times New Roman" pitchFamily="18" charset="0"/>
              </a:rPr>
              <a:t>Медуница</a:t>
            </a:r>
            <a:r>
              <a:rPr lang="ru-RU">
                <a:latin typeface="Verdana" pitchFamily="34" charset="0"/>
              </a:rPr>
              <a:t> </a:t>
            </a:r>
          </a:p>
        </p:txBody>
      </p:sp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3779838" y="6400800"/>
            <a:ext cx="1682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latin typeface="Verdana" pitchFamily="34" charset="0"/>
              </a:rPr>
              <a:t>Хохлатка </a:t>
            </a:r>
          </a:p>
        </p:txBody>
      </p:sp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6588125" y="3141663"/>
            <a:ext cx="17383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latin typeface="Verdana" pitchFamily="34" charset="0"/>
              </a:rPr>
              <a:t>Пролеска</a:t>
            </a:r>
            <a:r>
              <a:rPr lang="ru-RU" sz="2400">
                <a:latin typeface="Verdana" pitchFamily="34" charset="0"/>
              </a:rPr>
              <a:t> </a:t>
            </a:r>
          </a:p>
        </p:txBody>
      </p:sp>
      <p:sp>
        <p:nvSpPr>
          <p:cNvPr id="15375" name="Rectangle 15"/>
          <p:cNvSpPr>
            <a:spLocks noChangeArrowheads="1"/>
          </p:cNvSpPr>
          <p:nvPr/>
        </p:nvSpPr>
        <p:spPr bwMode="auto">
          <a:xfrm>
            <a:off x="4140200" y="3313113"/>
            <a:ext cx="13398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sz="2400" b="1">
                <a:solidFill>
                  <a:srgbClr val="0000FF"/>
                </a:solidFill>
                <a:latin typeface="Verdana" pitchFamily="34" charset="0"/>
              </a:rPr>
              <a:t>Чистяк </a:t>
            </a:r>
          </a:p>
        </p:txBody>
      </p:sp>
      <p:sp>
        <p:nvSpPr>
          <p:cNvPr id="15376" name="WordArt 16"/>
          <p:cNvSpPr>
            <a:spLocks noChangeArrowheads="1" noChangeShapeType="1" noTextEdit="1"/>
          </p:cNvSpPr>
          <p:nvPr/>
        </p:nvSpPr>
        <p:spPr bwMode="auto">
          <a:xfrm>
            <a:off x="2771775" y="333375"/>
            <a:ext cx="4772025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Первоцветы</a:t>
            </a:r>
          </a:p>
        </p:txBody>
      </p:sp>
      <p:pic>
        <p:nvPicPr>
          <p:cNvPr id="15381" name="Picture 21" descr="i-23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404813"/>
            <a:ext cx="2305050" cy="15303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87" name="Picture 27" descr="3156744_larg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565400"/>
            <a:ext cx="2376488" cy="17684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89" name="Picture 29" descr="330026694634_krytyj-son-trava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724400"/>
            <a:ext cx="2303462" cy="1727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91" name="Picture 31" descr="drugie-yadovitye-predstaviteli-lyutikovyx_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1341438"/>
            <a:ext cx="2592388" cy="19446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93" name="Picture 33" descr="hohlatka-polaya-2-300x30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375" y="3860800"/>
            <a:ext cx="2374900" cy="23749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95" name="Picture 35" descr="d705ecf9452e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3644900"/>
            <a:ext cx="1728787" cy="25923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97" name="Picture 37" descr="81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268413"/>
            <a:ext cx="2555875" cy="18430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539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538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1538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1539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1538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1539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1539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38604919"/>
          <p:cNvPicPr>
            <a:picLocks noChangeAspect="1" noChangeArrowheads="1"/>
          </p:cNvPicPr>
          <p:nvPr/>
        </p:nvPicPr>
        <p:blipFill>
          <a:blip r:embed="rId2" cstate="email">
            <a:lum bright="24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9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 b="1">
                <a:solidFill>
                  <a:srgbClr val="0000FF"/>
                </a:solidFill>
                <a:effectLst/>
                <a:latin typeface="Times New Roman" pitchFamily="18" charset="0"/>
              </a:rPr>
              <a:t>    </a:t>
            </a:r>
            <a:r>
              <a:rPr lang="ru-RU" sz="2400" b="1">
                <a:solidFill>
                  <a:srgbClr val="0000FF"/>
                </a:solidFill>
                <a:effectLst/>
                <a:latin typeface="Times New Roman" pitchFamily="18" charset="0"/>
              </a:rPr>
              <a:t>Наше путешествие подошло к концу, но путешествие в мир природы не кончается. Вслушайтесь в песню весны, всмотритесь в ее краски – и вы поймете, о чем щебечут птицы, журчит ручей, тихонько шепчут первые листья березы. Слушайте и и смотрите весну!</a:t>
            </a:r>
          </a:p>
        </p:txBody>
      </p:sp>
      <p:sp>
        <p:nvSpPr>
          <p:cNvPr id="9222" name="AutoShape 6" descr="2Q=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224" name="AutoShape 8" descr="2Q=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8680918533354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125538"/>
            <a:ext cx="6338888" cy="51879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308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march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0"/>
            <a:ext cx="4643437" cy="35734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7" name="Picture 15" descr="%D0%A0%D0%B0%D0%BD%D0%BD%D1%8F%D1%8F_%D0%B2%D0%B5%D1%81%D0%BD%D0%B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72000" cy="33210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37" name="Picture 25" descr="89fbf39911db5de9ca45cdfedd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3695700"/>
            <a:ext cx="5619750" cy="31623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38" name="WordArt 26"/>
          <p:cNvSpPr>
            <a:spLocks noChangeArrowheads="1" noChangeShapeType="1" noTextEdit="1"/>
          </p:cNvSpPr>
          <p:nvPr/>
        </p:nvSpPr>
        <p:spPr bwMode="auto">
          <a:xfrm>
            <a:off x="1476375" y="2133600"/>
            <a:ext cx="6769100" cy="266541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Идет весна - отворяй ворота!</a:t>
            </a:r>
          </a:p>
        </p:txBody>
      </p:sp>
      <p:pic>
        <p:nvPicPr>
          <p:cNvPr id="7" name="Tat_yana_Morozova_-_Veselaya_kapel__-_minus_muzofon.tv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285720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150"/>
                            </p:stCondLst>
                            <p:childTnLst>
                              <p:par>
                                <p:cTn id="1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15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65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3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1000" numSld="16" showWhenStopped="0">
                <p:cTn id="3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133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0825" y="476250"/>
            <a:ext cx="5905500" cy="2232025"/>
          </a:xfrm>
        </p:spPr>
        <p:txBody>
          <a:bodyPr/>
          <a:lstStyle/>
          <a:p>
            <a:pPr algn="l">
              <a:lnSpc>
                <a:spcPct val="80000"/>
              </a:lnSpc>
            </a:pPr>
            <a:r>
              <a:rPr lang="ru-RU" sz="2400" b="1">
                <a:solidFill>
                  <a:srgbClr val="0000FF"/>
                </a:solidFill>
                <a:effectLst/>
                <a:latin typeface="Times New Roman" pitchFamily="18" charset="0"/>
              </a:rPr>
              <a:t>                  Светит солнце ярче,</a:t>
            </a:r>
          </a:p>
          <a:p>
            <a:pPr algn="l">
              <a:lnSpc>
                <a:spcPct val="80000"/>
              </a:lnSpc>
            </a:pPr>
            <a:r>
              <a:rPr lang="ru-RU" sz="2400" b="1">
                <a:solidFill>
                  <a:srgbClr val="0000FF"/>
                </a:solidFill>
                <a:effectLst/>
                <a:latin typeface="Times New Roman" pitchFamily="18" charset="0"/>
              </a:rPr>
              <a:t>                  Греет солнце жарче,</a:t>
            </a:r>
          </a:p>
          <a:p>
            <a:pPr algn="l">
              <a:lnSpc>
                <a:spcPct val="80000"/>
              </a:lnSpc>
            </a:pPr>
            <a:r>
              <a:rPr lang="ru-RU" sz="2400" b="1">
                <a:solidFill>
                  <a:srgbClr val="0000FF"/>
                </a:solidFill>
                <a:effectLst/>
                <a:latin typeface="Times New Roman" pitchFamily="18" charset="0"/>
              </a:rPr>
              <a:t>                  Пробуждается природа</a:t>
            </a:r>
          </a:p>
          <a:p>
            <a:pPr algn="l">
              <a:lnSpc>
                <a:spcPct val="80000"/>
              </a:lnSpc>
            </a:pPr>
            <a:r>
              <a:rPr lang="ru-RU" sz="2400" b="1">
                <a:solidFill>
                  <a:srgbClr val="0000FF"/>
                </a:solidFill>
                <a:effectLst/>
                <a:latin typeface="Times New Roman" pitchFamily="18" charset="0"/>
              </a:rPr>
              <a:t>                  Постепенно ото сна.</a:t>
            </a:r>
          </a:p>
          <a:p>
            <a:pPr algn="l">
              <a:lnSpc>
                <a:spcPct val="80000"/>
              </a:lnSpc>
            </a:pPr>
            <a:r>
              <a:rPr lang="ru-RU" sz="2400" b="1">
                <a:solidFill>
                  <a:srgbClr val="0000FF"/>
                </a:solidFill>
                <a:effectLst/>
                <a:latin typeface="Times New Roman" pitchFamily="18" charset="0"/>
              </a:rPr>
              <a:t>                  Наступает утро года,</a:t>
            </a:r>
          </a:p>
          <a:p>
            <a:pPr algn="l">
              <a:lnSpc>
                <a:spcPct val="80000"/>
              </a:lnSpc>
            </a:pPr>
            <a:r>
              <a:rPr lang="ru-RU" sz="2400" b="1">
                <a:solidFill>
                  <a:srgbClr val="0000FF"/>
                </a:solidFill>
                <a:effectLst/>
                <a:latin typeface="Times New Roman" pitchFamily="18" charset="0"/>
              </a:rPr>
              <a:t>                  Начинается весна.</a:t>
            </a:r>
          </a:p>
        </p:txBody>
      </p:sp>
      <p:pic>
        <p:nvPicPr>
          <p:cNvPr id="1027" name="Picture 3" descr="D:\картинки\весна\9948b7feaa7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72113" y="260350"/>
            <a:ext cx="3671887" cy="4889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6" name="Picture 8" descr="1299279846s_nast_vesny"/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697163"/>
            <a:ext cx="5040312" cy="41608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2400" b="1">
              <a:solidFill>
                <a:srgbClr val="0000FF"/>
              </a:solidFill>
              <a:effectLst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>
                <a:solidFill>
                  <a:srgbClr val="0000FF"/>
                </a:solidFill>
                <a:effectLst/>
                <a:latin typeface="Times New Roman" pitchFamily="18" charset="0"/>
              </a:rPr>
              <a:t>Прошла зима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>
                <a:solidFill>
                  <a:srgbClr val="0000FF"/>
                </a:solidFill>
                <a:effectLst/>
                <a:latin typeface="Times New Roman" pitchFamily="18" charset="0"/>
              </a:rPr>
              <a:t>И каждый рад.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>
                <a:solidFill>
                  <a:srgbClr val="0000FF"/>
                </a:solidFill>
                <a:effectLst/>
                <a:latin typeface="Times New Roman" pitchFamily="18" charset="0"/>
              </a:rPr>
              <a:t>Спешит весна,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>
                <a:solidFill>
                  <a:srgbClr val="0000FF"/>
                </a:solidFill>
                <a:effectLst/>
                <a:latin typeface="Times New Roman" pitchFamily="18" charset="0"/>
              </a:rPr>
              <a:t>И месяц …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>
                <a:solidFill>
                  <a:srgbClr val="0000FF"/>
                </a:solidFill>
                <a:effectLst/>
                <a:latin typeface="Times New Roman" pitchFamily="18" charset="0"/>
              </a:rPr>
              <a:t>За ним другой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>
                <a:solidFill>
                  <a:srgbClr val="0000FF"/>
                </a:solidFill>
                <a:effectLst/>
                <a:latin typeface="Times New Roman" pitchFamily="18" charset="0"/>
              </a:rPr>
              <a:t>стучится в дверь,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>
                <a:solidFill>
                  <a:srgbClr val="0000FF"/>
                </a:solidFill>
                <a:effectLst/>
                <a:latin typeface="Times New Roman" pitchFamily="18" charset="0"/>
              </a:rPr>
              <a:t>Он называется …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>
                <a:solidFill>
                  <a:srgbClr val="0000FF"/>
                </a:solidFill>
                <a:effectLst/>
                <a:latin typeface="Times New Roman" pitchFamily="18" charset="0"/>
              </a:rPr>
              <a:t>И третий месяц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>
                <a:solidFill>
                  <a:srgbClr val="0000FF"/>
                </a:solidFill>
                <a:effectLst/>
                <a:latin typeface="Times New Roman" pitchFamily="18" charset="0"/>
              </a:rPr>
              <a:t>вспоминай,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>
                <a:solidFill>
                  <a:srgbClr val="0000FF"/>
                </a:solidFill>
                <a:effectLst/>
                <a:latin typeface="Times New Roman" pitchFamily="18" charset="0"/>
              </a:rPr>
              <a:t>Как называется он? …</a:t>
            </a:r>
          </a:p>
        </p:txBody>
      </p:sp>
      <p:pic>
        <p:nvPicPr>
          <p:cNvPr id="4100" name="Picture 5" descr="b58f70c9ae7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196975"/>
            <a:ext cx="3941763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WordArt 5"/>
          <p:cNvSpPr>
            <a:spLocks noChangeArrowheads="1" noChangeShapeType="1" noTextEdit="1"/>
          </p:cNvSpPr>
          <p:nvPr/>
        </p:nvSpPr>
        <p:spPr bwMode="auto">
          <a:xfrm>
            <a:off x="2124075" y="476250"/>
            <a:ext cx="4772025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Доскажи словечко</a:t>
            </a: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5" name="Picture 5" descr="942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1484313"/>
            <a:ext cx="7345363" cy="49577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566" name="WordArt 6"/>
          <p:cNvSpPr>
            <a:spLocks noChangeArrowheads="1" noChangeShapeType="1" noTextEdit="1"/>
          </p:cNvSpPr>
          <p:nvPr/>
        </p:nvSpPr>
        <p:spPr bwMode="auto">
          <a:xfrm>
            <a:off x="2843213" y="333375"/>
            <a:ext cx="3621087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Март</a:t>
            </a: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7" name="Picture 5" descr="Nature_Seasons_Spring__006102_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412875"/>
            <a:ext cx="6551613" cy="52435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642" name="WordArt 10"/>
          <p:cNvSpPr>
            <a:spLocks noChangeArrowheads="1" noChangeShapeType="1" noTextEdit="1"/>
          </p:cNvSpPr>
          <p:nvPr/>
        </p:nvSpPr>
        <p:spPr bwMode="auto">
          <a:xfrm>
            <a:off x="2268538" y="333375"/>
            <a:ext cx="4772025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Апрель</a:t>
            </a: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61" name="Picture 5" descr="%D0%BC%D0%B0%D0%B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268413"/>
            <a:ext cx="6911975" cy="52800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662" name="WordArt 6"/>
          <p:cNvSpPr>
            <a:spLocks noChangeArrowheads="1" noChangeShapeType="1" noTextEdit="1"/>
          </p:cNvSpPr>
          <p:nvPr/>
        </p:nvSpPr>
        <p:spPr bwMode="auto">
          <a:xfrm>
            <a:off x="2916238" y="333375"/>
            <a:ext cx="3763962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Май</a:t>
            </a: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09eb70492acc"/>
          <p:cNvPicPr>
            <a:picLocks noChangeAspect="1" noChangeArrowheads="1"/>
          </p:cNvPicPr>
          <p:nvPr/>
        </p:nvPicPr>
        <p:blipFill>
          <a:blip r:embed="rId2" cstate="email">
            <a:lum bright="26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21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5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>
                <a:solidFill>
                  <a:srgbClr val="0000FF"/>
                </a:solidFill>
                <a:effectLst/>
                <a:latin typeface="Times New Roman" pitchFamily="18" charset="0"/>
              </a:rPr>
              <a:t>     Говорят у весны три дела: одно - тьму зимнюю одолеть – с этим март справляется. В марте появляются проталины, первые перелётные птицы.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>
                <a:solidFill>
                  <a:srgbClr val="0000FF"/>
                </a:solidFill>
                <a:effectLst/>
                <a:latin typeface="Times New Roman" pitchFamily="18" charset="0"/>
              </a:rPr>
              <a:t>     Снег согнать, землю разбудить и отогреть – этим апрель занимается. В апреле пробуждаются насекомые, появляется первая зелень и цветущие растения.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dirty="0">
                <a:solidFill>
                  <a:srgbClr val="0000FF"/>
                </a:solidFill>
                <a:effectLst/>
                <a:latin typeface="Times New Roman" pitchFamily="18" charset="0"/>
              </a:rPr>
              <a:t>     И третье дело – теплую землю в зелень убрать – это работа мая. Май – месяц цветения растений, первых весенних гроз. С мартом мы уже простились. Какой месяц нам в окно заглядывает, улыбается?</a:t>
            </a: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5" name="Picture 5" descr="image00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813" y="260350"/>
            <a:ext cx="6875462" cy="53609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687" name="Picture 7" descr="f407c14bba7ad93365d30c852496f87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52963"/>
            <a:ext cx="2663825" cy="19986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71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1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Круги">
  <a:themeElements>
    <a:clrScheme name="Круги 6">
      <a:dk1>
        <a:srgbClr val="CDD9D1"/>
      </a:dk1>
      <a:lt1>
        <a:srgbClr val="FFFFFF"/>
      </a:lt1>
      <a:dk2>
        <a:srgbClr val="A3BBA9"/>
      </a:dk2>
      <a:lt2>
        <a:srgbClr val="007D80"/>
      </a:lt2>
      <a:accent1>
        <a:srgbClr val="9CA8A4"/>
      </a:accent1>
      <a:accent2>
        <a:srgbClr val="CBD7CE"/>
      </a:accent2>
      <a:accent3>
        <a:srgbClr val="CEDAD1"/>
      </a:accent3>
      <a:accent4>
        <a:srgbClr val="DADADA"/>
      </a:accent4>
      <a:accent5>
        <a:srgbClr val="CBD1CF"/>
      </a:accent5>
      <a:accent6>
        <a:srgbClr val="B8C3BA"/>
      </a:accent6>
      <a:hlink>
        <a:srgbClr val="009900"/>
      </a:hlink>
      <a:folHlink>
        <a:srgbClr val="009999"/>
      </a:folHlink>
    </a:clrScheme>
    <a:fontScheme name="Круги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451</TotalTime>
  <Words>233</Words>
  <Application>Microsoft Office PowerPoint</Application>
  <PresentationFormat>Экран (4:3)</PresentationFormat>
  <Paragraphs>44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Круги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Организация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Customer</dc:creator>
  <cp:lastModifiedBy>DS</cp:lastModifiedBy>
  <cp:revision>20</cp:revision>
  <dcterms:created xsi:type="dcterms:W3CDTF">2013-02-26T20:58:39Z</dcterms:created>
  <dcterms:modified xsi:type="dcterms:W3CDTF">2021-04-22T07:49:09Z</dcterms:modified>
</cp:coreProperties>
</file>