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4" r:id="rId5"/>
    <p:sldId id="262" r:id="rId6"/>
    <p:sldId id="263" r:id="rId7"/>
    <p:sldId id="274" r:id="rId8"/>
    <p:sldId id="269" r:id="rId9"/>
    <p:sldId id="266" r:id="rId10"/>
    <p:sldId id="259" r:id="rId11"/>
    <p:sldId id="273" r:id="rId12"/>
    <p:sldId id="271" r:id="rId13"/>
    <p:sldId id="25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378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Relationship Id="rId9" Type="http://schemas.openxmlformats.org/officeDocument/2006/relationships/image" Target="../media/image4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5.goodfon.ru/wallpaper/nbig/c/87/blue-rain-water-drops-background-fon-kapli-vo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1214422"/>
            <a:ext cx="9144000" cy="40010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800" b="1" i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002060"/>
                    </a:gs>
                    <a:gs pos="9000">
                      <a:srgbClr val="0070C0"/>
                    </a:gs>
                    <a:gs pos="50000">
                      <a:srgbClr val="00B0F0"/>
                    </a:gs>
                    <a:gs pos="79000">
                      <a:srgbClr val="0070C0"/>
                    </a:gs>
                    <a:gs pos="100000">
                      <a:srgbClr val="002060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«Волшебница вода»</a:t>
            </a:r>
          </a:p>
          <a:p>
            <a:pPr algn="ctr"/>
            <a:endParaRPr lang="ru-RU" sz="44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 flip="none" rotWithShape="1">
                <a:gsLst>
                  <a:gs pos="0">
                    <a:srgbClr val="002060"/>
                  </a:gs>
                  <a:gs pos="9000">
                    <a:srgbClr val="0070C0"/>
                  </a:gs>
                  <a:gs pos="50000">
                    <a:srgbClr val="00B0F0"/>
                  </a:gs>
                  <a:gs pos="7900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60000" endA="900" endPos="58000" dir="5400000" sy="-100000" algn="bl" rotWithShape="0"/>
              </a:effectLst>
            </a:endParaRPr>
          </a:p>
          <a:p>
            <a:pPr algn="ctr"/>
            <a:endParaRPr lang="ru-RU" sz="44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 flip="none" rotWithShape="1">
                <a:gsLst>
                  <a:gs pos="0">
                    <a:srgbClr val="002060"/>
                  </a:gs>
                  <a:gs pos="9000">
                    <a:srgbClr val="0070C0"/>
                  </a:gs>
                  <a:gs pos="50000">
                    <a:srgbClr val="00B0F0"/>
                  </a:gs>
                  <a:gs pos="7900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60000" endA="900" endPos="58000" dir="5400000" sy="-100000" algn="bl" rotWithShape="0"/>
              </a:effectLst>
            </a:endParaRPr>
          </a:p>
          <a:p>
            <a:pPr algn="ctr"/>
            <a:endParaRPr lang="ru-RU" sz="44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 flip="none" rotWithShape="1">
                <a:gsLst>
                  <a:gs pos="0">
                    <a:srgbClr val="002060"/>
                  </a:gs>
                  <a:gs pos="9000">
                    <a:srgbClr val="0070C0"/>
                  </a:gs>
                  <a:gs pos="50000">
                    <a:srgbClr val="00B0F0"/>
                  </a:gs>
                  <a:gs pos="7900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60000" endA="900" endPos="58000" dir="5400000" sy="-100000" algn="bl" rotWithShape="0"/>
              </a:effectLst>
            </a:endParaRPr>
          </a:p>
          <a:p>
            <a:pPr algn="ctr"/>
            <a:r>
              <a:rPr lang="ru-RU" sz="4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002060"/>
                    </a:gs>
                    <a:gs pos="9000">
                      <a:srgbClr val="0070C0"/>
                    </a:gs>
                    <a:gs pos="50000">
                      <a:srgbClr val="00B0F0"/>
                    </a:gs>
                    <a:gs pos="79000">
                      <a:srgbClr val="0070C0"/>
                    </a:gs>
                    <a:gs pos="100000">
                      <a:srgbClr val="002060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Путешествие капельки</a:t>
            </a:r>
            <a:endParaRPr lang="ru-RU" sz="44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 flip="none" rotWithShape="1">
                <a:gsLst>
                  <a:gs pos="0">
                    <a:srgbClr val="002060"/>
                  </a:gs>
                  <a:gs pos="9000">
                    <a:srgbClr val="0070C0"/>
                  </a:gs>
                  <a:gs pos="50000">
                    <a:srgbClr val="00B0F0"/>
                  </a:gs>
                  <a:gs pos="79000">
                    <a:srgbClr val="0070C0"/>
                  </a:gs>
                  <a:gs pos="100000">
                    <a:srgbClr val="002060"/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57818" y="5715016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Воспитатель Федорова О. А</a:t>
            </a:r>
            <a:r>
              <a:rPr lang="ru-RU" dirty="0"/>
              <a:t>.</a:t>
            </a:r>
          </a:p>
        </p:txBody>
      </p:sp>
      <p:pic>
        <p:nvPicPr>
          <p:cNvPr id="6" name="Рисунок 5" descr="depositphotos_12492649-stock-photo-water-drop-over-a-sign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4810" y="2714620"/>
            <a:ext cx="1529301" cy="214311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5.goodfon.ru/wallpaper/nbig/c/87/blue-rain-water-drops-background-fon-kapli-vo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3" descr="D:\Работа\детский сад\самообразование\экспериментальная деятельность\опыты с водой\Слайд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1670" y="2357430"/>
            <a:ext cx="4929222" cy="3747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МОЖНО ЛИ ПИТЬ ТАЛУЮ ВОДУ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4282" y="714356"/>
            <a:ext cx="864399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Возьмите 2 прозрачных стакана, в один положите снег, в другой налейте обычную водопроводную воду. После того, как снег растает, рассмотрите воду в стаканах, сравните. В стакане, где был снег, на дне виден мусор.</a:t>
            </a:r>
          </a:p>
          <a:p>
            <a:r>
              <a:rPr lang="ru-RU" b="1" dirty="0"/>
              <a:t>Вывод: снег – это грязная талая вода, она не пригодна для питья людям. Такую воду можно использовать для полива растений.</a:t>
            </a:r>
          </a:p>
        </p:txBody>
      </p:sp>
      <p:pic>
        <p:nvPicPr>
          <p:cNvPr id="6" name="Рисунок 5" descr="BkAAAgJVCuA-960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4" y="4071942"/>
            <a:ext cx="2301078" cy="278605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5.goodfon.ru/wallpaper/nbig/c/87/blue-rain-water-drops-background-fon-kapli-vo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СПОСОБНОСТЬ ВОДЫ ОТРАЖАТЬ ПРЕДМЕТЫ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4282" y="571480"/>
            <a:ext cx="86439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/>
              <a:t>Налейте в таз воды и поставьте на стол. Посмотрите, что отражается в воде. Пусть ребенок увидит свое отражение и вспомнит, в чем еще видел свое отражение.</a:t>
            </a:r>
          </a:p>
          <a:p>
            <a:pPr algn="just"/>
            <a:r>
              <a:rPr lang="ru-RU" b="1" u="sng" dirty="0"/>
              <a:t>Вывод: </a:t>
            </a:r>
            <a:r>
              <a:rPr lang="ru-RU" b="1" dirty="0"/>
              <a:t>вода отражает окружающие предметы, ее можно использовать как зеркала.</a:t>
            </a:r>
          </a:p>
        </p:txBody>
      </p:sp>
      <p:pic>
        <p:nvPicPr>
          <p:cNvPr id="7" name="Picture 18" descr="http://666kb.com/i/di1cfk87lf4yjg28p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1571612"/>
            <a:ext cx="2879999" cy="1800000"/>
          </a:xfrm>
          <a:prstGeom prst="rect">
            <a:avLst/>
          </a:prstGeom>
          <a:noFill/>
        </p:spPr>
      </p:pic>
      <p:sp>
        <p:nvSpPr>
          <p:cNvPr id="10242" name="AutoShape 2" descr="https://img3.goodfon.ru/original/1920x1280/0/e5/zima-derevo-nebo-ozero-voda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Picture 3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571612"/>
            <a:ext cx="2857520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35" descr="https://pp.userapi.com/c846017/v846017185/2cac5/HFTcb-X84Mg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1571612"/>
            <a:ext cx="2714644" cy="18000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0" y="350043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ЭФФЕКТ РАДУГИ</a:t>
            </a:r>
          </a:p>
        </p:txBody>
      </p:sp>
      <p:pic>
        <p:nvPicPr>
          <p:cNvPr id="14" name="Picture 41" descr="https://sun9-45.userapi.com/c636417/v636417784/5eaec/VGgmw0W54Vc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3929066"/>
            <a:ext cx="1997089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Picture 41" descr="https://sun9-45.userapi.com/c636417/v636417784/5eaec/VGgmw0W54Vc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6644" y="3643314"/>
            <a:ext cx="1644661" cy="11747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Рисунок 15" descr="img7.pn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7572396" y="5173782"/>
            <a:ext cx="1143008" cy="1472350"/>
          </a:xfrm>
          <a:prstGeom prst="rect">
            <a:avLst/>
          </a:prstGeom>
        </p:spPr>
      </p:pic>
      <p:pic>
        <p:nvPicPr>
          <p:cNvPr id="18" name="Рисунок 17" descr="image.pn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3429000"/>
            <a:ext cx="1644593" cy="171448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85720" y="4071942"/>
            <a:ext cx="57150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436688"/>
            <a:r>
              <a:rPr lang="ru-RU" b="1" dirty="0"/>
              <a:t>Опыт необходимо проводить в ясный</a:t>
            </a:r>
          </a:p>
          <a:p>
            <a:pPr indent="1436688"/>
            <a:r>
              <a:rPr lang="ru-RU" b="1" dirty="0"/>
              <a:t>солнечный день.</a:t>
            </a:r>
          </a:p>
          <a:p>
            <a:pPr algn="just"/>
            <a:r>
              <a:rPr lang="ru-RU" b="1" dirty="0"/>
              <a:t>Налейте воду в прозрачную миску и поставьте на самое солнечное место. Возьмите небольшое зеркальце и опустите его в воду, прислонив его к краю миски. Поверните зеркальце под таким углом, чтобы на него падал солнечный свет. Возьмите белый картон и перемещайте его перед миской, найдя положение, когда на нем появится отражение-радуга.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5.goodfon.ru/wallpaper/nbig/c/87/blue-rain-water-drops-background-fon-kapli-vo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ВОДА НУЖНА ВСЕМ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5720" y="5572140"/>
            <a:ext cx="67866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u="sng" dirty="0"/>
              <a:t>Наблюдение за срезанными веточками дерева</a:t>
            </a:r>
            <a:r>
              <a:rPr lang="ru-RU" b="1" dirty="0"/>
              <a:t>, поставленными в воду, они оживают (из почек распускаются листочки) и дают корни.</a:t>
            </a:r>
          </a:p>
        </p:txBody>
      </p:sp>
      <p:pic>
        <p:nvPicPr>
          <p:cNvPr id="6" name="Picture 2" descr="D:\Работа\детский сад\самообразование\экспериментальная деятельность\опыты с водой\Слайд1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8082" y="4286256"/>
            <a:ext cx="1643074" cy="2347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74" name="AutoShape 2" descr="https://pandia.ru/text/78/072/images/image001_29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6" name="AutoShape 4" descr="https://fsd.multiurok.ru/html/2017/06/04/s_59339b3003dee/641585_3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Picture 2" descr="https://fsd.multiurok.ru/html/2017/06/04/s_59339b3003dee/641585_3.jpe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6578" y="857232"/>
            <a:ext cx="2143140" cy="1343007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071770" y="3786190"/>
            <a:ext cx="4286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u="sng" dirty="0"/>
              <a:t>Наблюдение: растения пьют воду.</a:t>
            </a:r>
          </a:p>
          <a:p>
            <a:pPr algn="just"/>
            <a:r>
              <a:rPr lang="ru-RU" b="1" dirty="0"/>
              <a:t>Поставьте листья пекинской капусты в подкрашенную воду. Через некоторое время листья окрасятся. </a:t>
            </a:r>
          </a:p>
        </p:txBody>
      </p:sp>
      <p:pic>
        <p:nvPicPr>
          <p:cNvPr id="12" name="Picture 6" descr="https://kolobok.ua/i/81/40/96/814096/6300d230001fdfe4d247edd7c3712b0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>
            <a:fillRect/>
          </a:stretch>
        </p:blipFill>
        <p:spPr bwMode="auto">
          <a:xfrm>
            <a:off x="285720" y="3571876"/>
            <a:ext cx="2714644" cy="1785950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42844" y="571480"/>
            <a:ext cx="664373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6088"/>
            <a:r>
              <a:rPr lang="ru-RU" b="1" u="sng" dirty="0"/>
              <a:t>Наблюдение за прорастанием горошин или фасолин</a:t>
            </a:r>
            <a:r>
              <a:rPr lang="ru-RU" b="1" dirty="0"/>
              <a:t>.</a:t>
            </a:r>
          </a:p>
          <a:p>
            <a:pPr indent="446088" algn="just"/>
            <a:r>
              <a:rPr lang="ru-RU" b="1" dirty="0"/>
              <a:t>Возьмите 2 горошинки. Одну из них положите на блюдце в намоченную ватку (нужно постоянно поддерживать во влажном состоянии). Вторую горошину положить на другое блюдце в сухую вату, которую не будем смачивать совсем. Блюдца должны стоять в абсолютно одинаковых условиях, например, на подоконнике. В какой из горошинок появится росточек, а в какой – нет?</a:t>
            </a:r>
          </a:p>
          <a:p>
            <a:pPr indent="446088" algn="just"/>
            <a:r>
              <a:rPr lang="ru-RU" b="1" u="sng" dirty="0"/>
              <a:t>Вывод:</a:t>
            </a:r>
            <a:r>
              <a:rPr lang="ru-RU" b="1" dirty="0"/>
              <a:t> вода играет большую роль в развитии и прорастании растений.</a:t>
            </a:r>
          </a:p>
        </p:txBody>
      </p:sp>
      <p:pic>
        <p:nvPicPr>
          <p:cNvPr id="14" name="Рисунок 13" descr="depositphotos_105377540-stock-illustration-sprout-in-the-water-drop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5140" y="2214554"/>
            <a:ext cx="1643074" cy="219148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5.goodfon.ru/wallpaper/nbig/c/87/blue-rain-water-drops-background-fon-kapli-vo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3" descr="D:\Работа\детский сад\самообразование\экспериментальная деятельность\опыты с водой\Слайд1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90" y="1785926"/>
            <a:ext cx="6265787" cy="4752000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КРУГОВОРОТ ВОДЫ В ПРИРОДЕ.</a:t>
            </a:r>
          </a:p>
          <a:p>
            <a:pPr algn="ctr"/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ИСПАРЕНИЕ ВОДЫ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92867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В прозрачную стеклянную банку налить воды. Поставить банку на солнце, накрыв пленкой. Солнце нагреет воду, она начнет испаряться и, поднимаясь, конденсироваться на прохладной пленке, а затем при  накоплении, будет капать в банку.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5.goodfon.ru/wallpaper/nbig/c/87/blue-rain-water-drops-background-fon-kapli-vo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 ВОДЫ НЕТ ВКУСА, ЗАПАХА И ЦВЕТА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" y="500042"/>
          <a:ext cx="9144000" cy="635795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357958">
                <a:tc>
                  <a:txBody>
                    <a:bodyPr/>
                    <a:lstStyle/>
                    <a:p>
                      <a:pPr algn="ctr"/>
                      <a:r>
                        <a:rPr lang="ru-RU" b="1" u="sng" dirty="0">
                          <a:latin typeface="Times New Roman" pitchFamily="18" charset="0"/>
                          <a:cs typeface="Times New Roman" pitchFamily="18" charset="0"/>
                        </a:rPr>
                        <a:t>БЕЗ ВКУСА</a:t>
                      </a:r>
                    </a:p>
                    <a:p>
                      <a:pPr algn="ctr"/>
                      <a:endParaRPr lang="ru-RU" b="1" u="sng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b="1" u="sng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b="1" u="sng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b="1" u="sng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b="1" u="sng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b="1" u="sng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b="1" u="sng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/>
                        <a:t>Добавьте</a:t>
                      </a:r>
                      <a:r>
                        <a:rPr lang="ru-RU" b="1" baseline="0" dirty="0"/>
                        <a:t> в один стакан с водой сок лимона, в другой сахар, в третий – ничего. Попробуй, какой вкус в каждом стакане?</a:t>
                      </a:r>
                      <a:r>
                        <a:rPr lang="ru-RU" b="1" dirty="0"/>
                        <a:t> Можно ли назвать ее соленой? Горькой? Сладкой? Кислой?</a:t>
                      </a:r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u="sng" dirty="0">
                          <a:latin typeface="Times New Roman" pitchFamily="18" charset="0"/>
                          <a:cs typeface="Times New Roman" pitchFamily="18" charset="0"/>
                        </a:rPr>
                        <a:t>БЕЗ ЗАПАХА</a:t>
                      </a:r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/>
                        <a:t>На столе стакан с водой. Понюхайте воду, чем она пахнет?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50" b="1" u="sng" dirty="0">
                          <a:latin typeface="Times New Roman" pitchFamily="18" charset="0"/>
                          <a:cs typeface="Times New Roman" pitchFamily="18" charset="0"/>
                        </a:rPr>
                        <a:t>БЕЗ</a:t>
                      </a:r>
                      <a:r>
                        <a:rPr lang="ru-RU" sz="1750" b="1" u="sng" baseline="0" dirty="0">
                          <a:latin typeface="Times New Roman" pitchFamily="18" charset="0"/>
                          <a:cs typeface="Times New Roman" pitchFamily="18" charset="0"/>
                        </a:rPr>
                        <a:t> ЦВЕТА. ПРОЗРАЧНАЯ</a:t>
                      </a:r>
                    </a:p>
                    <a:p>
                      <a:endParaRPr lang="ru-RU" baseline="0" dirty="0"/>
                    </a:p>
                    <a:p>
                      <a:endParaRPr lang="ru-RU" baseline="0" dirty="0"/>
                    </a:p>
                    <a:p>
                      <a:endParaRPr lang="ru-RU" baseline="0" dirty="0"/>
                    </a:p>
                    <a:p>
                      <a:endParaRPr lang="ru-RU" baseline="0" dirty="0"/>
                    </a:p>
                    <a:p>
                      <a:endParaRPr lang="ru-RU" baseline="0" dirty="0"/>
                    </a:p>
                    <a:p>
                      <a:endParaRPr lang="ru-RU" sz="1400" baseline="0" dirty="0"/>
                    </a:p>
                    <a:p>
                      <a:endParaRPr lang="ru-RU" baseline="0" dirty="0"/>
                    </a:p>
                    <a:p>
                      <a:pPr algn="l"/>
                      <a:r>
                        <a:rPr lang="ru-RU" b="1" dirty="0"/>
                        <a:t>На столе цветные полоски, стакан с водой</a:t>
                      </a:r>
                      <a:r>
                        <a:rPr lang="ru-RU" b="1" baseline="0" dirty="0"/>
                        <a:t> и молоком. </a:t>
                      </a:r>
                      <a:r>
                        <a:rPr lang="ru-RU" b="1" dirty="0"/>
                        <a:t>Приложите каждую полоску к стаканам по очереди. В каком</a:t>
                      </a:r>
                      <a:r>
                        <a:rPr lang="ru-RU" b="1" baseline="0" dirty="0"/>
                        <a:t> полоску видно? С водой видим, с молоком нет. С</a:t>
                      </a:r>
                      <a:r>
                        <a:rPr lang="ru-RU" b="1" dirty="0"/>
                        <a:t>равните, цвет воды и цвет полоски. Можно ли сказать, что вода синяя? зеленая? красная?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7" name="Рисунок 6" descr="3.png"/>
          <p:cNvPicPr>
            <a:picLocks noChangeAspect="1"/>
          </p:cNvPicPr>
          <p:nvPr/>
        </p:nvPicPr>
        <p:blipFill>
          <a:blip r:embed="rId3" cstate="screen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2910" y="785794"/>
            <a:ext cx="1706186" cy="2033230"/>
          </a:xfrm>
          <a:prstGeom prst="rect">
            <a:avLst/>
          </a:prstGeom>
        </p:spPr>
      </p:pic>
      <p:pic>
        <p:nvPicPr>
          <p:cNvPr id="8" name="Picture 2" descr="http://a2b2.ru/storage/images/person/1958/events/14763/49956_00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4929198"/>
            <a:ext cx="2638316" cy="1724482"/>
          </a:xfrm>
          <a:prstGeom prst="rect">
            <a:avLst/>
          </a:prstGeom>
          <a:noFill/>
        </p:spPr>
      </p:pic>
      <p:pic>
        <p:nvPicPr>
          <p:cNvPr id="9" name="Рисунок 8" descr="1.png"/>
          <p:cNvPicPr>
            <a:picLocks noChangeAspect="1"/>
          </p:cNvPicPr>
          <p:nvPr/>
        </p:nvPicPr>
        <p:blipFill>
          <a:blip r:embed="rId5" cstate="screen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86512" y="857232"/>
            <a:ext cx="2183189" cy="1980000"/>
          </a:xfrm>
          <a:prstGeom prst="rect">
            <a:avLst/>
          </a:prstGeom>
        </p:spPr>
      </p:pic>
      <p:pic>
        <p:nvPicPr>
          <p:cNvPr id="10" name="Рисунок 9" descr="2.png"/>
          <p:cNvPicPr>
            <a:picLocks noChangeAspect="1"/>
          </p:cNvPicPr>
          <p:nvPr/>
        </p:nvPicPr>
        <p:blipFill>
          <a:blip r:embed="rId6" cstate="screen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57554" y="928670"/>
            <a:ext cx="2069841" cy="2001521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6429388" y="5429264"/>
            <a:ext cx="285752" cy="12600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786578" y="5429264"/>
            <a:ext cx="285752" cy="1260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143768" y="5429264"/>
            <a:ext cx="285752" cy="1260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500958" y="5429264"/>
            <a:ext cx="285752" cy="1260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858148" y="5429264"/>
            <a:ext cx="285752" cy="1260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215338" y="5429264"/>
            <a:ext cx="285752" cy="1260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8572528" y="5429264"/>
            <a:ext cx="285752" cy="12600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6286512" y="5429264"/>
            <a:ext cx="2714612" cy="129487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10800000" flipV="1">
            <a:off x="6286512" y="5357826"/>
            <a:ext cx="2714644" cy="1332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" descr="https://ds05.infourok.ru/uploads/ex/030e/000c72a5-4ebe815b/img12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0" y="4572008"/>
            <a:ext cx="1428760" cy="1852097"/>
          </a:xfrm>
          <a:prstGeom prst="rect">
            <a:avLst/>
          </a:prstGeom>
          <a:noFill/>
        </p:spPr>
      </p:pic>
      <p:cxnSp>
        <p:nvCxnSpPr>
          <p:cNvPr id="26" name="Прямая соединительная линия 25"/>
          <p:cNvCxnSpPr/>
          <p:nvPr/>
        </p:nvCxnSpPr>
        <p:spPr>
          <a:xfrm rot="16200000" flipH="1">
            <a:off x="3500430" y="4500570"/>
            <a:ext cx="2071702" cy="192882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3464711" y="4536289"/>
            <a:ext cx="2071702" cy="18573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5.goodfon.ru/wallpaper/nbig/c/87/blue-rain-water-drops-background-fon-kapli-vo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ПРОЗРАЧНОСТЬ ВОДЫ</a:t>
            </a:r>
          </a:p>
        </p:txBody>
      </p:sp>
      <p:pic>
        <p:nvPicPr>
          <p:cNvPr id="8" name="Picture 3" descr="D:\Работа\детский сад\самообразование\экспериментальная деятельность\опыты с водой\Слайд1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174" y="4214818"/>
            <a:ext cx="4000528" cy="2468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s://thumbs.dreamstime.com/b/crystal-elixir-%C3%A2%E2%82%AC%E2%80%9C-various-kinds-crystals-full-filled-glass-water-making-elixir-crystals-full-filled-glass-water-10303551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3071810"/>
            <a:ext cx="1291521" cy="2487830"/>
          </a:xfrm>
          <a:prstGeom prst="rect">
            <a:avLst/>
          </a:prstGeom>
          <a:noFill/>
        </p:spPr>
      </p:pic>
      <p:pic>
        <p:nvPicPr>
          <p:cNvPr id="14344" name="Picture 8" descr="http://tainstvenniy-mir-taro.ru/wp-content/uploads/2018/07/145161510.jpg"/>
          <p:cNvPicPr>
            <a:picLocks noChangeAspect="1" noChangeArrowheads="1"/>
          </p:cNvPicPr>
          <p:nvPr/>
        </p:nvPicPr>
        <p:blipFill>
          <a:blip r:embed="rId5" cstate="screen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5206" y="3214686"/>
            <a:ext cx="1387310" cy="2500330"/>
          </a:xfrm>
          <a:prstGeom prst="rect">
            <a:avLst/>
          </a:prstGeom>
          <a:noFill/>
        </p:spPr>
      </p:pic>
      <p:pic>
        <p:nvPicPr>
          <p:cNvPr id="12" name="Рисунок 11" descr="та-исман-па-ения-стек-а-и-во-ы-73581771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757068">
            <a:off x="6375517" y="481447"/>
            <a:ext cx="2624146" cy="1611607"/>
          </a:xfrm>
          <a:prstGeom prst="rect">
            <a:avLst/>
          </a:prstGeom>
        </p:spPr>
      </p:pic>
      <p:pic>
        <p:nvPicPr>
          <p:cNvPr id="13" name="Рисунок 12" descr="glass-water-mascot-doing-ok-hand-sign-vector-illustration-73031050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71724">
            <a:off x="-106922" y="250300"/>
            <a:ext cx="2000232" cy="20002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57356" y="785794"/>
            <a:ext cx="535785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6088"/>
            <a:r>
              <a:rPr lang="ru-RU" b="1" dirty="0"/>
              <a:t>1. Приготовьте 2 стакана с водой и мелкие тонущие предметы (камушки, монетки, пуговицы) или ложку.</a:t>
            </a:r>
          </a:p>
          <a:p>
            <a:pPr indent="446088"/>
            <a:r>
              <a:rPr lang="ru-RU" b="1" dirty="0"/>
              <a:t>Вопрос: Если опустить в воду кусочек земли и размешать, будет ли она прозрачной?</a:t>
            </a:r>
          </a:p>
          <a:p>
            <a:pPr indent="446088"/>
            <a:r>
              <a:rPr lang="ru-RU" b="1" dirty="0"/>
              <a:t>2. В стакан с грязной водой и чистой опускать одинаковые предметы. Проверить в какой воде предметы видны лучше.</a:t>
            </a:r>
          </a:p>
          <a:p>
            <a:pPr indent="446088"/>
            <a:r>
              <a:rPr lang="ru-RU" b="1" u="sng" dirty="0"/>
              <a:t>Вывод:</a:t>
            </a:r>
            <a:r>
              <a:rPr lang="ru-RU" b="1" dirty="0"/>
              <a:t> чистая вода – прозрачная, через нее видны предметы; грязная вода не прозрачная.</a:t>
            </a:r>
          </a:p>
          <a:p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5.goodfon.ru/wallpaper/nbig/c/87/blue-rain-water-drops-background-fon-kapli-vo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ВОДУ МОЖНО ОКРАШИВАТЬ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43108" y="571480"/>
            <a:ext cx="67866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71463" algn="just"/>
            <a:r>
              <a:rPr lang="ru-RU" b="1" dirty="0"/>
              <a:t>В прозрачные стаканы налить воду. С помощью красок или пищевых красителей окрасить воду. От чего зависит цвет воды? (от того, какого цвета краску добавили в воду). Вода прозрачна, но ее легко можно окрашивать в любой цвет.</a:t>
            </a:r>
          </a:p>
        </p:txBody>
      </p:sp>
      <p:pic>
        <p:nvPicPr>
          <p:cNvPr id="15361" name="Picture 1" descr="F:\ВСЕ ФОТОГРАФИИ\детский сад\кораблики\экспериментирование\IMG_20190228_11412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4150" y="4500570"/>
            <a:ext cx="2130922" cy="2052000"/>
          </a:xfrm>
          <a:prstGeom prst="rect">
            <a:avLst/>
          </a:prstGeom>
          <a:noFill/>
        </p:spPr>
      </p:pic>
      <p:pic>
        <p:nvPicPr>
          <p:cNvPr id="8" name="Рисунок 7" descr="Рисунок2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86050" y="4429108"/>
            <a:ext cx="3214710" cy="242889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85720" y="2571744"/>
            <a:ext cx="85725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b="1" dirty="0"/>
              <a:t>в 3 стакана налить воду, и окрасить красками основных цветов (красный, желтый, синий);</a:t>
            </a:r>
          </a:p>
          <a:p>
            <a:pPr marL="342900" indent="-342900">
              <a:buFont typeface="+mj-lt"/>
              <a:buAutoNum type="arabicPeriod"/>
            </a:pPr>
            <a:r>
              <a:rPr lang="ru-RU" b="1" dirty="0"/>
              <a:t>поставить стаканы по кругу, чередуя со стаканами без воды;</a:t>
            </a:r>
          </a:p>
          <a:p>
            <a:pPr marL="342900" indent="-342900">
              <a:buFont typeface="+mj-lt"/>
              <a:buAutoNum type="arabicPeriod"/>
            </a:pPr>
            <a:r>
              <a:rPr lang="ru-RU" b="1" dirty="0"/>
              <a:t>взять бумажные полотенца, сложить вдоль и перегнув пополам поставить каждый конец в стакан с окрашенной водой;</a:t>
            </a:r>
          </a:p>
          <a:p>
            <a:pPr marL="342900" indent="-342900">
              <a:buFont typeface="+mj-lt"/>
              <a:buAutoNum type="arabicPeriod"/>
            </a:pPr>
            <a:r>
              <a:rPr lang="ru-RU" b="1" dirty="0"/>
              <a:t>противоположные концы опустить в пустой стакан.</a:t>
            </a:r>
          </a:p>
          <a:p>
            <a:pPr marL="342900" indent="-342900">
              <a:buFont typeface="+mj-lt"/>
              <a:buAutoNum type="arabicPeriod"/>
            </a:pPr>
            <a:r>
              <a:rPr lang="ru-RU" b="1" dirty="0"/>
              <a:t>Через некоторое время в пустые стаканы перетечет вода, образовав новый цвет.</a:t>
            </a:r>
          </a:p>
        </p:txBody>
      </p:sp>
      <p:pic>
        <p:nvPicPr>
          <p:cNvPr id="15363" name="Picture 3" descr="http://fairy-hobby.ru/wp-content/uploads/2017/07/7MQdVbmalr4-698x102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4572008"/>
            <a:ext cx="2143141" cy="205200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0" y="1857364"/>
            <a:ext cx="91440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  <a:tileRect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Опыт «Бегущая вода»</a:t>
            </a:r>
          </a:p>
        </p:txBody>
      </p:sp>
      <p:pic>
        <p:nvPicPr>
          <p:cNvPr id="11" name="Рисунок 10" descr="depositphotos_57859875-stock-photo-water-drop-character-holding-a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571480"/>
            <a:ext cx="2214546" cy="148069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5.goodfon.ru/wallpaper/nbig/c/87/blue-rain-water-drops-background-fon-kapli-vo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3" descr="D:\Работа\детский сад\самообразование\экспериментальная деятельность\опыты с водой\Слайд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5429264"/>
            <a:ext cx="2870999" cy="11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ТРИ СОСТОЯНИЯ ВОДЫ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571480"/>
          <a:ext cx="9144000" cy="6286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286520">
                <a:tc>
                  <a:txBody>
                    <a:bodyPr/>
                    <a:lstStyle/>
                    <a:p>
                      <a:pPr algn="ctr"/>
                      <a:r>
                        <a:rPr lang="ru-RU" b="1" u="sng" dirty="0"/>
                        <a:t>ВОДА=ЖИДКОСТЬ</a:t>
                      </a:r>
                    </a:p>
                    <a:p>
                      <a:pPr algn="ctr"/>
                      <a:endParaRPr lang="ru-RU" b="1" u="sng" dirty="0"/>
                    </a:p>
                    <a:p>
                      <a:r>
                        <a:rPr lang="ru-RU" b="1" dirty="0"/>
                        <a:t>Возьмите 2 стакана: пустой и с водой. Аккуратно перелейте воду из одного стакана</a:t>
                      </a:r>
                      <a:r>
                        <a:rPr lang="ru-RU" b="1" baseline="0" dirty="0"/>
                        <a:t> в другой. Вода льется? Почему? Потому что она жидкая. Если бы она не была жидкой, то она не смогла бы течь в реках, ручьях, из водопроводного крана.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u="sng" dirty="0"/>
                        <a:t>ВОДА=ЛЕД (СНЕГ, ИНЕЙ)</a:t>
                      </a:r>
                    </a:p>
                    <a:p>
                      <a:pPr algn="ctr"/>
                      <a:endParaRPr lang="ru-RU" b="1" u="sng" dirty="0"/>
                    </a:p>
                    <a:p>
                      <a:pPr algn="just"/>
                      <a:r>
                        <a:rPr lang="ru-RU" b="1" u="none" dirty="0"/>
                        <a:t>Вынесите на мороз горячую воду в емкости, подержите над ней веточку.</a:t>
                      </a:r>
                      <a:r>
                        <a:rPr lang="ru-RU" b="1" u="none" baseline="0" dirty="0"/>
                        <a:t> </a:t>
                      </a:r>
                      <a:r>
                        <a:rPr lang="ru-RU" b="1" u="none" dirty="0"/>
                        <a:t>Она покрылась</a:t>
                      </a:r>
                      <a:r>
                        <a:rPr lang="ru-RU" b="1" u="none" baseline="0" dirty="0"/>
                        <a:t> снегом – это иней.</a:t>
                      </a:r>
                    </a:p>
                    <a:p>
                      <a:pPr algn="just"/>
                      <a:endParaRPr lang="ru-RU" b="1" u="none" baseline="0" dirty="0"/>
                    </a:p>
                    <a:p>
                      <a:pPr algn="just"/>
                      <a:endParaRPr lang="ru-RU" b="1" u="none" baseline="0" dirty="0"/>
                    </a:p>
                    <a:p>
                      <a:pPr algn="just"/>
                      <a:endParaRPr lang="ru-RU" b="1" u="none" baseline="0" dirty="0"/>
                    </a:p>
                    <a:p>
                      <a:pPr algn="ctr"/>
                      <a:r>
                        <a:rPr lang="ru-RU" b="1" i="1" u="none" baseline="0" dirty="0"/>
                        <a:t>«Ледяные шары»</a:t>
                      </a:r>
                    </a:p>
                    <a:p>
                      <a:pPr algn="just"/>
                      <a:r>
                        <a:rPr lang="ru-RU" b="1" i="0" u="none" baseline="0" dirty="0"/>
                        <a:t>В стакан налейте воды и подкрасьте красками. Залейте ее в воздушный шарик и крепко завяжите. Уберите в морозилку на 4 ч. Разрежьте шарик. Ледяной шар готов!</a:t>
                      </a:r>
                    </a:p>
                    <a:p>
                      <a:pPr algn="just"/>
                      <a:endParaRPr lang="ru-RU" b="1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u="sng" dirty="0"/>
                        <a:t>ВОДА=ПАР</a:t>
                      </a:r>
                    </a:p>
                    <a:p>
                      <a:pPr algn="ctr"/>
                      <a:endParaRPr lang="ru-RU" b="1" u="sng" dirty="0"/>
                    </a:p>
                    <a:p>
                      <a:pPr algn="just"/>
                      <a:r>
                        <a:rPr lang="ru-RU" b="1" u="none" dirty="0"/>
                        <a:t>Вскипятите чайник.</a:t>
                      </a:r>
                      <a:r>
                        <a:rPr lang="ru-RU" b="1" u="none" baseline="0" dirty="0"/>
                        <a:t> Понаблюдайте, через носик выходит пар. Докажем, что пар – это вода. Поместите над паром стекло или зеркальце. При соприкосновении с его поверхностью происходит охлаждение и выступают капельки воды (конденсат).</a:t>
                      </a:r>
                      <a:endParaRPr lang="ru-RU" b="1" u="non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6" name="Picture 10" descr="https://ds04.infourok.ru/uploads/ex/02ac/00029abb-ab845a86/hello_html_m76e869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0" y="3714752"/>
            <a:ext cx="1000132" cy="162354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786578" y="4286256"/>
            <a:ext cx="1714512" cy="2412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img7 (1)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29454" y="4357694"/>
            <a:ext cx="1514059" cy="2304000"/>
          </a:xfrm>
          <a:prstGeom prst="rect">
            <a:avLst/>
          </a:prstGeom>
        </p:spPr>
      </p:pic>
      <p:pic>
        <p:nvPicPr>
          <p:cNvPr id="11" name="Picture 16" descr="https://i.pinimg.com/736x/38/f9/fc/38f9fcf02fca6b7885f2a78f399a8348--ice-art-ice-crystals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496" y="2357430"/>
            <a:ext cx="1285884" cy="964413"/>
          </a:xfrm>
          <a:prstGeom prst="rect">
            <a:avLst/>
          </a:prstGeom>
          <a:noFill/>
        </p:spPr>
      </p:pic>
      <p:pic>
        <p:nvPicPr>
          <p:cNvPr id="12" name="Picture 18" descr="https://ddmoroz.ru/wp-content/uploads/2018/12/ledyanye-shary-dlya-dekora-dvora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5572140"/>
            <a:ext cx="1829791" cy="1133914"/>
          </a:xfrm>
          <a:prstGeom prst="rect">
            <a:avLst/>
          </a:prstGeom>
          <a:noFill/>
        </p:spPr>
      </p:pic>
      <p:pic>
        <p:nvPicPr>
          <p:cNvPr id="14" name="Рисунок 13" descr="kisspng-drop-royalty-free-smile-clip-art-tear-5acea61ddf1ed8.4189984815234923819139.pn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6644" y="857232"/>
            <a:ext cx="902717" cy="66199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5.goodfon.ru/wallpaper/nbig/c/87/blue-rain-water-drops-background-fon-kapli-vo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ВОДА НЕ ИМЕЕТ ФОРМЫ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5720" y="857232"/>
            <a:ext cx="65722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6088" algn="just"/>
            <a:r>
              <a:rPr lang="ru-RU" b="1" dirty="0"/>
              <a:t>Рассмотрите кубик льда (лед – это твердая вода). Какой формы этот кусочек льда? Изменит ли он форму, если мы опустим его в стакан, в миску, положим на стол или на ладошку? Нет, в любом месте он остается кубиком (до тех пор пока не растает). А жидкая вода?</a:t>
            </a:r>
          </a:p>
          <a:p>
            <a:pPr indent="446088" algn="just"/>
            <a:r>
              <a:rPr lang="ru-RU" b="1" dirty="0"/>
              <a:t>Налейте воду в кувшин, тарелку, стакан, на поверхность стола. Что происходит? Вода принимает форму того предмета, в котором находится, а на ровном месте расползается лужицей.</a:t>
            </a:r>
          </a:p>
          <a:p>
            <a:pPr indent="446088" algn="just"/>
            <a:r>
              <a:rPr lang="ru-RU" b="1" u="sng" dirty="0"/>
              <a:t>Вывод: </a:t>
            </a:r>
            <a:r>
              <a:rPr lang="ru-RU" b="1" dirty="0"/>
              <a:t>жидкая вода не имеет формы</a:t>
            </a:r>
          </a:p>
        </p:txBody>
      </p:sp>
      <p:pic>
        <p:nvPicPr>
          <p:cNvPr id="6" name="Picture 2" descr="https://pbs.twimg.com/media/Co5JfiAW8AAZqrI.jpg:large"/>
          <p:cNvPicPr>
            <a:picLocks noChangeAspect="1" noChangeArrowheads="1"/>
          </p:cNvPicPr>
          <p:nvPr/>
        </p:nvPicPr>
        <p:blipFill>
          <a:blip r:embed="rId3" cstate="screen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929066"/>
            <a:ext cx="2143139" cy="2700000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  <p:pic>
        <p:nvPicPr>
          <p:cNvPr id="7" name="Picture 4" descr="https://im0-tub-ru.yandex.net/i?id=08a7414a263f253ac17353fd5665923a&amp;ref=rim&amp;n=33&amp;w=135&amp;h=135"/>
          <p:cNvPicPr>
            <a:picLocks noChangeAspect="1" noChangeArrowheads="1"/>
          </p:cNvPicPr>
          <p:nvPr/>
        </p:nvPicPr>
        <p:blipFill>
          <a:blip r:embed="rId4" cstate="screen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298" y="3929066"/>
            <a:ext cx="1488477" cy="2664000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  <p:pic>
        <p:nvPicPr>
          <p:cNvPr id="8" name="Рисунок 7" descr="4.png"/>
          <p:cNvPicPr>
            <a:picLocks noChangeAspect="1"/>
          </p:cNvPicPr>
          <p:nvPr/>
        </p:nvPicPr>
        <p:blipFill>
          <a:blip r:embed="rId5">
            <a:lum bright="-10000" contrast="40000"/>
          </a:blip>
          <a:stretch>
            <a:fillRect/>
          </a:stretch>
        </p:blipFill>
        <p:spPr>
          <a:xfrm>
            <a:off x="6929454" y="1000108"/>
            <a:ext cx="1942857" cy="2653968"/>
          </a:xfrm>
          <a:prstGeom prst="rect">
            <a:avLst/>
          </a:prstGeom>
        </p:spPr>
      </p:pic>
      <p:pic>
        <p:nvPicPr>
          <p:cNvPr id="9" name="Picture 2" descr="https://pbs.twimg.com/media/Co5JfiAW8AAZqrI.jpg:large"/>
          <p:cNvPicPr>
            <a:picLocks noChangeAspect="1" noChangeArrowheads="1"/>
          </p:cNvPicPr>
          <p:nvPr/>
        </p:nvPicPr>
        <p:blipFill>
          <a:blip r:embed="rId6" cstate="screen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454" y="3929066"/>
            <a:ext cx="1991029" cy="2700000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  <p:pic>
        <p:nvPicPr>
          <p:cNvPr id="10" name="Picture 4" descr="https://im0-tub-ru.yandex.net/i?id=08a7414a263f253ac17353fd5665923a&amp;ref=rim&amp;n=33&amp;w=135&amp;h=135"/>
          <p:cNvPicPr>
            <a:picLocks noChangeAspect="1" noChangeArrowheads="1"/>
          </p:cNvPicPr>
          <p:nvPr/>
        </p:nvPicPr>
        <p:blipFill>
          <a:blip r:embed="rId7" cstate="screen">
            <a:lum bright="10000" contras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94" y="3929066"/>
            <a:ext cx="1247871" cy="2700000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  <p:pic>
        <p:nvPicPr>
          <p:cNvPr id="11" name="Picture 8" descr="https://images.ru.prom.st/615270699_w640_h640_nabor-bokalov-iz.jpg"/>
          <p:cNvPicPr>
            <a:picLocks noChangeAspect="1" noChangeArrowheads="1"/>
          </p:cNvPicPr>
          <p:nvPr/>
        </p:nvPicPr>
        <p:blipFill>
          <a:blip r:embed="rId8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372" y="3929066"/>
            <a:ext cx="1148286" cy="2700000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5.goodfon.ru/wallpaper/nbig/c/87/blue-rain-water-drops-background-fon-kapli-vo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3" descr="D:\Работа\детский сад\самообразование\экспериментальная деятельность\опыты с водой\Слайд1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26" y="714356"/>
            <a:ext cx="2428892" cy="1908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СОЛЕНАЯ И ПРЕСНАЯ ВОДА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4282" y="642918"/>
            <a:ext cx="621510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/>
              <a:t>Приготовьте 2 стакана, один с соленой водой, другой с пресной (обычной). Опустите по одному яйцу в каждый стакан. В стакане с пресной водой яйцо опустилось на дно, в соленой – всплыло.</a:t>
            </a:r>
          </a:p>
          <a:p>
            <a:pPr algn="just"/>
            <a:r>
              <a:rPr lang="ru-RU" b="1" u="sng" dirty="0"/>
              <a:t>Вывод</a:t>
            </a:r>
            <a:r>
              <a:rPr lang="ru-RU" b="1" dirty="0"/>
              <a:t>: в соленой воде легче плавать, потому что тело поддерживает не только вода, но и растворенные в ней частички соли.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257174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ТОНЕТ - ПЛАВАЕТ</a:t>
            </a:r>
          </a:p>
        </p:txBody>
      </p:sp>
      <p:pic>
        <p:nvPicPr>
          <p:cNvPr id="8" name="Рисунок 7" descr="kisspng-drop-royalty-free-smile-clip-art-tear-5acea61ddf1ed8.4189984815234923819139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4942" y="2786058"/>
            <a:ext cx="2143172" cy="1571660"/>
          </a:xfrm>
          <a:prstGeom prst="rect">
            <a:avLst/>
          </a:prstGeom>
        </p:spPr>
      </p:pic>
      <p:pic>
        <p:nvPicPr>
          <p:cNvPr id="9" name="Picture 2" descr="https://r1.nubex.ru/s9888-8ec/f1266_c6/hello_html_4c7ce21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7" y="3429000"/>
            <a:ext cx="4466093" cy="250033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57158" y="4357694"/>
            <a:ext cx="864399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83100" algn="just"/>
            <a:r>
              <a:rPr lang="ru-RU" b="1" dirty="0"/>
              <a:t>Опустите в стакан с водой предметы:</a:t>
            </a:r>
          </a:p>
          <a:p>
            <a:pPr indent="4483100" algn="just"/>
            <a:r>
              <a:rPr lang="ru-RU" b="1" dirty="0"/>
              <a:t>гвоздь, скрепку, шарик для </a:t>
            </a:r>
            <a:r>
              <a:rPr lang="ru-RU" b="1" dirty="0" err="1"/>
              <a:t>пинпонга</a:t>
            </a:r>
            <a:r>
              <a:rPr lang="ru-RU" b="1" dirty="0"/>
              <a:t>,</a:t>
            </a:r>
          </a:p>
          <a:p>
            <a:pPr indent="4483100" algn="just"/>
            <a:r>
              <a:rPr lang="ru-RU" b="1" dirty="0"/>
              <a:t>пенопласт, деревянную палочку и т.д.,</a:t>
            </a:r>
          </a:p>
          <a:p>
            <a:pPr indent="4483100" algn="just"/>
            <a:r>
              <a:rPr lang="ru-RU" b="1" dirty="0"/>
              <a:t>и проверьте, что тонет, а что плавает.</a:t>
            </a:r>
          </a:p>
          <a:p>
            <a:pPr indent="4483100" algn="just"/>
            <a:r>
              <a:rPr lang="ru-RU" b="1" dirty="0"/>
              <a:t>Запишите догадки и проверьте</a:t>
            </a:r>
          </a:p>
          <a:p>
            <a:pPr indent="4483100" algn="just"/>
            <a:r>
              <a:rPr lang="ru-RU" b="1" dirty="0"/>
              <a:t>опытным путем.</a:t>
            </a:r>
          </a:p>
          <a:p>
            <a:pPr algn="just"/>
            <a:r>
              <a:rPr lang="ru-RU" b="1" u="sng" dirty="0"/>
              <a:t>Вывод:</a:t>
            </a:r>
            <a:r>
              <a:rPr lang="ru-RU" b="1" dirty="0"/>
              <a:t> утонувшие предметы (в особенности металлические) плотнее воды, поэтому они тонут. Плавающие предметы менее плотные, в них есть воздух.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5.goodfon.ru/wallpaper/nbig/c/87/blue-rain-water-drops-background-fon-kapli-vo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ЗАМЕРЗШАЯ ВОДА ДВИГАЕТ КАМНИ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785794"/>
            <a:ext cx="89297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/>
              <a:t>1. Стеклянную и пластмассовую бутылки наполнить водой</a:t>
            </a:r>
          </a:p>
          <a:p>
            <a:pPr algn="just"/>
            <a:r>
              <a:rPr lang="ru-RU" b="1" dirty="0"/>
              <a:t>2. Поместить в высокий контейнер и поставить в морозилку до замерзания.</a:t>
            </a:r>
          </a:p>
          <a:p>
            <a:pPr algn="just"/>
            <a:r>
              <a:rPr lang="ru-RU" b="1" dirty="0"/>
              <a:t>3. Через некоторое время проверить (стеклянная банка лопнула, пластмассовая деформировалась).</a:t>
            </a:r>
          </a:p>
        </p:txBody>
      </p:sp>
      <p:pic>
        <p:nvPicPr>
          <p:cNvPr id="30722" name="Picture 2" descr="https://im0-tub-ru.yandex.net/i?id=4004b5b011b2a54378a963557ca98f5b&amp;n=13&amp;exp=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4500570"/>
            <a:ext cx="2933196" cy="2160000"/>
          </a:xfrm>
          <a:prstGeom prst="rect">
            <a:avLst/>
          </a:prstGeom>
          <a:noFill/>
        </p:spPr>
      </p:pic>
      <p:pic>
        <p:nvPicPr>
          <p:cNvPr id="7" name="Picture 10" descr="https://c.wallhere.com/photos/47/4a/stone_crack_coast_glaciers_water_cold-780118.jpg!d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3500438"/>
            <a:ext cx="2884495" cy="2160000"/>
          </a:xfrm>
          <a:prstGeom prst="rect">
            <a:avLst/>
          </a:prstGeom>
          <a:noFill/>
        </p:spPr>
      </p:pic>
      <p:pic>
        <p:nvPicPr>
          <p:cNvPr id="30726" name="Picture 6" descr="https://zozhmania.ru/wp-content/uploads/2019/10/NINTCHDBPICT00045842981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4500570"/>
            <a:ext cx="2928961" cy="2160000"/>
          </a:xfrm>
          <a:prstGeom prst="rect">
            <a:avLst/>
          </a:prstGeom>
          <a:noFill/>
        </p:spPr>
      </p:pic>
      <p:pic>
        <p:nvPicPr>
          <p:cNvPr id="10" name="Рисунок 9" descr="10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72264" y="1785926"/>
            <a:ext cx="2357454" cy="250033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85720" y="1857364"/>
            <a:ext cx="64294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6088" algn="just">
              <a:tabLst>
                <a:tab pos="0" algn="l"/>
              </a:tabLst>
            </a:pPr>
            <a:r>
              <a:rPr lang="ru-RU" b="1" u="sng" dirty="0"/>
              <a:t>Вывод:</a:t>
            </a:r>
            <a:r>
              <a:rPr lang="ru-RU" b="1" dirty="0"/>
              <a:t> объем воды при замерзании изменяется. Частички воды расширяются, возникает большое напряжение, которое давит на стенки банки и хрупкое стекло не выдерживает.</a:t>
            </a:r>
          </a:p>
          <a:p>
            <a:pPr indent="446088" algn="just">
              <a:tabLst>
                <a:tab pos="0" algn="l"/>
              </a:tabLst>
            </a:pPr>
            <a:r>
              <a:rPr lang="ru-RU" b="1" dirty="0"/>
              <a:t>Когда вода попадает в трещины в камнях, то при замерзании она сдвигает камень с места и даже ломает его.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5.goodfon.ru/wallpaper/nbig/c/87/blue-rain-water-drops-background-fon-kapli-vo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3" descr="D:\Работа\детский сад\самообразование\экспериментальная деятельность\опыты с водой\Слайд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0" y="4714884"/>
            <a:ext cx="1979961" cy="19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ТАЯНИЕ ЛЬДА В ВОДЕ</a:t>
            </a:r>
          </a:p>
        </p:txBody>
      </p:sp>
      <p:pic>
        <p:nvPicPr>
          <p:cNvPr id="6" name="Picture 12" descr="https://ds04.infourok.ru/uploads/ex/0871/000622f0-31b9e37a/img1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786058"/>
            <a:ext cx="2503732" cy="164307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2285992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ЛЕД И СНЕГ ЛЕГЧЕ ВОДЫ</a:t>
            </a:r>
          </a:p>
        </p:txBody>
      </p:sp>
      <p:sp>
        <p:nvSpPr>
          <p:cNvPr id="4098" name="AutoShape 2" descr="https://ds05.infourok.ru/uploads/ex/0d74/00021ccb-92b4ecec/640/img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" name="Рисунок 10" descr="75864446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72198" y="4429132"/>
            <a:ext cx="2643205" cy="220531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857488" y="2714620"/>
            <a:ext cx="607223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/>
              <a:t>Опустите кусочек льда  и снег в</a:t>
            </a:r>
          </a:p>
          <a:p>
            <a:pPr algn="just"/>
            <a:r>
              <a:rPr lang="ru-RU" b="1" dirty="0"/>
              <a:t>стакан, до краев наполненной водой. Лед и снег плавают на поверхности, не тонут. Снег и лед растают, но вода не перельется через край.</a:t>
            </a:r>
          </a:p>
          <a:p>
            <a:pPr algn="just"/>
            <a:r>
              <a:rPr lang="ru-RU" b="1" u="sng" dirty="0"/>
              <a:t>Вывод: </a:t>
            </a:r>
            <a:r>
              <a:rPr lang="ru-RU" b="1" dirty="0"/>
              <a:t>вода, в которую превратился снег и лед, занимает меньше места, т.е. снег и лед легче воды. Поэтому лед образуется только на поверхности водоемов.</a:t>
            </a:r>
          </a:p>
        </p:txBody>
      </p:sp>
      <p:sp>
        <p:nvSpPr>
          <p:cNvPr id="4100" name="AutoShape 4" descr="https://ic.pics.livejournal.com/ser_matveev/32516982/1596/1596_64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Picture 6" descr="https://images.theconversation.com/files/214007/original/file-20180410-71151-4ka06p.jpg?ixlib=rb-1.1.0&amp;q=15&amp;auto=format&amp;w=600&amp;h=400&amp;fit=crop&amp;dpr=3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2330" y="357166"/>
            <a:ext cx="1863001" cy="2484000"/>
          </a:xfrm>
          <a:prstGeom prst="rect">
            <a:avLst/>
          </a:prstGeom>
          <a:noFill/>
        </p:spPr>
      </p:pic>
      <p:pic>
        <p:nvPicPr>
          <p:cNvPr id="14" name="Picture 12" descr="https://www.vodaiceberg.ru/04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4714884"/>
            <a:ext cx="2940593" cy="1980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20" y="571480"/>
            <a:ext cx="67866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33400" algn="just"/>
            <a:r>
              <a:rPr lang="ru-RU" b="1" dirty="0"/>
              <a:t>Поместите в таз с водой большую и маленькую «льдины». Поинтересуйтесь, какая из них быстрее растает.</a:t>
            </a:r>
          </a:p>
          <a:p>
            <a:pPr algn="just"/>
            <a:r>
              <a:rPr lang="ru-RU" b="1" u="sng" dirty="0"/>
              <a:t>Вывод:</a:t>
            </a:r>
            <a:r>
              <a:rPr lang="ru-RU" b="1" dirty="0"/>
              <a:t> чем больше льдина, тем медленнее она тает, и наоборот.</a:t>
            </a:r>
          </a:p>
          <a:p>
            <a:pPr indent="446088" algn="just"/>
            <a:r>
              <a:rPr lang="ru-RU" b="1" dirty="0"/>
              <a:t>Лед и снег в контакте с теплом (температурой) тает, образуя воду. Посмотрите, что будет, если положить льдинку на ладошку.</a:t>
            </a:r>
          </a:p>
          <a:p>
            <a:pPr algn="just"/>
            <a:r>
              <a:rPr lang="ru-RU" b="1" u="sng" dirty="0"/>
              <a:t>Вывод:</a:t>
            </a:r>
            <a:r>
              <a:rPr lang="ru-RU" b="1" dirty="0"/>
              <a:t> сосульки, лед, снег – это вода.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878</TotalTime>
  <Words>1323</Words>
  <Application>Microsoft Office PowerPoint</Application>
  <PresentationFormat>Экран (4:3)</PresentationFormat>
  <Paragraphs>119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Артем Некрасов</dc:creator>
  <cp:lastModifiedBy>Ксюша</cp:lastModifiedBy>
  <cp:revision>42</cp:revision>
  <dcterms:created xsi:type="dcterms:W3CDTF">2020-06-06T15:15:27Z</dcterms:created>
  <dcterms:modified xsi:type="dcterms:W3CDTF">2021-04-22T15:30:35Z</dcterms:modified>
</cp:coreProperties>
</file>