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5" r:id="rId6"/>
    <p:sldId id="267" r:id="rId7"/>
    <p:sldId id="268" r:id="rId8"/>
    <p:sldId id="269" r:id="rId9"/>
    <p:sldId id="270" r:id="rId10"/>
    <p:sldId id="288" r:id="rId11"/>
    <p:sldId id="286" r:id="rId12"/>
    <p:sldId id="287" r:id="rId13"/>
    <p:sldId id="265" r:id="rId14"/>
    <p:sldId id="282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93" autoAdjust="0"/>
    <p:restoredTop sz="94660"/>
  </p:normalViewPr>
  <p:slideViewPr>
    <p:cSldViewPr>
      <p:cViewPr varScale="1">
        <p:scale>
          <a:sx n="54" d="100"/>
          <a:sy n="54" d="100"/>
        </p:scale>
        <p:origin x="3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2FFB21-660C-4246-8D0F-FEEF26C8E67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EE9E9F-192C-47E1-A9BE-2649E08D512D}">
      <dgm:prSet phldrT="[Текст]"/>
      <dgm:spPr/>
      <dgm:t>
        <a:bodyPr/>
        <a:lstStyle/>
        <a:p>
          <a:r>
            <a:rPr lang="ru-RU" dirty="0" smtClean="0"/>
            <a:t>СИЛА !</a:t>
          </a:r>
          <a:endParaRPr lang="ru-RU" dirty="0"/>
        </a:p>
      </dgm:t>
    </dgm:pt>
    <dgm:pt modelId="{E15EDD6B-F754-4444-9CA3-B9C913001A58}" type="parTrans" cxnId="{2015A052-0A57-44FE-8611-00AB7512F1AB}">
      <dgm:prSet/>
      <dgm:spPr/>
      <dgm:t>
        <a:bodyPr/>
        <a:lstStyle/>
        <a:p>
          <a:endParaRPr lang="ru-RU"/>
        </a:p>
      </dgm:t>
    </dgm:pt>
    <dgm:pt modelId="{827B6BF3-3BB1-4585-AC91-CA6A037087BD}" type="sibTrans" cxnId="{2015A052-0A57-44FE-8611-00AB7512F1AB}">
      <dgm:prSet/>
      <dgm:spPr/>
      <dgm:t>
        <a:bodyPr/>
        <a:lstStyle/>
        <a:p>
          <a:endParaRPr lang="ru-RU"/>
        </a:p>
      </dgm:t>
    </dgm:pt>
    <dgm:pt modelId="{52D381E1-01A2-4C2D-85C8-B7F5961686D4}">
      <dgm:prSet phldrT="[Текст]"/>
      <dgm:spPr/>
      <dgm:t>
        <a:bodyPr/>
        <a:lstStyle/>
        <a:p>
          <a:r>
            <a:rPr lang="ru-RU" dirty="0" smtClean="0"/>
            <a:t>СКОРОСТЬ!</a:t>
          </a:r>
          <a:endParaRPr lang="ru-RU" dirty="0"/>
        </a:p>
      </dgm:t>
    </dgm:pt>
    <dgm:pt modelId="{1771929C-83A5-4AC1-BFE7-58C07AB47BE2}" type="parTrans" cxnId="{A2C2FE35-B1AF-4683-87A8-9E80AE181FC7}">
      <dgm:prSet/>
      <dgm:spPr/>
      <dgm:t>
        <a:bodyPr/>
        <a:lstStyle/>
        <a:p>
          <a:endParaRPr lang="ru-RU"/>
        </a:p>
      </dgm:t>
    </dgm:pt>
    <dgm:pt modelId="{61BB9F0A-91F2-4393-9140-B30025C1CECB}" type="sibTrans" cxnId="{A2C2FE35-B1AF-4683-87A8-9E80AE181FC7}">
      <dgm:prSet/>
      <dgm:spPr/>
      <dgm:t>
        <a:bodyPr/>
        <a:lstStyle/>
        <a:p>
          <a:endParaRPr lang="ru-RU"/>
        </a:p>
      </dgm:t>
    </dgm:pt>
    <dgm:pt modelId="{C88A8273-F8DD-424D-9C84-2A93669645BF}">
      <dgm:prSet phldrT="[Текст]"/>
      <dgm:spPr/>
      <dgm:t>
        <a:bodyPr/>
        <a:lstStyle/>
        <a:p>
          <a:r>
            <a:rPr lang="ru-RU" dirty="0" smtClean="0"/>
            <a:t>СМЕКАЛКА!</a:t>
          </a:r>
          <a:endParaRPr lang="ru-RU" dirty="0"/>
        </a:p>
      </dgm:t>
    </dgm:pt>
    <dgm:pt modelId="{E326A186-AF54-4581-B4B1-05B03ED78755}" type="parTrans" cxnId="{0BE85FDC-3BC6-46AF-ADA7-13F5CE32B68B}">
      <dgm:prSet/>
      <dgm:spPr/>
      <dgm:t>
        <a:bodyPr/>
        <a:lstStyle/>
        <a:p>
          <a:endParaRPr lang="ru-RU"/>
        </a:p>
      </dgm:t>
    </dgm:pt>
    <dgm:pt modelId="{19AF381D-8780-4310-A089-992BDFBD7918}" type="sibTrans" cxnId="{0BE85FDC-3BC6-46AF-ADA7-13F5CE32B68B}">
      <dgm:prSet/>
      <dgm:spPr/>
      <dgm:t>
        <a:bodyPr/>
        <a:lstStyle/>
        <a:p>
          <a:endParaRPr lang="ru-RU"/>
        </a:p>
      </dgm:t>
    </dgm:pt>
    <dgm:pt modelId="{D4A927A0-1643-4F0F-9397-97EA5BA429A5}">
      <dgm:prSet phldrT="[Текст]"/>
      <dgm:spPr/>
      <dgm:t>
        <a:bodyPr/>
        <a:lstStyle/>
        <a:p>
          <a:r>
            <a:rPr lang="ru-RU" dirty="0" smtClean="0"/>
            <a:t>СМЕХ !</a:t>
          </a:r>
          <a:endParaRPr lang="ru-RU" dirty="0"/>
        </a:p>
      </dgm:t>
    </dgm:pt>
    <dgm:pt modelId="{8B534BC4-2934-4CD4-9C35-08B24C04B62A}" type="parTrans" cxnId="{69A77737-2879-49BC-94C8-68FF79A8E96D}">
      <dgm:prSet/>
      <dgm:spPr/>
      <dgm:t>
        <a:bodyPr/>
        <a:lstStyle/>
        <a:p>
          <a:endParaRPr lang="ru-RU"/>
        </a:p>
      </dgm:t>
    </dgm:pt>
    <dgm:pt modelId="{2D3A19E2-C510-41DC-87A0-EA759AAF092E}" type="sibTrans" cxnId="{69A77737-2879-49BC-94C8-68FF79A8E96D}">
      <dgm:prSet/>
      <dgm:spPr/>
      <dgm:t>
        <a:bodyPr/>
        <a:lstStyle/>
        <a:p>
          <a:endParaRPr lang="ru-RU"/>
        </a:p>
      </dgm:t>
    </dgm:pt>
    <dgm:pt modelId="{5F55C535-3E0B-44E7-A5B6-0D0A43594A7D}">
      <dgm:prSet phldrT="[Текст]"/>
      <dgm:spPr/>
      <dgm:t>
        <a:bodyPr/>
        <a:lstStyle/>
        <a:p>
          <a:r>
            <a:rPr lang="ru-RU" dirty="0" smtClean="0"/>
            <a:t>УСПЕХ !</a:t>
          </a:r>
          <a:endParaRPr lang="ru-RU" dirty="0"/>
        </a:p>
      </dgm:t>
    </dgm:pt>
    <dgm:pt modelId="{584C5A69-E8D6-4AB0-8A61-A27200ABB891}" type="parTrans" cxnId="{45024D88-0982-416A-8CE1-B5BEF08EB630}">
      <dgm:prSet/>
      <dgm:spPr/>
      <dgm:t>
        <a:bodyPr/>
        <a:lstStyle/>
        <a:p>
          <a:endParaRPr lang="ru-RU"/>
        </a:p>
      </dgm:t>
    </dgm:pt>
    <dgm:pt modelId="{7246D029-6440-4269-B7AE-48B505568844}" type="sibTrans" cxnId="{45024D88-0982-416A-8CE1-B5BEF08EB630}">
      <dgm:prSet/>
      <dgm:spPr/>
      <dgm:t>
        <a:bodyPr/>
        <a:lstStyle/>
        <a:p>
          <a:endParaRPr lang="ru-RU"/>
        </a:p>
      </dgm:t>
    </dgm:pt>
    <dgm:pt modelId="{0EBCBE0E-E936-4DC7-A9A7-3BD615BBC59D}" type="pres">
      <dgm:prSet presAssocID="{982FFB21-660C-4246-8D0F-FEEF26C8E6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8B8E94-AC32-40F7-BB58-BFDB295D033B}" type="pres">
      <dgm:prSet presAssocID="{41EE9E9F-192C-47E1-A9BE-2649E08D512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2FE44-68A1-4333-9201-5E526A30860B}" type="pres">
      <dgm:prSet presAssocID="{827B6BF3-3BB1-4585-AC91-CA6A037087BD}" presName="sibTrans" presStyleCnt="0"/>
      <dgm:spPr/>
    </dgm:pt>
    <dgm:pt modelId="{44C8D8E9-CCF4-4AF5-912D-9CE3A6B16699}" type="pres">
      <dgm:prSet presAssocID="{52D381E1-01A2-4C2D-85C8-B7F5961686D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E4AFA3-B675-459B-991A-94AD72B57C58}" type="pres">
      <dgm:prSet presAssocID="{61BB9F0A-91F2-4393-9140-B30025C1CECB}" presName="sibTrans" presStyleCnt="0"/>
      <dgm:spPr/>
    </dgm:pt>
    <dgm:pt modelId="{4BEC1075-5105-4928-A7F2-86EF886819E0}" type="pres">
      <dgm:prSet presAssocID="{C88A8273-F8DD-424D-9C84-2A93669645B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22B52F-4180-4B77-8341-2448C2306C87}" type="pres">
      <dgm:prSet presAssocID="{19AF381D-8780-4310-A089-992BDFBD7918}" presName="sibTrans" presStyleCnt="0"/>
      <dgm:spPr/>
    </dgm:pt>
    <dgm:pt modelId="{526D72FF-D310-4066-AA0C-557D43E61F2E}" type="pres">
      <dgm:prSet presAssocID="{D4A927A0-1643-4F0F-9397-97EA5BA429A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6F6849-6FB7-4AAE-BFBD-BE1B2F1F4F59}" type="pres">
      <dgm:prSet presAssocID="{2D3A19E2-C510-41DC-87A0-EA759AAF092E}" presName="sibTrans" presStyleCnt="0"/>
      <dgm:spPr/>
    </dgm:pt>
    <dgm:pt modelId="{1E0FB63E-6B17-408A-80B9-EA43F8BD9D1F}" type="pres">
      <dgm:prSet presAssocID="{5F55C535-3E0B-44E7-A5B6-0D0A43594A7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FA66CB-9410-467C-8E02-16D11D3A561E}" type="presOf" srcId="{D4A927A0-1643-4F0F-9397-97EA5BA429A5}" destId="{526D72FF-D310-4066-AA0C-557D43E61F2E}" srcOrd="0" destOrd="0" presId="urn:microsoft.com/office/officeart/2005/8/layout/default"/>
    <dgm:cxn modelId="{0BE85FDC-3BC6-46AF-ADA7-13F5CE32B68B}" srcId="{982FFB21-660C-4246-8D0F-FEEF26C8E67D}" destId="{C88A8273-F8DD-424D-9C84-2A93669645BF}" srcOrd="2" destOrd="0" parTransId="{E326A186-AF54-4581-B4B1-05B03ED78755}" sibTransId="{19AF381D-8780-4310-A089-992BDFBD7918}"/>
    <dgm:cxn modelId="{A2C2FE35-B1AF-4683-87A8-9E80AE181FC7}" srcId="{982FFB21-660C-4246-8D0F-FEEF26C8E67D}" destId="{52D381E1-01A2-4C2D-85C8-B7F5961686D4}" srcOrd="1" destOrd="0" parTransId="{1771929C-83A5-4AC1-BFE7-58C07AB47BE2}" sibTransId="{61BB9F0A-91F2-4393-9140-B30025C1CECB}"/>
    <dgm:cxn modelId="{87FCDCE5-A04A-44B4-BBF4-44244D8C1E1A}" type="presOf" srcId="{C88A8273-F8DD-424D-9C84-2A93669645BF}" destId="{4BEC1075-5105-4928-A7F2-86EF886819E0}" srcOrd="0" destOrd="0" presId="urn:microsoft.com/office/officeart/2005/8/layout/default"/>
    <dgm:cxn modelId="{2015A052-0A57-44FE-8611-00AB7512F1AB}" srcId="{982FFB21-660C-4246-8D0F-FEEF26C8E67D}" destId="{41EE9E9F-192C-47E1-A9BE-2649E08D512D}" srcOrd="0" destOrd="0" parTransId="{E15EDD6B-F754-4444-9CA3-B9C913001A58}" sibTransId="{827B6BF3-3BB1-4585-AC91-CA6A037087BD}"/>
    <dgm:cxn modelId="{E71D15D1-4967-49AD-884F-4EF652985E6C}" type="presOf" srcId="{982FFB21-660C-4246-8D0F-FEEF26C8E67D}" destId="{0EBCBE0E-E936-4DC7-A9A7-3BD615BBC59D}" srcOrd="0" destOrd="0" presId="urn:microsoft.com/office/officeart/2005/8/layout/default"/>
    <dgm:cxn modelId="{6E52C011-A182-4364-B8C1-E1D22C7FFE0A}" type="presOf" srcId="{5F55C535-3E0B-44E7-A5B6-0D0A43594A7D}" destId="{1E0FB63E-6B17-408A-80B9-EA43F8BD9D1F}" srcOrd="0" destOrd="0" presId="urn:microsoft.com/office/officeart/2005/8/layout/default"/>
    <dgm:cxn modelId="{69A77737-2879-49BC-94C8-68FF79A8E96D}" srcId="{982FFB21-660C-4246-8D0F-FEEF26C8E67D}" destId="{D4A927A0-1643-4F0F-9397-97EA5BA429A5}" srcOrd="3" destOrd="0" parTransId="{8B534BC4-2934-4CD4-9C35-08B24C04B62A}" sibTransId="{2D3A19E2-C510-41DC-87A0-EA759AAF092E}"/>
    <dgm:cxn modelId="{58D14F12-601E-4D52-AE9F-FCF62F86A65D}" type="presOf" srcId="{41EE9E9F-192C-47E1-A9BE-2649E08D512D}" destId="{B28B8E94-AC32-40F7-BB58-BFDB295D033B}" srcOrd="0" destOrd="0" presId="urn:microsoft.com/office/officeart/2005/8/layout/default"/>
    <dgm:cxn modelId="{B449A766-D8E6-440E-A958-276B69CA8001}" type="presOf" srcId="{52D381E1-01A2-4C2D-85C8-B7F5961686D4}" destId="{44C8D8E9-CCF4-4AF5-912D-9CE3A6B16699}" srcOrd="0" destOrd="0" presId="urn:microsoft.com/office/officeart/2005/8/layout/default"/>
    <dgm:cxn modelId="{45024D88-0982-416A-8CE1-B5BEF08EB630}" srcId="{982FFB21-660C-4246-8D0F-FEEF26C8E67D}" destId="{5F55C535-3E0B-44E7-A5B6-0D0A43594A7D}" srcOrd="4" destOrd="0" parTransId="{584C5A69-E8D6-4AB0-8A61-A27200ABB891}" sibTransId="{7246D029-6440-4269-B7AE-48B505568844}"/>
    <dgm:cxn modelId="{AE0BFFCA-4BC7-4274-93DD-6615554AC576}" type="presParOf" srcId="{0EBCBE0E-E936-4DC7-A9A7-3BD615BBC59D}" destId="{B28B8E94-AC32-40F7-BB58-BFDB295D033B}" srcOrd="0" destOrd="0" presId="urn:microsoft.com/office/officeart/2005/8/layout/default"/>
    <dgm:cxn modelId="{A1842279-CFDD-4EB2-B0B6-E865C297E83B}" type="presParOf" srcId="{0EBCBE0E-E936-4DC7-A9A7-3BD615BBC59D}" destId="{E662FE44-68A1-4333-9201-5E526A30860B}" srcOrd="1" destOrd="0" presId="urn:microsoft.com/office/officeart/2005/8/layout/default"/>
    <dgm:cxn modelId="{A956DD92-CAA1-4DC5-8BE9-C05DF4707634}" type="presParOf" srcId="{0EBCBE0E-E936-4DC7-A9A7-3BD615BBC59D}" destId="{44C8D8E9-CCF4-4AF5-912D-9CE3A6B16699}" srcOrd="2" destOrd="0" presId="urn:microsoft.com/office/officeart/2005/8/layout/default"/>
    <dgm:cxn modelId="{65D8AF48-B61C-43E0-A0A0-B24F8F1806F6}" type="presParOf" srcId="{0EBCBE0E-E936-4DC7-A9A7-3BD615BBC59D}" destId="{B5E4AFA3-B675-459B-991A-94AD72B57C58}" srcOrd="3" destOrd="0" presId="urn:microsoft.com/office/officeart/2005/8/layout/default"/>
    <dgm:cxn modelId="{3AFE12C6-B324-4B36-836B-B4B3EFFB2BBB}" type="presParOf" srcId="{0EBCBE0E-E936-4DC7-A9A7-3BD615BBC59D}" destId="{4BEC1075-5105-4928-A7F2-86EF886819E0}" srcOrd="4" destOrd="0" presId="urn:microsoft.com/office/officeart/2005/8/layout/default"/>
    <dgm:cxn modelId="{2C41938F-5A35-40EE-B301-47F0FD18CE09}" type="presParOf" srcId="{0EBCBE0E-E936-4DC7-A9A7-3BD615BBC59D}" destId="{BE22B52F-4180-4B77-8341-2448C2306C87}" srcOrd="5" destOrd="0" presId="urn:microsoft.com/office/officeart/2005/8/layout/default"/>
    <dgm:cxn modelId="{5B38702B-8E85-46F5-95BC-5D1619D15BE8}" type="presParOf" srcId="{0EBCBE0E-E936-4DC7-A9A7-3BD615BBC59D}" destId="{526D72FF-D310-4066-AA0C-557D43E61F2E}" srcOrd="6" destOrd="0" presId="urn:microsoft.com/office/officeart/2005/8/layout/default"/>
    <dgm:cxn modelId="{EE243C0E-0A7C-485C-97A2-BF604F9DDF98}" type="presParOf" srcId="{0EBCBE0E-E936-4DC7-A9A7-3BD615BBC59D}" destId="{D26F6849-6FB7-4AAE-BFBD-BE1B2F1F4F59}" srcOrd="7" destOrd="0" presId="urn:microsoft.com/office/officeart/2005/8/layout/default"/>
    <dgm:cxn modelId="{B2F250D3-1EF8-4F2A-807E-8781480F63D4}" type="presParOf" srcId="{0EBCBE0E-E936-4DC7-A9A7-3BD615BBC59D}" destId="{1E0FB63E-6B17-408A-80B9-EA43F8BD9D1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B8E94-AC32-40F7-BB58-BFDB295D033B}">
      <dsp:nvSpPr>
        <dsp:cNvPr id="0" name=""/>
        <dsp:cNvSpPr/>
      </dsp:nvSpPr>
      <dsp:spPr>
        <a:xfrm>
          <a:off x="2225" y="209941"/>
          <a:ext cx="1205196" cy="7231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СИЛА !</a:t>
          </a:r>
          <a:endParaRPr lang="ru-RU" sz="1600" kern="1200" dirty="0"/>
        </a:p>
      </dsp:txBody>
      <dsp:txXfrm>
        <a:off x="2225" y="209941"/>
        <a:ext cx="1205196" cy="723117"/>
      </dsp:txXfrm>
    </dsp:sp>
    <dsp:sp modelId="{44C8D8E9-CCF4-4AF5-912D-9CE3A6B16699}">
      <dsp:nvSpPr>
        <dsp:cNvPr id="0" name=""/>
        <dsp:cNvSpPr/>
      </dsp:nvSpPr>
      <dsp:spPr>
        <a:xfrm>
          <a:off x="1327941" y="209941"/>
          <a:ext cx="1205196" cy="7231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СКОРОСТЬ!</a:t>
          </a:r>
          <a:endParaRPr lang="ru-RU" sz="1600" kern="1200" dirty="0"/>
        </a:p>
      </dsp:txBody>
      <dsp:txXfrm>
        <a:off x="1327941" y="209941"/>
        <a:ext cx="1205196" cy="723117"/>
      </dsp:txXfrm>
    </dsp:sp>
    <dsp:sp modelId="{4BEC1075-5105-4928-A7F2-86EF886819E0}">
      <dsp:nvSpPr>
        <dsp:cNvPr id="0" name=""/>
        <dsp:cNvSpPr/>
      </dsp:nvSpPr>
      <dsp:spPr>
        <a:xfrm>
          <a:off x="2653657" y="209941"/>
          <a:ext cx="1205196" cy="7231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СМЕКАЛКА!</a:t>
          </a:r>
          <a:endParaRPr lang="ru-RU" sz="1600" kern="1200" dirty="0"/>
        </a:p>
      </dsp:txBody>
      <dsp:txXfrm>
        <a:off x="2653657" y="209941"/>
        <a:ext cx="1205196" cy="723117"/>
      </dsp:txXfrm>
    </dsp:sp>
    <dsp:sp modelId="{526D72FF-D310-4066-AA0C-557D43E61F2E}">
      <dsp:nvSpPr>
        <dsp:cNvPr id="0" name=""/>
        <dsp:cNvSpPr/>
      </dsp:nvSpPr>
      <dsp:spPr>
        <a:xfrm>
          <a:off x="3979373" y="209941"/>
          <a:ext cx="1205196" cy="7231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СМЕХ !</a:t>
          </a:r>
          <a:endParaRPr lang="ru-RU" sz="1600" kern="1200" dirty="0"/>
        </a:p>
      </dsp:txBody>
      <dsp:txXfrm>
        <a:off x="3979373" y="209941"/>
        <a:ext cx="1205196" cy="723117"/>
      </dsp:txXfrm>
    </dsp:sp>
    <dsp:sp modelId="{1E0FB63E-6B17-408A-80B9-EA43F8BD9D1F}">
      <dsp:nvSpPr>
        <dsp:cNvPr id="0" name=""/>
        <dsp:cNvSpPr/>
      </dsp:nvSpPr>
      <dsp:spPr>
        <a:xfrm>
          <a:off x="5305088" y="209941"/>
          <a:ext cx="1205196" cy="7231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УСПЕХ !</a:t>
          </a:r>
          <a:endParaRPr lang="ru-RU" sz="1600" kern="1200" dirty="0"/>
        </a:p>
      </dsp:txBody>
      <dsp:txXfrm>
        <a:off x="5305088" y="209941"/>
        <a:ext cx="1205196" cy="723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4437112"/>
            <a:ext cx="7202661" cy="2304255"/>
          </a:xfrm>
        </p:spPr>
        <p:txBody>
          <a:bodyPr/>
          <a:lstStyle/>
          <a:p>
            <a:pPr algn="ctr"/>
            <a:r>
              <a:rPr lang="ru-RU" b="1" dirty="0" smtClean="0"/>
              <a:t>Посвященный 60 </a:t>
            </a:r>
            <a:r>
              <a:rPr lang="ru-RU" b="1" dirty="0" err="1" smtClean="0"/>
              <a:t>летию</a:t>
            </a:r>
            <a:r>
              <a:rPr lang="ru-RU" b="1" dirty="0" smtClean="0"/>
              <a:t> первого полета человека в космос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1"/>
            <a:ext cx="7702624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ФИЗИКО-МАТЕМАТИЧЕСКИЙ ТУРНИР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sz="8900" dirty="0" smtClean="0">
                <a:solidFill>
                  <a:srgbClr val="C00000"/>
                </a:solidFill>
              </a:rPr>
              <a:t>«</a:t>
            </a:r>
            <a:r>
              <a:rPr lang="ru-RU" sz="8000" dirty="0">
                <a:solidFill>
                  <a:srgbClr val="C00000"/>
                </a:solidFill>
              </a:rPr>
              <a:t>СЧАСТЛИВЫЙ  СЛУЧАЙ</a:t>
            </a:r>
            <a:r>
              <a:rPr lang="ru-RU" sz="8000" dirty="0" smtClean="0">
                <a:solidFill>
                  <a:srgbClr val="C00000"/>
                </a:solidFill>
              </a:rPr>
              <a:t>»</a:t>
            </a:r>
            <a:r>
              <a:rPr lang="ru-RU" sz="7300" dirty="0" smtClean="0">
                <a:solidFill>
                  <a:srgbClr val="C00000"/>
                </a:solidFill>
              </a:rPr>
              <a:t/>
            </a:r>
            <a:br>
              <a:rPr lang="ru-RU" sz="7300" dirty="0" smtClean="0">
                <a:solidFill>
                  <a:srgbClr val="C00000"/>
                </a:solidFill>
              </a:rPr>
            </a:br>
            <a:r>
              <a:rPr lang="ru-RU" sz="7300" dirty="0" smtClean="0">
                <a:solidFill>
                  <a:srgbClr val="C00000"/>
                </a:solidFill>
              </a:rPr>
              <a:t>   </a:t>
            </a:r>
            <a:endParaRPr lang="ru-RU" sz="7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87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1800" dirty="0">
                <a:solidFill>
                  <a:srgbClr val="C00000"/>
                </a:solidFill>
              </a:rPr>
              <a:t>Нарисуй космический рисунок.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Первыми словами Юрия Гагарина с орбиты были: "Красота-то какая! Как прекрасна наша планета!"  </a:t>
            </a:r>
          </a:p>
        </p:txBody>
      </p:sp>
      <p:pic>
        <p:nvPicPr>
          <p:cNvPr id="4100" name="Picture 4" descr="В Курске откроется выставка детского рисунка «Как я вижу космос»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76" y="692696"/>
            <a:ext cx="5646935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404665"/>
            <a:ext cx="7189289" cy="1008112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rgbClr val="C00000"/>
                </a:solidFill>
              </a:rPr>
              <a:t>“Отдыхай-ка”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65531" y="3497802"/>
            <a:ext cx="2098894" cy="8384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bigslide.ru/images/3/2788/960/im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1672828"/>
            <a:ext cx="4016375" cy="301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s04.infourok.ru/uploads/ex/0cb8/00037b9f-62d5a778/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59869"/>
            <a:ext cx="3619033" cy="271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71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026" y="443487"/>
            <a:ext cx="3636085" cy="1473345"/>
          </a:xfrm>
        </p:spPr>
        <p:txBody>
          <a:bodyPr/>
          <a:lstStyle/>
          <a:p>
            <a:pPr marL="0" lvl="0" indent="0">
              <a:buNone/>
            </a:pPr>
            <a:r>
              <a:rPr lang="ru-RU" sz="3600" dirty="0">
                <a:solidFill>
                  <a:srgbClr val="C00000"/>
                </a:solidFill>
              </a:rPr>
              <a:t>“Ребусы” 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4563" y="8705521"/>
            <a:ext cx="2144291" cy="10858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ds03.infourok.ru/uploads/ex/04e3/0004371a-22ee0276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350" y="1916832"/>
            <a:ext cx="5786180" cy="433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5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6165304"/>
            <a:ext cx="8424935" cy="504056"/>
          </a:xfrm>
        </p:spPr>
        <p:txBody>
          <a:bodyPr/>
          <a:lstStyle/>
          <a:p>
            <a:pPr marL="320040" lvl="1" indent="-320040" algn="r" rtl="0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</a:pPr>
            <a:r>
              <a:rPr lang="ru-RU" b="1" dirty="0" smtClean="0"/>
              <a:t>.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24936" cy="5472608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2000" dirty="0">
                <a:solidFill>
                  <a:srgbClr val="C00000"/>
                </a:solidFill>
              </a:rPr>
              <a:t>“Соображай-ка”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marL="45720" indent="0">
              <a:buNone/>
            </a:pPr>
            <a:r>
              <a:rPr lang="ru-RU" dirty="0" smtClean="0"/>
              <a:t>Нужно </a:t>
            </a:r>
            <a:r>
              <a:rPr lang="ru-RU" dirty="0"/>
              <a:t>найти как можно больше слов связанных с физикой. Идти можно по вертикали, горизонтали, нельзя по диагонали. Время 5 мин</a:t>
            </a:r>
            <a:r>
              <a:rPr lang="ru-RU" dirty="0" smtClean="0"/>
              <a:t>.(13 слов)</a:t>
            </a:r>
            <a:endParaRPr lang="ru-RU" dirty="0"/>
          </a:p>
          <a:p>
            <a:pPr marL="45720" indent="0">
              <a:buNone/>
            </a:pPr>
            <a:r>
              <a:rPr lang="ru-RU" sz="2800" b="1" dirty="0"/>
              <a:t>Н        О        Т        Р        Т        Д        Б        Л</a:t>
            </a:r>
          </a:p>
          <a:p>
            <a:pPr marL="45720" indent="0">
              <a:buNone/>
            </a:pPr>
            <a:r>
              <a:rPr lang="ru-RU" sz="2800" b="1" dirty="0"/>
              <a:t>А        М        Е        Ы        Р        Е        М        О</a:t>
            </a:r>
          </a:p>
          <a:p>
            <a:pPr marL="45720" indent="0">
              <a:buNone/>
            </a:pPr>
            <a:r>
              <a:rPr lang="ru-RU" sz="2800" b="1" dirty="0"/>
              <a:t>М        С        И        Ч        А        Г        И        К</a:t>
            </a:r>
          </a:p>
          <a:p>
            <a:pPr marL="45720" indent="0">
              <a:buNone/>
            </a:pPr>
            <a:r>
              <a:rPr lang="ru-RU" sz="2800" b="1" dirty="0"/>
              <a:t>Ь        Н        Л        А        Д        В        Х        Р</a:t>
            </a:r>
          </a:p>
          <a:p>
            <a:pPr marL="45720" indent="0">
              <a:buNone/>
            </a:pPr>
            <a:r>
              <a:rPr lang="ru-RU" sz="2800" b="1" dirty="0"/>
              <a:t>Ю        Т        П        Л        А        И        Ж        А</a:t>
            </a:r>
          </a:p>
          <a:p>
            <a:pPr marL="45720" indent="0">
              <a:buNone/>
            </a:pPr>
            <a:r>
              <a:rPr lang="ru-RU" sz="2800" b="1" dirty="0"/>
              <a:t>Н        О        Т        О        С        </a:t>
            </a:r>
            <a:r>
              <a:rPr lang="ru-RU" sz="2800" b="1" dirty="0" err="1"/>
              <a:t>С</a:t>
            </a:r>
            <a:r>
              <a:rPr lang="ru-RU" sz="2800" b="1" dirty="0"/>
              <a:t>        Е        Н</a:t>
            </a:r>
          </a:p>
          <a:p>
            <a:pPr marL="45720" indent="0">
              <a:buNone/>
            </a:pPr>
            <a:r>
              <a:rPr lang="ru-RU" sz="2800" b="1" dirty="0"/>
              <a:t>С        О        Н        Е        Ъ        А        М        И</a:t>
            </a:r>
          </a:p>
          <a:p>
            <a:pPr marL="45720" indent="0">
              <a:buNone/>
            </a:pPr>
            <a:r>
              <a:rPr lang="ru-RU" sz="2800" b="1" dirty="0"/>
              <a:t>Т        Ь        О        М        Б        О        К        Е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2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8352928" cy="59046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253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949280"/>
            <a:ext cx="8496944" cy="576064"/>
          </a:xfrm>
        </p:spPr>
        <p:txBody>
          <a:bodyPr/>
          <a:lstStyle/>
          <a:p>
            <a:pPr lvl="1" algn="r"/>
            <a:r>
              <a:rPr lang="ru-RU" b="1" smtClean="0"/>
              <a:t>. 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404664"/>
            <a:ext cx="8784976" cy="504056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100" b="1" dirty="0"/>
              <a:t>Ответы:</a:t>
            </a:r>
            <a:r>
              <a:rPr lang="ru-RU" sz="3100" dirty="0"/>
              <a:t> </a:t>
            </a:r>
            <a:endParaRPr lang="ru-RU" sz="3100" dirty="0" smtClean="0"/>
          </a:p>
          <a:p>
            <a:pPr algn="ctr"/>
            <a:endParaRPr lang="ru-RU" dirty="0" smtClean="0"/>
          </a:p>
          <a:p>
            <a:r>
              <a:rPr lang="ru-RU" sz="2400" b="1" dirty="0" smtClean="0"/>
              <a:t>тон</a:t>
            </a:r>
            <a:r>
              <a:rPr lang="ru-RU" sz="2400" b="1" dirty="0"/>
              <a:t>,  </a:t>
            </a:r>
            <a:r>
              <a:rPr lang="ru-RU" sz="2400" b="1" dirty="0" smtClean="0"/>
              <a:t>                                                                                  объем,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marL="45720" indent="0">
              <a:buNone/>
            </a:pPr>
            <a:endParaRPr lang="ru-RU" sz="2400" b="1" dirty="0" smtClean="0"/>
          </a:p>
          <a:p>
            <a:r>
              <a:rPr lang="ru-RU" sz="2400" b="1" dirty="0" smtClean="0"/>
              <a:t> </a:t>
            </a:r>
            <a:r>
              <a:rPr lang="ru-RU" sz="2400" b="1" dirty="0"/>
              <a:t>плотность, </a:t>
            </a:r>
            <a:r>
              <a:rPr lang="ru-RU" sz="2400" b="1" dirty="0" smtClean="0"/>
              <a:t>                                                                          Ом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кран</a:t>
            </a:r>
            <a:r>
              <a:rPr lang="ru-RU" sz="2400" b="1" dirty="0"/>
              <a:t>,  </a:t>
            </a:r>
            <a:r>
              <a:rPr lang="ru-RU" sz="2400" b="1" dirty="0" smtClean="0"/>
              <a:t>                                                                                  мера,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сила,                                                                               движение,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метр,                                                                                Ньютон,   </a:t>
            </a:r>
          </a:p>
          <a:p>
            <a:pPr marL="45720" indent="0">
              <a:buNone/>
            </a:pPr>
            <a:r>
              <a:rPr lang="ru-RU" sz="2400" b="1" dirty="0" smtClean="0"/>
              <a:t>                        </a:t>
            </a:r>
          </a:p>
          <a:p>
            <a:r>
              <a:rPr lang="ru-RU" sz="2400" b="1" dirty="0" smtClean="0"/>
              <a:t>рычаг,                                                                              манометр,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масса.</a:t>
            </a: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6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620688"/>
            <a:ext cx="7560840" cy="3456384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/>
              <a:t>I закон:</a:t>
            </a:r>
            <a:r>
              <a:rPr lang="ru-RU" sz="3200" u="sng" dirty="0"/>
              <a:t>  Основной закон - закон сохранения успеха</a:t>
            </a:r>
            <a:r>
              <a:rPr lang="ru-RU" sz="3200" u="sng" dirty="0" smtClean="0"/>
              <a:t>!</a:t>
            </a:r>
          </a:p>
          <a:p>
            <a:pPr marL="45720" indent="0" algn="ctr">
              <a:buNone/>
            </a:pPr>
            <a:endParaRPr lang="ru-RU" sz="3200" u="sng" dirty="0"/>
          </a:p>
          <a:p>
            <a:pPr algn="ctr"/>
            <a:r>
              <a:rPr lang="ru-RU" sz="3200" b="1" dirty="0"/>
              <a:t>Полный запас успеха </a:t>
            </a:r>
            <a:r>
              <a:rPr lang="ru-RU" sz="3200" b="1" dirty="0" smtClean="0"/>
              <a:t>всех </a:t>
            </a:r>
            <a:r>
              <a:rPr lang="ru-RU" sz="3200" b="1" dirty="0"/>
              <a:t>команд постоянен</a:t>
            </a:r>
            <a:r>
              <a:rPr lang="ru-RU" sz="3200" b="1" dirty="0" smtClean="0"/>
              <a:t>.</a:t>
            </a:r>
          </a:p>
          <a:p>
            <a:pPr marL="45720" indent="0" algn="ctr">
              <a:buNone/>
            </a:pPr>
            <a:endParaRPr lang="ru-RU" sz="1800" b="1" dirty="0"/>
          </a:p>
          <a:p>
            <a:pPr algn="ctr"/>
            <a:r>
              <a:rPr lang="ru-RU" sz="3200" b="1" dirty="0" smtClean="0"/>
              <a:t>Он </a:t>
            </a:r>
            <a:r>
              <a:rPr lang="ru-RU" sz="3200" b="1" dirty="0"/>
              <a:t>только может переходить от одной команды к другой и наоборот.</a:t>
            </a:r>
          </a:p>
          <a:p>
            <a:pPr marL="45720" indent="0" algn="ctr">
              <a:buNone/>
            </a:pPr>
            <a:endParaRPr lang="ru-RU" sz="3200" b="1" u="sng" dirty="0"/>
          </a:p>
        </p:txBody>
      </p:sp>
    </p:spTree>
    <p:extLst>
      <p:ext uri="{BB962C8B-B14F-4D97-AF65-F5344CB8AC3E}">
        <p14:creationId xmlns:p14="http://schemas.microsoft.com/office/powerpoint/2010/main" val="48828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568952" cy="6120680"/>
          </a:xfrm>
        </p:spPr>
        <p:txBody>
          <a:bodyPr/>
          <a:lstStyle/>
          <a:p>
            <a:pPr algn="ctr"/>
            <a:endParaRPr lang="ru-RU" b="1" u="sng" dirty="0" smtClean="0"/>
          </a:p>
          <a:p>
            <a:pPr marL="45720" indent="0" algn="ctr">
              <a:buNone/>
            </a:pPr>
            <a:endParaRPr lang="ru-RU" b="1" u="sng" dirty="0" smtClean="0"/>
          </a:p>
          <a:p>
            <a:pPr algn="ctr"/>
            <a:r>
              <a:rPr lang="ru-RU" b="1" u="sng" dirty="0" smtClean="0"/>
              <a:t>II </a:t>
            </a:r>
            <a:r>
              <a:rPr lang="ru-RU" b="1" u="sng" dirty="0"/>
              <a:t>закон:</a:t>
            </a:r>
            <a:r>
              <a:rPr lang="ru-RU" u="sng" dirty="0"/>
              <a:t>  </a:t>
            </a:r>
            <a:endParaRPr lang="ru-RU" u="sng" dirty="0" smtClean="0"/>
          </a:p>
          <a:p>
            <a:pPr algn="ctr"/>
            <a:endParaRPr lang="ru-RU" u="sng" dirty="0"/>
          </a:p>
          <a:p>
            <a:pPr algn="ctr"/>
            <a:endParaRPr lang="ru-RU" u="sng" dirty="0"/>
          </a:p>
          <a:p>
            <a:pPr algn="ctr"/>
            <a:r>
              <a:rPr lang="ru-RU" sz="3200" b="1" dirty="0" smtClean="0"/>
              <a:t>Физика </a:t>
            </a:r>
            <a:r>
              <a:rPr lang="ru-RU" sz="3200" b="1" dirty="0"/>
              <a:t>+Математика+ Юмор = </a:t>
            </a:r>
            <a:r>
              <a:rPr lang="ru-RU" sz="3200" b="1" dirty="0" err="1"/>
              <a:t>const</a:t>
            </a:r>
            <a:r>
              <a:rPr lang="ru-RU" sz="3200" b="1" dirty="0" smtClean="0"/>
              <a:t>.</a:t>
            </a:r>
          </a:p>
          <a:p>
            <a:pPr marL="45720" indent="0" algn="ctr">
              <a:buNone/>
            </a:pPr>
            <a:endParaRPr lang="ru-RU" b="1" dirty="0" smtClean="0"/>
          </a:p>
          <a:p>
            <a:pPr marL="45720" indent="0" algn="ctr">
              <a:buNone/>
            </a:pPr>
            <a:endParaRPr lang="ru-RU" b="1" dirty="0"/>
          </a:p>
          <a:p>
            <a:pPr algn="ctr"/>
            <a:r>
              <a:rPr lang="ru-RU" b="1" dirty="0" smtClean="0"/>
              <a:t>  </a:t>
            </a:r>
            <a:r>
              <a:rPr lang="ru-RU" sz="2800" b="1" dirty="0"/>
              <a:t>Чем больше физики и математики, тем меньше юмора, и наоборот.</a:t>
            </a:r>
          </a:p>
        </p:txBody>
      </p:sp>
    </p:spTree>
    <p:extLst>
      <p:ext uri="{BB962C8B-B14F-4D97-AF65-F5344CB8AC3E}">
        <p14:creationId xmlns:p14="http://schemas.microsoft.com/office/powerpoint/2010/main" val="147640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03094893"/>
              </p:ext>
            </p:extLst>
          </p:nvPr>
        </p:nvGraphicFramePr>
        <p:xfrm>
          <a:off x="1793289" y="4372168"/>
          <a:ext cx="6512511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208912" cy="38735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u="sng" dirty="0"/>
              <a:t>III закон:</a:t>
            </a:r>
            <a:r>
              <a:rPr lang="ru-RU" b="1" dirty="0"/>
              <a:t>  </a:t>
            </a:r>
            <a:endParaRPr lang="ru-RU" b="1" dirty="0" smtClean="0"/>
          </a:p>
          <a:p>
            <a:pPr marL="45720" indent="0">
              <a:buNone/>
            </a:pPr>
            <a:endParaRPr lang="ru-RU" b="1" dirty="0"/>
          </a:p>
          <a:p>
            <a:pPr algn="ctr"/>
            <a:r>
              <a:rPr lang="ru-RU" sz="3200" b="1" dirty="0" smtClean="0"/>
              <a:t>Силы </a:t>
            </a:r>
            <a:r>
              <a:rPr lang="ru-RU" sz="3200" b="1" dirty="0"/>
              <a:t>взаимодействия сражающихся команд противоположны по направлению, но не равны по величине.</a:t>
            </a:r>
          </a:p>
          <a:p>
            <a:pPr marL="45720" indent="0" algn="ctr">
              <a:buNone/>
            </a:pPr>
            <a:endParaRPr lang="ru-RU" b="1" dirty="0" smtClean="0"/>
          </a:p>
          <a:p>
            <a:pPr algn="ctr"/>
            <a:r>
              <a:rPr lang="ru-RU" sz="3200" b="1" dirty="0" smtClean="0"/>
              <a:t>Равнодействующая этих сил всегда направлена в сторону побеждающей команды.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4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rgbClr val="C00000"/>
                </a:solidFill>
              </a:rPr>
              <a:t>Станция “Угадай-ка” 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Станция “Эрудит” 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Станция “Редактор” 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Станция “</a:t>
            </a:r>
            <a:r>
              <a:rPr lang="ru-RU" sz="2400" dirty="0" smtClean="0">
                <a:solidFill>
                  <a:srgbClr val="C00000"/>
                </a:solidFill>
              </a:rPr>
              <a:t>Отдыхай-ка” </a:t>
            </a:r>
            <a:endParaRPr lang="ru-RU" sz="2400" dirty="0">
              <a:solidFill>
                <a:srgbClr val="C00000"/>
              </a:solidFill>
            </a:endParaRP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Станция “Ребусы” </a:t>
            </a:r>
          </a:p>
          <a:p>
            <a:pPr lvl="0"/>
            <a:r>
              <a:rPr lang="ru-RU" sz="2400" dirty="0">
                <a:solidFill>
                  <a:srgbClr val="C00000"/>
                </a:solidFill>
              </a:rPr>
              <a:t>Станция “</a:t>
            </a:r>
            <a:r>
              <a:rPr lang="ru-RU" sz="2400" dirty="0" smtClean="0">
                <a:solidFill>
                  <a:srgbClr val="C00000"/>
                </a:solidFill>
              </a:rPr>
              <a:t>Соображай-ка”  </a:t>
            </a:r>
            <a:endParaRPr lang="ru-RU" sz="2400" dirty="0">
              <a:solidFill>
                <a:srgbClr val="C00000"/>
              </a:solidFill>
            </a:endParaRPr>
          </a:p>
          <a:p>
            <a:pPr marL="45720" lvl="0" indent="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Итог игры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9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rgbClr val="C00000"/>
                </a:solidFill>
              </a:rPr>
              <a:t>“Угадай-ка”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189619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1.Какими</a:t>
            </a:r>
            <a:r>
              <a:rPr lang="ru-RU" sz="2000" dirty="0">
                <a:solidFill>
                  <a:srgbClr val="C00000"/>
                </a:solidFill>
              </a:rPr>
              <a:t>, на ваш взгляд, должны быть космонавты?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2. Скажите</a:t>
            </a:r>
            <a:r>
              <a:rPr lang="ru-RU" sz="2000" dirty="0">
                <a:solidFill>
                  <a:srgbClr val="C00000"/>
                </a:solidFill>
              </a:rPr>
              <a:t>, с какой целью вы хотели бы слетать в космос</a:t>
            </a:r>
            <a:r>
              <a:rPr lang="ru-RU" sz="2000" dirty="0" smtClean="0">
                <a:solidFill>
                  <a:srgbClr val="C00000"/>
                </a:solidFill>
              </a:rPr>
              <a:t>?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endParaRPr lang="ru-RU" sz="2000" dirty="0" smtClean="0">
              <a:solidFill>
                <a:srgbClr val="C00000"/>
              </a:solidFill>
            </a:endParaRPr>
          </a:p>
          <a:p>
            <a:pPr lvl="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3.Без </a:t>
            </a:r>
            <a:r>
              <a:rPr lang="ru-RU" sz="2000" dirty="0">
                <a:solidFill>
                  <a:srgbClr val="C00000"/>
                </a:solidFill>
              </a:rPr>
              <a:t>чего бы вы не могли обойтись в космосе? Что бы вы обязательно взяли с собой</a:t>
            </a:r>
            <a:r>
              <a:rPr lang="ru-RU" sz="2000" dirty="0" smtClean="0">
                <a:solidFill>
                  <a:srgbClr val="C00000"/>
                </a:solidFill>
              </a:rPr>
              <a:t>?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lvl="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4</a:t>
            </a:r>
            <a:r>
              <a:rPr lang="ru-RU" sz="2000" dirty="0" smtClean="0">
                <a:solidFill>
                  <a:srgbClr val="C00000"/>
                </a:solidFill>
              </a:rPr>
              <a:t>. Позывной </a:t>
            </a:r>
            <a:r>
              <a:rPr lang="ru-RU" sz="2000" dirty="0" err="1" smtClean="0">
                <a:solidFill>
                  <a:srgbClr val="C00000"/>
                </a:solidFill>
              </a:rPr>
              <a:t>Ю.А.Гагарина</a:t>
            </a:r>
            <a:r>
              <a:rPr lang="ru-RU" sz="2000" dirty="0" smtClean="0">
                <a:solidFill>
                  <a:srgbClr val="C00000"/>
                </a:solidFill>
              </a:rPr>
              <a:t>( Орех, кедр, сосна)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lvl="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5</a:t>
            </a:r>
            <a:r>
              <a:rPr lang="ru-RU" sz="2000" dirty="0" smtClean="0">
                <a:solidFill>
                  <a:srgbClr val="C00000"/>
                </a:solidFill>
              </a:rPr>
              <a:t>. Сколько оборотов совершил первый космонавт?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lvl="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6</a:t>
            </a:r>
            <a:r>
              <a:rPr lang="ru-RU" sz="2000" dirty="0" smtClean="0">
                <a:solidFill>
                  <a:srgbClr val="C00000"/>
                </a:solidFill>
              </a:rPr>
              <a:t>. Сколько времени длился первый полет?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lvl="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7.Любимое </a:t>
            </a:r>
            <a:r>
              <a:rPr lang="ru-RU" sz="2000" dirty="0" smtClean="0">
                <a:solidFill>
                  <a:srgbClr val="C00000"/>
                </a:solidFill>
              </a:rPr>
              <a:t>занятие </a:t>
            </a:r>
            <a:r>
              <a:rPr lang="ru-RU" sz="2000" dirty="0" err="1" smtClean="0">
                <a:solidFill>
                  <a:srgbClr val="C00000"/>
                </a:solidFill>
              </a:rPr>
              <a:t>Ю.А.Гагарина</a:t>
            </a:r>
            <a:r>
              <a:rPr lang="ru-RU" sz="2000" dirty="0" smtClean="0">
                <a:solidFill>
                  <a:srgbClr val="C00000"/>
                </a:solidFill>
              </a:rPr>
              <a:t>?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lvl="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8</a:t>
            </a:r>
            <a:r>
              <a:rPr lang="ru-RU" sz="2000" dirty="0" smtClean="0">
                <a:solidFill>
                  <a:srgbClr val="C00000"/>
                </a:solidFill>
              </a:rPr>
              <a:t>. В каком звании Гагарин полетел и в каком приземлился?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lvl="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9</a:t>
            </a:r>
            <a:r>
              <a:rPr lang="ru-RU" sz="2000" dirty="0" smtClean="0">
                <a:solidFill>
                  <a:srgbClr val="C00000"/>
                </a:solidFill>
              </a:rPr>
              <a:t>. Мечтал ли Гагарин стать космонавтом в </a:t>
            </a:r>
            <a:r>
              <a:rPr lang="ru-RU" sz="2000" dirty="0" err="1" smtClean="0">
                <a:solidFill>
                  <a:srgbClr val="C00000"/>
                </a:solidFill>
              </a:rPr>
              <a:t>дестве</a:t>
            </a:r>
            <a:r>
              <a:rPr lang="ru-RU" sz="2000" dirty="0" smtClean="0">
                <a:solidFill>
                  <a:srgbClr val="C00000"/>
                </a:solidFill>
              </a:rPr>
              <a:t>? 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lvl="0" algn="just">
              <a:spcAft>
                <a:spcPts val="0"/>
              </a:spcAft>
              <a:tabLst>
                <a:tab pos="810260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10</a:t>
            </a:r>
            <a:r>
              <a:rPr lang="ru-RU" sz="2000" dirty="0" smtClean="0">
                <a:solidFill>
                  <a:srgbClr val="C00000"/>
                </a:solidFill>
              </a:rPr>
              <a:t>. Что вы знаете о семье первого космонавта? </a:t>
            </a:r>
            <a:endParaRPr lang="ru-RU" sz="2000" dirty="0" smtClean="0"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611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143000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3600" dirty="0">
                <a:solidFill>
                  <a:srgbClr val="C00000"/>
                </a:solidFill>
              </a:rPr>
              <a:t>“Эрудит” </a:t>
            </a:r>
            <a:r>
              <a:rPr lang="ru-RU" sz="1600" dirty="0">
                <a:solidFill>
                  <a:srgbClr val="C00000"/>
                </a:solidFill>
              </a:rPr>
              <a:t/>
            </a:r>
            <a:br>
              <a:rPr lang="ru-RU" sz="1600" dirty="0">
                <a:solidFill>
                  <a:srgbClr val="C00000"/>
                </a:solidFill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556792"/>
            <a:ext cx="8064896" cy="4824536"/>
          </a:xfrm>
        </p:spPr>
        <p:txBody>
          <a:bodyPr>
            <a:normAutofit/>
          </a:bodyPr>
          <a:lstStyle/>
          <a:p>
            <a:pPr marL="502920" lvl="0" indent="-457200">
              <a:buFont typeface="+mj-lt"/>
              <a:buAutoNum type="arabicPeriod"/>
            </a:pPr>
            <a:endParaRPr lang="ru-RU" sz="2000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1.</a:t>
            </a:r>
            <a:r>
              <a:rPr lang="ru-RU" dirty="0">
                <a:solidFill>
                  <a:srgbClr val="C00000"/>
                </a:solidFill>
              </a:rPr>
              <a:t>   Как называется летательный аппарат, на котором совершаются в настоящее время полеты в космос?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А) Космический корабль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B) Космический лайнер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С) Космическая лодка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D) Космический баркас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2.   К какому классу небесных тел относится Солнце?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А) Планетам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B) Звездам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С) Кометам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D) Космическому мусору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09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982272" cy="1080120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>
                <a:solidFill>
                  <a:srgbClr val="C00000"/>
                </a:solidFill>
              </a:rPr>
              <a:t>“Эрудит” 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7" y="1484784"/>
            <a:ext cx="8178192" cy="48965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rgbClr val="C00000"/>
                </a:solidFill>
              </a:rPr>
              <a:t>3.   Что сказал Гагарин в первую секунду полета?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А) Поехали!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B) Полетели!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С) Наконец-то!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D) Хочу домой!</a:t>
            </a:r>
          </a:p>
          <a:p>
            <a:pPr marL="45720" indent="0">
              <a:buNone/>
            </a:pP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4.   Название какой планеты в переводе на русский означает «страх»?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А) Венера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B) Марс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С) Плутон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D) Фобос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  <a:p>
            <a:pPr marL="502920" indent="-457200" algn="just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19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1152128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3600" dirty="0">
                <a:solidFill>
                  <a:srgbClr val="C00000"/>
                </a:solidFill>
              </a:rPr>
              <a:t>“Эрудит” </a:t>
            </a:r>
            <a:r>
              <a:rPr lang="ru-RU" sz="1600" dirty="0">
                <a:solidFill>
                  <a:srgbClr val="C00000"/>
                </a:solidFill>
              </a:rPr>
              <a:t/>
            </a:r>
            <a:br>
              <a:rPr lang="ru-RU" sz="1600" dirty="0">
                <a:solidFill>
                  <a:srgbClr val="C00000"/>
                </a:solidFill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412776"/>
            <a:ext cx="8280920" cy="49685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>
                <a:solidFill>
                  <a:srgbClr val="C00000"/>
                </a:solidFill>
              </a:rPr>
              <a:t>5. </a:t>
            </a:r>
            <a:r>
              <a:rPr lang="ru-RU" sz="3200" dirty="0" smtClean="0">
                <a:solidFill>
                  <a:srgbClr val="C00000"/>
                </a:solidFill>
              </a:rPr>
              <a:t>Где родился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>
                <a:solidFill>
                  <a:srgbClr val="C00000"/>
                </a:solidFill>
              </a:rPr>
              <a:t>Гагарина? 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ru-RU" sz="3200" dirty="0">
                <a:solidFill>
                  <a:srgbClr val="C00000"/>
                </a:solidFill>
              </a:rPr>
              <a:t>6. Кто первым вышел в открытый космос? </a:t>
            </a:r>
          </a:p>
          <a:p>
            <a:pPr marL="45720" indent="0">
              <a:buNone/>
            </a:pPr>
            <a:r>
              <a:rPr lang="ru-RU" sz="3200" dirty="0">
                <a:solidFill>
                  <a:srgbClr val="C00000"/>
                </a:solidFill>
              </a:rPr>
              <a:t>7. Сколько планет в Солнечной системе?. </a:t>
            </a:r>
          </a:p>
          <a:p>
            <a:pPr marL="45720" indent="0">
              <a:buNone/>
            </a:pPr>
            <a:r>
              <a:rPr lang="ru-RU" sz="3200" dirty="0">
                <a:solidFill>
                  <a:srgbClr val="C00000"/>
                </a:solidFill>
              </a:rPr>
              <a:t> 8. Можно ли на Луне пользоваться компасом? 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ru-RU" sz="3200" dirty="0">
                <a:solidFill>
                  <a:srgbClr val="C00000"/>
                </a:solidFill>
              </a:rPr>
              <a:t>9. Сможет ли космонавт в летящем космическом корабле перелить воду из одного сосуда в другой? </a:t>
            </a:r>
          </a:p>
          <a:p>
            <a:pPr marL="0" lvl="0" indent="0">
              <a:spcAft>
                <a:spcPts val="0"/>
              </a:spcAft>
              <a:buNone/>
              <a:tabLst>
                <a:tab pos="810260" algn="l"/>
              </a:tabLst>
            </a:pPr>
            <a:endParaRPr lang="ru-RU" sz="24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3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400</TotalTime>
  <Words>227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Georgia</vt:lpstr>
      <vt:lpstr>Times New Roman</vt:lpstr>
      <vt:lpstr>Trebuchet MS</vt:lpstr>
      <vt:lpstr>Воздушный поток</vt:lpstr>
      <vt:lpstr>ФИЗИКО-МАТЕМАТИЧЕСКИЙ ТУРНИР «СЧАСТЛИВЫЙ  СЛУЧАЙ»    </vt:lpstr>
      <vt:lpstr>Презентация PowerPoint</vt:lpstr>
      <vt:lpstr>Презентация PowerPoint</vt:lpstr>
      <vt:lpstr>Презентация PowerPoint</vt:lpstr>
      <vt:lpstr>Презентация PowerPoint</vt:lpstr>
      <vt:lpstr>“Угадай-ка” </vt:lpstr>
      <vt:lpstr> “Эрудит”    </vt:lpstr>
      <vt:lpstr> “Эрудит”   </vt:lpstr>
      <vt:lpstr>“Эрудит”    </vt:lpstr>
      <vt:lpstr>Нарисуй космический рисунок. Первыми словами Юрия Гагарина с орбиты были: "Красота-то какая! Как прекрасна наша планета!"  </vt:lpstr>
      <vt:lpstr>“Отдыхай-ка”</vt:lpstr>
      <vt:lpstr>“Ребусы”  </vt:lpstr>
      <vt:lpstr>.   </vt:lpstr>
      <vt:lpstr>Презентация PowerPoint</vt:lpstr>
      <vt:lpstr>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ФИЗИКО—МАТЕМАТИЧЕСКАЯ  ИГРА «СЧАСТЛИВЫЙ  СЛУЧАЙ».</dc:title>
  <dc:creator>Пользователь</dc:creator>
  <cp:lastModifiedBy>Пользователь</cp:lastModifiedBy>
  <cp:revision>48</cp:revision>
  <cp:lastPrinted>2017-04-12T20:45:29Z</cp:lastPrinted>
  <dcterms:modified xsi:type="dcterms:W3CDTF">2021-04-18T06:27:31Z</dcterms:modified>
</cp:coreProperties>
</file>