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7" r:id="rId4"/>
    <p:sldId id="270" r:id="rId5"/>
    <p:sldId id="257" r:id="rId6"/>
    <p:sldId id="259" r:id="rId7"/>
    <p:sldId id="266" r:id="rId8"/>
    <p:sldId id="271" r:id="rId9"/>
    <p:sldId id="272" r:id="rId10"/>
    <p:sldId id="273" r:id="rId11"/>
    <p:sldId id="263" r:id="rId12"/>
    <p:sldId id="262" r:id="rId13"/>
    <p:sldId id="261" r:id="rId14"/>
    <p:sldId id="260" r:id="rId15"/>
    <p:sldId id="274" r:id="rId16"/>
    <p:sldId id="279" r:id="rId17"/>
    <p:sldId id="281" r:id="rId18"/>
    <p:sldId id="280" r:id="rId19"/>
    <p:sldId id="282" r:id="rId20"/>
    <p:sldId id="283" r:id="rId21"/>
    <p:sldId id="275" r:id="rId22"/>
    <p:sldId id="276" r:id="rId23"/>
    <p:sldId id="278" r:id="rId24"/>
    <p:sldId id="277" r:id="rId25"/>
    <p:sldId id="284" r:id="rId26"/>
    <p:sldId id="285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20D2"/>
    <a:srgbClr val="4016D8"/>
    <a:srgbClr val="00FF00"/>
    <a:srgbClr val="FF6600"/>
    <a:srgbClr val="E33D49"/>
    <a:srgbClr val="99CC00"/>
    <a:srgbClr val="531AF2"/>
    <a:srgbClr val="B60C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3" Type="http://schemas.openxmlformats.org/officeDocument/2006/relationships/slide" Target="slide6.xml"/><Relationship Id="rId21" Type="http://schemas.openxmlformats.org/officeDocument/2006/relationships/slide" Target="slide24.xml"/><Relationship Id="rId7" Type="http://schemas.openxmlformats.org/officeDocument/2006/relationships/slide" Target="slide10.xml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" Type="http://schemas.openxmlformats.org/officeDocument/2006/relationships/audio" Target="../media/audio1.wav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5" Type="http://schemas.openxmlformats.org/officeDocument/2006/relationships/slide" Target="slide8.xml"/><Relationship Id="rId15" Type="http://schemas.openxmlformats.org/officeDocument/2006/relationships/slide" Target="slide18.xml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7.xml"/><Relationship Id="rId22" Type="http://schemas.openxmlformats.org/officeDocument/2006/relationships/slide" Target="slide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роект 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внеурочной  деятельности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E20D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</a:t>
            </a:r>
            <a:r>
              <a:rPr lang="ru-RU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E20D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Взаимосвязь языка </a:t>
            </a:r>
            <a:r>
              <a:rPr lang="ru-RU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E20D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E20D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E20D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</a:t>
            </a:r>
            <a:r>
              <a:rPr lang="ru-RU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E20D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истории с  малой  </a:t>
            </a:r>
            <a:r>
              <a:rPr lang="ru-RU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E20D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Родиной» 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E20D2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14"/>
          <p:cNvSpPr txBox="1">
            <a:spLocks noChangeArrowheads="1"/>
          </p:cNvSpPr>
          <p:nvPr/>
        </p:nvSpPr>
        <p:spPr bwMode="auto">
          <a:xfrm>
            <a:off x="-59442" y="3957052"/>
            <a:ext cx="9296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kern="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cs typeface="Arial"/>
              </a:rPr>
              <a:t>Автор  разработки учитель начальных классов МБОУ «СОШ» </a:t>
            </a:r>
            <a:r>
              <a:rPr lang="ru-RU" sz="2800" b="1" kern="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cs typeface="Arial"/>
              </a:rPr>
              <a:t>     с</a:t>
            </a:r>
            <a:r>
              <a:rPr lang="ru-RU" sz="2800" b="1" kern="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cs typeface="Arial"/>
              </a:rPr>
              <a:t>. </a:t>
            </a:r>
            <a:r>
              <a:rPr lang="ru-RU" sz="2800" b="1" kern="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cs typeface="Arial"/>
              </a:rPr>
              <a:t>Объячево,</a:t>
            </a:r>
            <a:r>
              <a:rPr lang="ru-RU" sz="2800" b="1" kern="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cs typeface="Arial"/>
              </a:rPr>
              <a:t/>
            </a:r>
            <a:br>
              <a:rPr lang="ru-RU" sz="2800" b="1" kern="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cs typeface="Arial"/>
              </a:rPr>
            </a:br>
            <a:r>
              <a:rPr lang="ru-RU" sz="2800" b="1" kern="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cs typeface="Arial"/>
              </a:rPr>
              <a:t>Республика Коми </a:t>
            </a:r>
            <a:br>
              <a:rPr lang="ru-RU" sz="2800" b="1" kern="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cs typeface="Arial"/>
              </a:rPr>
            </a:br>
            <a:r>
              <a:rPr lang="ru-RU" sz="2800" b="1" kern="0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cs typeface="Arial"/>
              </a:rPr>
              <a:t>Овчинникова</a:t>
            </a:r>
            <a:r>
              <a:rPr lang="ru-RU" sz="2800" b="1" kern="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cs typeface="Arial"/>
              </a:rPr>
              <a:t> Л.В.</a:t>
            </a:r>
          </a:p>
        </p:txBody>
      </p:sp>
    </p:spTree>
    <p:extLst>
      <p:ext uri="{BB962C8B-B14F-4D97-AF65-F5344CB8AC3E}">
        <p14:creationId xmlns:p14="http://schemas.microsoft.com/office/powerpoint/2010/main" val="157955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8501743" y="607507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777190" y="253284"/>
            <a:ext cx="7551060" cy="324772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Озеро, являющееся </a:t>
            </a:r>
            <a:r>
              <a:rPr lang="ru-RU" sz="2400" dirty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самым крупным </a:t>
            </a:r>
            <a:r>
              <a:rPr lang="ru-RU" sz="2400" dirty="0" smtClean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водоёмом </a:t>
            </a:r>
            <a:r>
              <a:rPr lang="ru-RU" sz="2400" dirty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на территории </a:t>
            </a:r>
            <a:r>
              <a:rPr lang="ru-RU" sz="2400" dirty="0" smtClean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Коми. Форма </a:t>
            </a:r>
            <a:r>
              <a:rPr lang="ru-RU" sz="2400" dirty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озера округленная, его </a:t>
            </a:r>
            <a:r>
              <a:rPr lang="ru-RU" sz="2400" dirty="0" smtClean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длина достигает 10км. Коми </a:t>
            </a:r>
            <a:r>
              <a:rPr lang="ru-RU" sz="2400" dirty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вариант </a:t>
            </a:r>
            <a:r>
              <a:rPr lang="ru-RU" sz="2400" dirty="0" err="1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Ямты</a:t>
            </a:r>
            <a:r>
              <a:rPr lang="ru-RU" sz="2400" dirty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 образован из </a:t>
            </a:r>
            <a:r>
              <a:rPr lang="ru-RU" sz="2400" dirty="0" smtClean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ненецкого - </a:t>
            </a:r>
            <a:r>
              <a:rPr lang="ru-RU" sz="2400" dirty="0" smtClean="0">
                <a:solidFill>
                  <a:srgbClr val="FFFF00"/>
                </a:solidFill>
                <a:latin typeface="Verdana"/>
                <a:ea typeface="Calibri"/>
                <a:cs typeface="Times New Roman"/>
              </a:rPr>
              <a:t>ям</a:t>
            </a:r>
            <a:r>
              <a:rPr lang="ru-RU" sz="2400" dirty="0" smtClean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«море» и </a:t>
            </a:r>
            <a:r>
              <a:rPr lang="ru-RU" sz="2400" dirty="0" err="1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коми</a:t>
            </a:r>
            <a:r>
              <a:rPr lang="ru-RU" sz="2400" dirty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 </a:t>
            </a:r>
            <a:r>
              <a:rPr lang="ru-RU" sz="2400" dirty="0">
                <a:solidFill>
                  <a:srgbClr val="FFFF00"/>
                </a:solidFill>
                <a:latin typeface="Verdana"/>
                <a:ea typeface="Calibri"/>
                <a:cs typeface="Times New Roman"/>
              </a:rPr>
              <a:t>ты</a:t>
            </a:r>
            <a:r>
              <a:rPr lang="ru-RU" sz="2400" dirty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 «озеро».</a:t>
            </a:r>
            <a:endParaRPr lang="ru-RU" sz="36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862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69620" y="5336540"/>
            <a:ext cx="4858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03648" y="53365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763688" y="5326856"/>
            <a:ext cx="366956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86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967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ё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3489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ж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8061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з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1871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443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101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863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6244590" y="5326856"/>
            <a:ext cx="457200" cy="4000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 н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67017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70713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123728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886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969620" y="5742940"/>
            <a:ext cx="43402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р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403648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2123728" y="5742940"/>
            <a:ext cx="43204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у</a:t>
            </a: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2569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ф</a:t>
            </a: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2950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х</a:t>
            </a:r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33318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ц</a:t>
            </a: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37890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ч</a:t>
            </a:r>
          </a:p>
        </p:txBody>
      </p: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41700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ш</a:t>
            </a: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46272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щ</a:t>
            </a:r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>
            <a:off x="5084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ъ</a:t>
            </a:r>
          </a:p>
        </p:txBody>
      </p:sp>
      <p:sp>
        <p:nvSpPr>
          <p:cNvPr id="36" name="Text Box 29"/>
          <p:cNvSpPr txBox="1">
            <a:spLocks noChangeArrowheads="1"/>
          </p:cNvSpPr>
          <p:nvPr/>
        </p:nvSpPr>
        <p:spPr bwMode="auto">
          <a:xfrm>
            <a:off x="5465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37" name="Text Box 30"/>
          <p:cNvSpPr txBox="1">
            <a:spLocks noChangeArrowheads="1"/>
          </p:cNvSpPr>
          <p:nvPr/>
        </p:nvSpPr>
        <p:spPr bwMode="auto">
          <a:xfrm>
            <a:off x="5846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>
            <a:off x="6227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э</a:t>
            </a:r>
          </a:p>
        </p:txBody>
      </p:sp>
      <p:sp>
        <p:nvSpPr>
          <p:cNvPr id="39" name="Text Box 32"/>
          <p:cNvSpPr txBox="1">
            <a:spLocks noChangeArrowheads="1"/>
          </p:cNvSpPr>
          <p:nvPr/>
        </p:nvSpPr>
        <p:spPr bwMode="auto">
          <a:xfrm>
            <a:off x="66084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41" name="Text Box 20"/>
          <p:cNvSpPr txBox="1">
            <a:spLocks noChangeArrowheads="1"/>
          </p:cNvSpPr>
          <p:nvPr/>
        </p:nvSpPr>
        <p:spPr bwMode="auto">
          <a:xfrm>
            <a:off x="1763688" y="57332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5482590" y="5323681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49" name="Text Box 37"/>
          <p:cNvSpPr txBox="1">
            <a:spLocks noChangeArrowheads="1"/>
          </p:cNvSpPr>
          <p:nvPr/>
        </p:nvSpPr>
        <p:spPr bwMode="auto">
          <a:xfrm>
            <a:off x="77719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184399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292989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2" name="Text Box 37"/>
          <p:cNvSpPr txBox="1">
            <a:spLocks noChangeArrowheads="1"/>
          </p:cNvSpPr>
          <p:nvPr/>
        </p:nvSpPr>
        <p:spPr bwMode="auto">
          <a:xfrm>
            <a:off x="400803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З</a:t>
            </a:r>
          </a:p>
        </p:txBody>
      </p:sp>
      <p:sp>
        <p:nvSpPr>
          <p:cNvPr id="53" name="Text Box 37"/>
          <p:cNvSpPr txBox="1">
            <a:spLocks noChangeArrowheads="1"/>
          </p:cNvSpPr>
          <p:nvPr/>
        </p:nvSpPr>
        <p:spPr bwMode="auto">
          <a:xfrm>
            <a:off x="507483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4" name="Text Box 37"/>
          <p:cNvSpPr txBox="1">
            <a:spLocks noChangeArrowheads="1"/>
          </p:cNvSpPr>
          <p:nvPr/>
        </p:nvSpPr>
        <p:spPr bwMode="auto">
          <a:xfrm>
            <a:off x="616073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5" name="Text Box 37"/>
          <p:cNvSpPr txBox="1">
            <a:spLocks noChangeArrowheads="1"/>
          </p:cNvSpPr>
          <p:nvPr/>
        </p:nvSpPr>
        <p:spPr bwMode="auto">
          <a:xfrm>
            <a:off x="7236296" y="3796351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7205038" y="3789040"/>
            <a:ext cx="1091954" cy="121078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151220" y="3791364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84420" y="3793976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79120" y="3816538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843990" y="3811932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929890" y="3796352"/>
            <a:ext cx="1080874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029050" y="3791364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7" name="Text Box 32"/>
          <p:cNvSpPr txBox="1">
            <a:spLocks noChangeArrowheads="1"/>
          </p:cNvSpPr>
          <p:nvPr/>
        </p:nvSpPr>
        <p:spPr bwMode="auto">
          <a:xfrm>
            <a:off x="8602515" y="4630127"/>
            <a:ext cx="323850" cy="364787"/>
          </a:xfrm>
          <a:prstGeom prst="star5">
            <a:avLst>
              <a:gd name="adj" fmla="val 22895"/>
              <a:gd name="hf" fmla="val 105146"/>
              <a:gd name="vf" fmla="val 110557"/>
            </a:avLst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altLang="ru-RU" sz="2000" b="1" kern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78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0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0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20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20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20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20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20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7" dur="20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2" dur="20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" dur="20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2" dur="20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7" dur="20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20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7" dur="2000" fill="hold"/>
                                        <p:tgtEl>
                                          <p:spTgt spid="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2" dur="2000" fill="hold"/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7" dur="2000" fill="hold"/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2" dur="20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7" dur="20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2" dur="2000" fill="hold"/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7" dur="20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2" dur="2000" fill="hold"/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7" dur="2000" fill="hold"/>
                                        <p:tgtEl>
                                          <p:spTgt spid="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" presetClass="emph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1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92" dur="2000" fill="hold"/>
                                        <p:tgtEl>
                                          <p:spTgt spid="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4" grpId="0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низ 4">
            <a:hlinkClick r:id="rId2" action="ppaction://hlinksldjump"/>
          </p:cNvPr>
          <p:cNvSpPr/>
          <p:nvPr/>
        </p:nvSpPr>
        <p:spPr>
          <a:xfrm rot="5400000">
            <a:off x="8501743" y="607507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75656" y="-274197"/>
            <a:ext cx="3816424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9600" dirty="0" err="1" smtClean="0">
                <a:solidFill>
                  <a:srgbClr val="00B050"/>
                </a:solidFill>
                <a:latin typeface="Monotype Corsiva" panose="03010101010201010101" pitchFamily="66" charset="0"/>
              </a:rPr>
              <a:t>пелысь</a:t>
            </a:r>
            <a:endParaRPr lang="ru-RU" altLang="ru-RU" sz="9600" dirty="0">
              <a:solidFill>
                <a:srgbClr val="00B050"/>
              </a:solidFill>
              <a:latin typeface="Monotype Corsiva" panose="03010101010201010101" pitchFamily="66" charset="0"/>
            </a:endParaRPr>
          </a:p>
          <a:p>
            <a:pPr eaLnBrk="1" hangingPunct="1"/>
            <a:endParaRPr lang="ru-RU" altLang="ru-RU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342450" y="5013176"/>
            <a:ext cx="222849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6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р</a:t>
            </a:r>
            <a:r>
              <a:rPr lang="ru-RU" altLang="ru-RU" sz="6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ябина</a:t>
            </a:r>
            <a:endParaRPr lang="ru-RU" altLang="ru-RU" sz="60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6" name="Picture 2" descr="http://xn--80abviop9h.xn--d1acj3b/wp-content/uploads/2015/09/%D1%80%D1%8F%D0%B1%D0%B8%D0%BD%D0%BE%D1%87%D0%BA%D0%B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15" y="2057946"/>
            <a:ext cx="3413446" cy="30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5762" y="2276872"/>
            <a:ext cx="541827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Шумов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там за ягода алеет,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уже прохладой веет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осень мчит на всех парах,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Сметая листья во дворах?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еще горчит и вяжет…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только снег на землю ляжет,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 ударит не слегка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льдом покроется река: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уже на вкус иная…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980728"/>
            <a:ext cx="7344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Безотходное дерево. Встречается в нашем селе на каждом шагу.     </a:t>
            </a:r>
            <a:endParaRPr lang="ru-RU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05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4906" y="1556792"/>
            <a:ext cx="5122912" cy="6480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Царица северных лесов</a:t>
            </a:r>
            <a:endParaRPr lang="ru-RU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низ 4">
            <a:hlinkClick r:id="rId2" action="ppaction://hlinksldjump"/>
          </p:cNvPr>
          <p:cNvSpPr/>
          <p:nvPr/>
        </p:nvSpPr>
        <p:spPr>
          <a:xfrm rot="5400000">
            <a:off x="8501743" y="607507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04215" y="-99392"/>
            <a:ext cx="383157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9600" b="1" kern="0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п</a:t>
            </a:r>
            <a:r>
              <a:rPr kumimoji="0" lang="ru-RU" altLang="ru-RU" sz="9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onotype Corsiva" panose="03010101010201010101" pitchFamily="66" charset="0"/>
              </a:rPr>
              <a:t>ож</a:t>
            </a:r>
            <a:r>
              <a:rPr kumimoji="0" lang="en-US" altLang="ru-RU" sz="96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onotype Corsiva" panose="03010101010201010101" pitchFamily="66" charset="0"/>
              </a:rPr>
              <a:t>ö</a:t>
            </a:r>
            <a:r>
              <a:rPr kumimoji="0" lang="ru-RU" altLang="ru-RU" sz="96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Monotype Corsiva" panose="03010101010201010101" pitchFamily="66" charset="0"/>
              </a:rPr>
              <a:t>м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92537" y="5844522"/>
            <a:ext cx="169309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anose="03010101010201010101" pitchFamily="66" charset="0"/>
              </a:rPr>
              <a:t>сосна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82500" y="2203738"/>
            <a:ext cx="531753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мире их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насчитывается около 200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около 90 произрастает в России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Самое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многочисленное в России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дерево. Из её древесины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изготавливают искусственный шёлк и искусственную кожу.</a:t>
            </a:r>
          </a:p>
        </p:txBody>
      </p:sp>
      <p:pic>
        <p:nvPicPr>
          <p:cNvPr id="2050" name="Picture 2" descr="https://media.lpgenerator.ru/images/157195/sosn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01550"/>
            <a:ext cx="4338743" cy="498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71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8358" y="1268760"/>
            <a:ext cx="8229600" cy="115212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Comic Sans MS" panose="030F0702030302020204" pitchFamily="66" charset="0"/>
                <a:cs typeface="Times New Roman" panose="02020603050405020304" pitchFamily="18" charset="0"/>
              </a:rPr>
              <a:t>В сенокос – горька, </a:t>
            </a:r>
            <a:r>
              <a:rPr lang="ru-RU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Comic Sans MS" panose="030F0702030302020204" pitchFamily="66" charset="0"/>
                <a:cs typeface="Times New Roman" panose="02020603050405020304" pitchFamily="18" charset="0"/>
              </a:rPr>
              <a:t>в мороз – </a:t>
            </a:r>
            <a:r>
              <a:rPr lang="ru-RU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сладка. </a:t>
            </a:r>
            <a:r>
              <a:rPr lang="ru-RU" dirty="0">
                <a:latin typeface="Comic Sans MS" panose="030F0702030302020204" pitchFamily="66" charset="0"/>
                <a:cs typeface="Times New Roman" panose="02020603050405020304" pitchFamily="18" charset="0"/>
              </a:rPr>
              <a:t>Что за ягодка? </a:t>
            </a:r>
          </a:p>
        </p:txBody>
      </p:sp>
      <p:sp>
        <p:nvSpPr>
          <p:cNvPr id="5" name="Стрелка вниз 4">
            <a:hlinkClick r:id="rId2" action="ppaction://hlinksldjump"/>
          </p:cNvPr>
          <p:cNvSpPr/>
          <p:nvPr/>
        </p:nvSpPr>
        <p:spPr>
          <a:xfrm rot="5400000">
            <a:off x="8501743" y="607507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2691790" y="-171400"/>
            <a:ext cx="3240360" cy="11247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altLang="ru-RU" sz="9600" b="1" i="1" dirty="0" err="1" smtClean="0">
                <a:solidFill>
                  <a:srgbClr val="006600"/>
                </a:solidFill>
                <a:latin typeface="Monotype Corsiva" panose="03010101010201010101" pitchFamily="66" charset="0"/>
              </a:rPr>
              <a:t>жовпу</a:t>
            </a:r>
            <a:endParaRPr lang="ru-RU" altLang="ru-RU" sz="9600" b="1" i="1" dirty="0" smtClean="0">
              <a:solidFill>
                <a:srgbClr val="0066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0155" y="5873750"/>
            <a:ext cx="220605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6000" dirty="0">
                <a:solidFill>
                  <a:srgbClr val="C00000"/>
                </a:solidFill>
                <a:latin typeface="Monotype Corsiva" panose="03010101010201010101" pitchFamily="66" charset="0"/>
              </a:rPr>
              <a:t>к</a:t>
            </a:r>
            <a:r>
              <a:rPr lang="ru-RU" altLang="ru-RU" sz="6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алина</a:t>
            </a:r>
            <a:endParaRPr lang="ru-RU" altLang="ru-RU" sz="6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074" name="Picture 2" descr="http://onastoykah.ru/wp-content/uploads/2016/05/1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02" y="2373029"/>
            <a:ext cx="3591709" cy="378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419872" y="2401456"/>
            <a:ext cx="567508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Русское название растения произошло от цвета плодов. Осенью зеленые плоды созревают и становятся красными, как бы раскаляются докрасна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Издревле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 символом девичьей красоты. На Руси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считалась свадебным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деревом. Букетами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калины украшали девичьи венки, столы, блюда.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39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5068" y="980728"/>
            <a:ext cx="7738741" cy="17684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Вырастает </a:t>
            </a:r>
            <a:r>
              <a:rPr lang="ru-RU" dirty="0">
                <a:latin typeface="Comic Sans MS" panose="030F0702030302020204" pitchFamily="66" charset="0"/>
              </a:rPr>
              <a:t>до 50 метров в высоту, практически совсем не боится </a:t>
            </a:r>
            <a:r>
              <a:rPr lang="ru-RU" dirty="0" smtClean="0">
                <a:latin typeface="Comic Sans MS" panose="030F0702030302020204" pitchFamily="66" charset="0"/>
              </a:rPr>
              <a:t>воды</a:t>
            </a:r>
            <a:r>
              <a:rPr lang="ru-RU" dirty="0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5" name="Стрелка вниз 4">
            <a:hlinkClick r:id="rId2" action="ppaction://hlinksldjump"/>
          </p:cNvPr>
          <p:cNvSpPr/>
          <p:nvPr/>
        </p:nvSpPr>
        <p:spPr>
          <a:xfrm rot="5400000">
            <a:off x="8501743" y="607507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542972" y="-315416"/>
            <a:ext cx="38163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96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onotype Corsiva" panose="03010101010201010101" pitchFamily="66" charset="0"/>
              </a:rPr>
              <a:t>ниапу</a:t>
            </a:r>
            <a:endParaRPr kumimoji="0" lang="ru-RU" altLang="ru-RU" sz="9600" b="1" i="1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47955" y="5504677"/>
            <a:ext cx="388920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anose="03010101010201010101" pitchFamily="66" charset="0"/>
              </a:rPr>
              <a:t>лиственница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1800" y="2852936"/>
            <a:ext cx="6262162" cy="2016224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Большая часть домов в Венеции стоит на сваях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этой древесины,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здания простояли более 500 лет. А причина в том, что это дерево практически не боится воды и может годами, или даже десятилетиями, в ней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находиться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4" name="Picture 8" descr="https://avatars.mds.yandex.net/get-pdb/49816/f2daebe1-c98c-43c2-80f3-84810b2e2f8b/s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27445"/>
            <a:ext cx="3840156" cy="383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53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7234" y="3385069"/>
            <a:ext cx="5716766" cy="11430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намного чище там, где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растёт этот куст. Он испаряет вещества, которые очищают  атмосферу.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Древней Руси из коры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кустарника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делали посуду. В такой посуде не прокисало молоко даже в жаркий день.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низ 4">
            <a:hlinkClick r:id="rId2" action="ppaction://hlinksldjump"/>
          </p:cNvPr>
          <p:cNvSpPr/>
          <p:nvPr/>
        </p:nvSpPr>
        <p:spPr>
          <a:xfrm rot="5400000">
            <a:off x="8501743" y="607507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 bwMode="auto">
          <a:xfrm>
            <a:off x="2424326" y="-171400"/>
            <a:ext cx="3492624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9600" b="1" i="1" kern="0" dirty="0" err="1">
                <a:solidFill>
                  <a:srgbClr val="006600"/>
                </a:solidFill>
                <a:latin typeface="Monotype Corsiva" panose="03010101010201010101" pitchFamily="66" charset="0"/>
              </a:rPr>
              <a:t>т</a:t>
            </a:r>
            <a:r>
              <a:rPr kumimoji="0" lang="ru-RU" altLang="ru-RU" sz="96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Monotype Corsiva" panose="03010101010201010101" pitchFamily="66" charset="0"/>
              </a:rPr>
              <a:t>усяпу</a:t>
            </a:r>
            <a:endParaRPr kumimoji="0" lang="ru-RU" altLang="ru-RU" sz="9600" b="1" i="1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44007" y="5804847"/>
            <a:ext cx="3686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</a:rPr>
              <a:t>можжевельник</a:t>
            </a:r>
          </a:p>
        </p:txBody>
      </p:sp>
      <p:pic>
        <p:nvPicPr>
          <p:cNvPr id="5124" name="Picture 4" descr="https://www.stihi.ru/pics/2017/11/17/98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0" y="3956569"/>
            <a:ext cx="3376434" cy="290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6897" y="1196752"/>
            <a:ext cx="82142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Comic Sans MS" panose="030F0702030302020204" pitchFamily="66" charset="0"/>
              </a:rPr>
              <a:t>Ягоды </a:t>
            </a:r>
            <a:r>
              <a:rPr lang="ru-RU" sz="3200" dirty="0" smtClean="0">
                <a:latin typeface="Comic Sans MS" panose="030F0702030302020204" pitchFamily="66" charset="0"/>
              </a:rPr>
              <a:t>этого кустарника — </a:t>
            </a:r>
            <a:r>
              <a:rPr lang="ru-RU" sz="3200" dirty="0">
                <a:latin typeface="Comic Sans MS" panose="030F0702030302020204" pitchFamily="66" charset="0"/>
              </a:rPr>
              <a:t>это на самом деле шишки</a:t>
            </a:r>
            <a:r>
              <a:rPr lang="ru-RU" sz="3200" dirty="0" smtClean="0">
                <a:latin typeface="Comic Sans MS" panose="030F0702030302020204" pitchFamily="66" charset="0"/>
              </a:rPr>
              <a:t>.</a:t>
            </a:r>
            <a:endParaRPr lang="ru-RU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62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 autoUpdateAnimBg="0"/>
      <p:bldP spid="7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низ 5">
            <a:hlinkClick r:id="rId2" action="ppaction://hlinksldjump"/>
          </p:cNvPr>
          <p:cNvSpPr/>
          <p:nvPr/>
        </p:nvSpPr>
        <p:spPr>
          <a:xfrm rot="5400000">
            <a:off x="8501743" y="607507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30" name="Picture 6" descr="http://www.nepsite.ru/upload/iblock/53c/53ce5654ac6199bc358d87c2a024daf6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1510"/>
            <a:ext cx="6122410" cy="652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5-конечная звезда 7"/>
          <p:cNvSpPr/>
          <p:nvPr/>
        </p:nvSpPr>
        <p:spPr>
          <a:xfrm>
            <a:off x="4067944" y="2348880"/>
            <a:ext cx="108012" cy="97160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CE20D2"/>
                </a:solidFill>
                <a:latin typeface="Comic Sans MS" panose="030F0702030302020204" pitchFamily="66" charset="0"/>
              </a:rPr>
              <a:t>ж Н я б а о ш</a:t>
            </a:r>
            <a:endParaRPr lang="ru-RU" sz="9600" dirty="0">
              <a:solidFill>
                <a:srgbClr val="CE20D2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18864" y="269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err="1" smtClean="0">
                <a:solidFill>
                  <a:srgbClr val="CE20D2"/>
                </a:solidFill>
                <a:latin typeface="Comic Sans MS" panose="030F0702030302020204" pitchFamily="66" charset="0"/>
              </a:rPr>
              <a:t>Няшабож</a:t>
            </a:r>
            <a:endParaRPr lang="ru-RU" sz="9600" dirty="0">
              <a:solidFill>
                <a:srgbClr val="CE20D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7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2" grpId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низ 5">
            <a:hlinkClick r:id="rId2" action="ppaction://hlinksldjump"/>
          </p:cNvPr>
          <p:cNvSpPr/>
          <p:nvPr/>
        </p:nvSpPr>
        <p:spPr>
          <a:xfrm rot="5400000">
            <a:off x="8501743" y="607507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4" name="Picture 6" descr="http://www.nepsite.ru/upload/iblock/53c/53ce5654ac6199bc358d87c2a024daf6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1510"/>
            <a:ext cx="6122410" cy="652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5-конечная звезда 4"/>
          <p:cNvSpPr/>
          <p:nvPr/>
        </p:nvSpPr>
        <p:spPr>
          <a:xfrm>
            <a:off x="3635896" y="3717032"/>
            <a:ext cx="108012" cy="97160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CE20D2"/>
                </a:solidFill>
                <a:latin typeface="Comic Sans MS" panose="030F0702030302020204" pitchFamily="66" charset="0"/>
              </a:rPr>
              <a:t>й Л а </a:t>
            </a:r>
            <a:r>
              <a:rPr lang="ru-RU" sz="9600" dirty="0">
                <a:solidFill>
                  <a:srgbClr val="CE20D2"/>
                </a:solidFill>
                <a:latin typeface="Comic Sans MS" panose="030F0702030302020204" pitchFamily="66" charset="0"/>
              </a:rPr>
              <a:t>в </a:t>
            </a:r>
            <a:r>
              <a:rPr lang="ru-RU" sz="9600" dirty="0" smtClean="0">
                <a:solidFill>
                  <a:srgbClr val="CE20D2"/>
                </a:solidFill>
                <a:latin typeface="Comic Sans MS" panose="030F0702030302020204" pitchFamily="66" charset="0"/>
              </a:rPr>
              <a:t>о к о</a:t>
            </a:r>
            <a:endParaRPr lang="ru-RU" sz="9600" dirty="0">
              <a:solidFill>
                <a:srgbClr val="CE20D2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-252536" y="264954"/>
            <a:ext cx="846610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err="1" smtClean="0">
                <a:solidFill>
                  <a:srgbClr val="CE20D2"/>
                </a:solidFill>
                <a:latin typeface="Comic Sans MS" panose="030F0702030302020204" pitchFamily="66" charset="0"/>
              </a:rPr>
              <a:t>Лайково</a:t>
            </a:r>
            <a:endParaRPr lang="ru-RU" sz="9600" dirty="0">
              <a:solidFill>
                <a:srgbClr val="CE20D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23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7" grpId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низ 5">
            <a:hlinkClick r:id="rId2" action="ppaction://hlinksldjump"/>
          </p:cNvPr>
          <p:cNvSpPr/>
          <p:nvPr/>
        </p:nvSpPr>
        <p:spPr>
          <a:xfrm rot="5400000">
            <a:off x="8501743" y="607507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Picture 6" descr="http://www.nepsite.ru/upload/iblock/53c/53ce5654ac6199bc358d87c2a024daf6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219" y="171510"/>
            <a:ext cx="6122410" cy="652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5-конечная звезда 6"/>
          <p:cNvSpPr/>
          <p:nvPr/>
        </p:nvSpPr>
        <p:spPr>
          <a:xfrm>
            <a:off x="3203848" y="4483968"/>
            <a:ext cx="108012" cy="97160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326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CE20D2"/>
                </a:solidFill>
                <a:latin typeface="Comic Sans MS" panose="030F0702030302020204" pitchFamily="66" charset="0"/>
              </a:rPr>
              <a:t>ш К </a:t>
            </a:r>
            <a:r>
              <a:rPr lang="ru-RU" sz="9600" dirty="0" err="1" smtClean="0">
                <a:solidFill>
                  <a:srgbClr val="CE20D2"/>
                </a:solidFill>
                <a:latin typeface="Comic Sans MS" panose="030F0702030302020204" pitchFamily="66" charset="0"/>
              </a:rPr>
              <a:t>к</a:t>
            </a:r>
            <a:r>
              <a:rPr lang="ru-RU" sz="9600" dirty="0" smtClean="0">
                <a:solidFill>
                  <a:srgbClr val="CE20D2"/>
                </a:solidFill>
                <a:latin typeface="Comic Sans MS" panose="030F0702030302020204" pitchFamily="66" charset="0"/>
              </a:rPr>
              <a:t> о и </a:t>
            </a:r>
            <a:endParaRPr lang="ru-RU" sz="9600" dirty="0">
              <a:solidFill>
                <a:srgbClr val="CE20D2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1156" y="341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CE20D2"/>
                </a:solidFill>
                <a:latin typeface="Comic Sans MS" panose="030F0702030302020204" pitchFamily="66" charset="0"/>
              </a:rPr>
              <a:t>Кошки</a:t>
            </a:r>
            <a:endParaRPr lang="ru-RU" sz="9600" dirty="0">
              <a:solidFill>
                <a:srgbClr val="CE20D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4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низ 5">
            <a:hlinkClick r:id="rId2" action="ppaction://hlinksldjump"/>
          </p:cNvPr>
          <p:cNvSpPr/>
          <p:nvPr/>
        </p:nvSpPr>
        <p:spPr>
          <a:xfrm rot="5400000">
            <a:off x="8501743" y="607507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Picture 6" descr="http://www.nepsite.ru/upload/iblock/53c/53ce5654ac6199bc358d87c2a024daf6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40" y="116632"/>
            <a:ext cx="6122410" cy="652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5-конечная звезда 6"/>
          <p:cNvSpPr/>
          <p:nvPr/>
        </p:nvSpPr>
        <p:spPr>
          <a:xfrm>
            <a:off x="3923928" y="2780928"/>
            <a:ext cx="108012" cy="97160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88113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err="1" smtClean="0">
                <a:solidFill>
                  <a:srgbClr val="CE20D2"/>
                </a:solidFill>
                <a:latin typeface="Comic Sans MS" panose="030F0702030302020204" pitchFamily="66" charset="0"/>
              </a:rPr>
              <a:t>Щьле</a:t>
            </a:r>
            <a:endParaRPr lang="ru-RU" sz="9600" dirty="0">
              <a:solidFill>
                <a:srgbClr val="CE20D2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03745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CE20D2"/>
                </a:solidFill>
                <a:latin typeface="Comic Sans MS" panose="030F0702030302020204" pitchFamily="66" charset="0"/>
              </a:rPr>
              <a:t>Щель</a:t>
            </a:r>
            <a:endParaRPr lang="ru-RU" sz="9600" dirty="0">
              <a:solidFill>
                <a:srgbClr val="CE20D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95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8" grpId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00B050"/>
                </a:solidFill>
                <a:latin typeface="Impact" panose="020B0806030902050204" pitchFamily="34" charset="0"/>
              </a:rPr>
              <a:t>Край,</a:t>
            </a:r>
            <a:br>
              <a:rPr lang="ru-RU" sz="8800" dirty="0" smtClean="0">
                <a:solidFill>
                  <a:srgbClr val="00B050"/>
                </a:solidFill>
                <a:latin typeface="Impact" panose="020B0806030902050204" pitchFamily="34" charset="0"/>
              </a:rPr>
            </a:br>
            <a:r>
              <a:rPr lang="ru-RU" sz="8800" dirty="0" smtClean="0">
                <a:solidFill>
                  <a:srgbClr val="00B050"/>
                </a:solidFill>
                <a:latin typeface="Impact" panose="020B0806030902050204" pitchFamily="34" charset="0"/>
              </a:rPr>
              <a:t> в котором </a:t>
            </a:r>
            <a:br>
              <a:rPr lang="ru-RU" sz="8800" dirty="0" smtClean="0">
                <a:solidFill>
                  <a:srgbClr val="00B050"/>
                </a:solidFill>
                <a:latin typeface="Impact" panose="020B0806030902050204" pitchFamily="34" charset="0"/>
              </a:rPr>
            </a:br>
            <a:r>
              <a:rPr lang="ru-RU" sz="8800" dirty="0" smtClean="0">
                <a:solidFill>
                  <a:srgbClr val="00B050"/>
                </a:solidFill>
                <a:latin typeface="Impact" panose="020B0806030902050204" pitchFamily="34" charset="0"/>
              </a:rPr>
              <a:t>я живу</a:t>
            </a:r>
            <a:endParaRPr lang="ru-RU" sz="8800" dirty="0">
              <a:solidFill>
                <a:srgbClr val="00B050"/>
              </a:solidFill>
              <a:latin typeface="Impact" panose="020B0806030902050204" pitchFamily="34" charset="0"/>
            </a:endParaRPr>
          </a:p>
        </p:txBody>
      </p:sp>
      <p:pic>
        <p:nvPicPr>
          <p:cNvPr id="4" name="Picture 2" descr="D:\яяяя)))\256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24511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D:\яяяя)))\515px-Герб-11.sv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648" y="1183159"/>
            <a:ext cx="1676872" cy="195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85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низ 5">
            <a:hlinkClick r:id="rId2" action="ppaction://hlinksldjump"/>
          </p:cNvPr>
          <p:cNvSpPr/>
          <p:nvPr/>
        </p:nvSpPr>
        <p:spPr>
          <a:xfrm rot="5400000">
            <a:off x="8501743" y="607507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Picture 6" descr="http://www.nepsite.ru/upload/iblock/53c/53ce5654ac6199bc358d87c2a024daf6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156" y="188640"/>
            <a:ext cx="6122410" cy="652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5-конечная звезда 6"/>
          <p:cNvSpPr/>
          <p:nvPr/>
        </p:nvSpPr>
        <p:spPr>
          <a:xfrm>
            <a:off x="3347864" y="2276872"/>
            <a:ext cx="108012" cy="97160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65192" y="631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CE20D2"/>
                </a:solidFill>
                <a:latin typeface="Comic Sans MS" panose="030F0702030302020204" pitchFamily="66" charset="0"/>
              </a:rPr>
              <a:t>ы к б</a:t>
            </a:r>
            <a:endParaRPr lang="ru-RU" sz="9600" dirty="0">
              <a:solidFill>
                <a:srgbClr val="CE20D2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07561" y="685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CE20D2"/>
                </a:solidFill>
                <a:latin typeface="Comic Sans MS" panose="030F0702030302020204" pitchFamily="66" charset="0"/>
              </a:rPr>
              <a:t>Бык</a:t>
            </a:r>
            <a:endParaRPr lang="ru-RU" sz="9600" dirty="0">
              <a:solidFill>
                <a:srgbClr val="CE20D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50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8" grpId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8490227" y="608646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862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69620" y="5336540"/>
            <a:ext cx="4858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03648" y="53365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763688" y="5326856"/>
            <a:ext cx="366956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86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967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ё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3489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ж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8061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з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1871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443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101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863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6244590" y="5326856"/>
            <a:ext cx="457200" cy="4000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 н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67017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70713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123728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886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969620" y="5742940"/>
            <a:ext cx="43402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р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403648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2123728" y="5742940"/>
            <a:ext cx="43204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у</a:t>
            </a: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2569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ф</a:t>
            </a: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2950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х</a:t>
            </a:r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33318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ц</a:t>
            </a: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37890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ч</a:t>
            </a:r>
          </a:p>
        </p:txBody>
      </p: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41700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ш</a:t>
            </a: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46272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щ</a:t>
            </a:r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>
            <a:off x="5084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ъ</a:t>
            </a:r>
          </a:p>
        </p:txBody>
      </p:sp>
      <p:sp>
        <p:nvSpPr>
          <p:cNvPr id="36" name="Text Box 29"/>
          <p:cNvSpPr txBox="1">
            <a:spLocks noChangeArrowheads="1"/>
          </p:cNvSpPr>
          <p:nvPr/>
        </p:nvSpPr>
        <p:spPr bwMode="auto">
          <a:xfrm>
            <a:off x="5465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37" name="Text Box 30"/>
          <p:cNvSpPr txBox="1">
            <a:spLocks noChangeArrowheads="1"/>
          </p:cNvSpPr>
          <p:nvPr/>
        </p:nvSpPr>
        <p:spPr bwMode="auto">
          <a:xfrm>
            <a:off x="5846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>
            <a:off x="6227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э</a:t>
            </a:r>
          </a:p>
        </p:txBody>
      </p:sp>
      <p:sp>
        <p:nvSpPr>
          <p:cNvPr id="39" name="Text Box 32"/>
          <p:cNvSpPr txBox="1">
            <a:spLocks noChangeArrowheads="1"/>
          </p:cNvSpPr>
          <p:nvPr/>
        </p:nvSpPr>
        <p:spPr bwMode="auto">
          <a:xfrm>
            <a:off x="66084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41" name="Text Box 20"/>
          <p:cNvSpPr txBox="1">
            <a:spLocks noChangeArrowheads="1"/>
          </p:cNvSpPr>
          <p:nvPr/>
        </p:nvSpPr>
        <p:spPr bwMode="auto">
          <a:xfrm>
            <a:off x="1763688" y="57332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5482590" y="5323681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49" name="Text Box 37"/>
          <p:cNvSpPr txBox="1">
            <a:spLocks noChangeArrowheads="1"/>
          </p:cNvSpPr>
          <p:nvPr/>
        </p:nvSpPr>
        <p:spPr bwMode="auto">
          <a:xfrm>
            <a:off x="77719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184399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У</a:t>
            </a: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292989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2" name="Text Box 37"/>
          <p:cNvSpPr txBox="1">
            <a:spLocks noChangeArrowheads="1"/>
          </p:cNvSpPr>
          <p:nvPr/>
        </p:nvSpPr>
        <p:spPr bwMode="auto">
          <a:xfrm>
            <a:off x="400803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3" name="Text Box 37"/>
          <p:cNvSpPr txBox="1">
            <a:spLocks noChangeArrowheads="1"/>
          </p:cNvSpPr>
          <p:nvPr/>
        </p:nvSpPr>
        <p:spPr bwMode="auto">
          <a:xfrm>
            <a:off x="507483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54" name="Text Box 37"/>
          <p:cNvSpPr txBox="1">
            <a:spLocks noChangeArrowheads="1"/>
          </p:cNvSpPr>
          <p:nvPr/>
        </p:nvSpPr>
        <p:spPr bwMode="auto">
          <a:xfrm>
            <a:off x="616073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5" name="Text Box 37"/>
          <p:cNvSpPr txBox="1">
            <a:spLocks noChangeArrowheads="1"/>
          </p:cNvSpPr>
          <p:nvPr/>
        </p:nvSpPr>
        <p:spPr bwMode="auto">
          <a:xfrm>
            <a:off x="7236296" y="3796351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7227530" y="3775714"/>
            <a:ext cx="1091954" cy="121682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153110" y="3775714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84370" y="3786032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79120" y="3810796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835696" y="3796351"/>
            <a:ext cx="1094194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950770" y="3796351"/>
            <a:ext cx="1080874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017570" y="3790159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7" name="Text Box 32"/>
          <p:cNvSpPr txBox="1">
            <a:spLocks noChangeArrowheads="1"/>
          </p:cNvSpPr>
          <p:nvPr/>
        </p:nvSpPr>
        <p:spPr bwMode="auto">
          <a:xfrm>
            <a:off x="8602515" y="4630127"/>
            <a:ext cx="323850" cy="364787"/>
          </a:xfrm>
          <a:prstGeom prst="star5">
            <a:avLst>
              <a:gd name="adj" fmla="val 22895"/>
              <a:gd name="hf" fmla="val 105146"/>
              <a:gd name="vf" fmla="val 110557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altLang="ru-RU" sz="2000" b="1" kern="0" dirty="0" smtClean="0">
              <a:solidFill>
                <a:srgbClr val="000000"/>
              </a:solidFill>
            </a:endParaRPr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804165" y="476672"/>
            <a:ext cx="7621479" cy="2880320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          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кодзувкот</a:t>
            </a:r>
            <a:endParaRPr lang="ru-RU" sz="6000" b="1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</a:t>
            </a:r>
            <a:r>
              <a:rPr lang="ru-RU" sz="44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кодзув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(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4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Прилузье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819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0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0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0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20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20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20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20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20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20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" dur="20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0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" dur="20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2" dur="20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7" dur="20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20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7" dur="2000" fill="hold"/>
                                        <p:tgtEl>
                                          <p:spTgt spid="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2" dur="2000" fill="hold"/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7" dur="2000" fill="hold"/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2" dur="20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7" dur="20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2" dur="2000" fill="hold"/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7" dur="20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2" dur="2000" fill="hold"/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7" dur="2000" fill="hold"/>
                                        <p:tgtEl>
                                          <p:spTgt spid="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" presetClass="emph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1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92" dur="2000" fill="hold"/>
                                        <p:tgtEl>
                                          <p:spTgt spid="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4" grpId="0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8501743" y="5934428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862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69620" y="5336540"/>
            <a:ext cx="4858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03648" y="53365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763688" y="5326856"/>
            <a:ext cx="366956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86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967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ё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3489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ж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8061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з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1871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443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101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863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6244590" y="5326856"/>
            <a:ext cx="457200" cy="4000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 н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67017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70713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123728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886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969620" y="5742940"/>
            <a:ext cx="43402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р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403648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2123728" y="5742940"/>
            <a:ext cx="43204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у</a:t>
            </a: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2569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ф</a:t>
            </a: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2950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х</a:t>
            </a:r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33318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ц</a:t>
            </a: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37890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ч</a:t>
            </a:r>
          </a:p>
        </p:txBody>
      </p: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41700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ш</a:t>
            </a: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46272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щ</a:t>
            </a:r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>
            <a:off x="5084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ъ</a:t>
            </a:r>
          </a:p>
        </p:txBody>
      </p:sp>
      <p:sp>
        <p:nvSpPr>
          <p:cNvPr id="36" name="Text Box 29"/>
          <p:cNvSpPr txBox="1">
            <a:spLocks noChangeArrowheads="1"/>
          </p:cNvSpPr>
          <p:nvPr/>
        </p:nvSpPr>
        <p:spPr bwMode="auto">
          <a:xfrm>
            <a:off x="5465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37" name="Text Box 30"/>
          <p:cNvSpPr txBox="1">
            <a:spLocks noChangeArrowheads="1"/>
          </p:cNvSpPr>
          <p:nvPr/>
        </p:nvSpPr>
        <p:spPr bwMode="auto">
          <a:xfrm>
            <a:off x="5846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>
            <a:off x="6227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э</a:t>
            </a:r>
          </a:p>
        </p:txBody>
      </p:sp>
      <p:sp>
        <p:nvSpPr>
          <p:cNvPr id="39" name="Text Box 32"/>
          <p:cNvSpPr txBox="1">
            <a:spLocks noChangeArrowheads="1"/>
          </p:cNvSpPr>
          <p:nvPr/>
        </p:nvSpPr>
        <p:spPr bwMode="auto">
          <a:xfrm>
            <a:off x="66084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41" name="Text Box 20"/>
          <p:cNvSpPr txBox="1">
            <a:spLocks noChangeArrowheads="1"/>
          </p:cNvSpPr>
          <p:nvPr/>
        </p:nvSpPr>
        <p:spPr bwMode="auto">
          <a:xfrm>
            <a:off x="1763688" y="57332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5482590" y="5323681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49" name="Text Box 37"/>
          <p:cNvSpPr txBox="1">
            <a:spLocks noChangeArrowheads="1"/>
          </p:cNvSpPr>
          <p:nvPr/>
        </p:nvSpPr>
        <p:spPr bwMode="auto">
          <a:xfrm>
            <a:off x="134496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242508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У</a:t>
            </a: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350520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52" name="Text Box 37"/>
          <p:cNvSpPr txBox="1">
            <a:spLocks noChangeArrowheads="1"/>
          </p:cNvSpPr>
          <p:nvPr/>
        </p:nvSpPr>
        <p:spPr bwMode="auto">
          <a:xfrm>
            <a:off x="452234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53" name="Text Box 37"/>
          <p:cNvSpPr txBox="1">
            <a:spLocks noChangeArrowheads="1"/>
          </p:cNvSpPr>
          <p:nvPr/>
        </p:nvSpPr>
        <p:spPr bwMode="auto">
          <a:xfrm>
            <a:off x="558914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4" name="Text Box 37"/>
          <p:cNvSpPr txBox="1">
            <a:spLocks noChangeArrowheads="1"/>
          </p:cNvSpPr>
          <p:nvPr/>
        </p:nvSpPr>
        <p:spPr bwMode="auto">
          <a:xfrm>
            <a:off x="667504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6663480" y="3779885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596680" y="3786033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359848" y="3790159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2438400" y="3774526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3467906" y="3774526"/>
            <a:ext cx="1080874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541290" y="3774526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7" name="Text Box 32"/>
          <p:cNvSpPr txBox="1">
            <a:spLocks noChangeArrowheads="1"/>
          </p:cNvSpPr>
          <p:nvPr/>
        </p:nvSpPr>
        <p:spPr bwMode="auto">
          <a:xfrm>
            <a:off x="8602515" y="4630127"/>
            <a:ext cx="323850" cy="364787"/>
          </a:xfrm>
          <a:prstGeom prst="star5">
            <a:avLst>
              <a:gd name="adj" fmla="val 22895"/>
              <a:gd name="hf" fmla="val 105146"/>
              <a:gd name="vf" fmla="val 110557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altLang="ru-RU" sz="2000" b="1" kern="0" dirty="0" smtClean="0">
              <a:solidFill>
                <a:srgbClr val="000000"/>
              </a:solidFill>
            </a:endParaRPr>
          </a:p>
        </p:txBody>
      </p:sp>
      <p:sp>
        <p:nvSpPr>
          <p:cNvPr id="55" name="Горизонтальный свиток 54"/>
          <p:cNvSpPr/>
          <p:nvPr/>
        </p:nvSpPr>
        <p:spPr>
          <a:xfrm>
            <a:off x="1403648" y="476672"/>
            <a:ext cx="6338192" cy="2880320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        </a:t>
            </a:r>
            <a:r>
              <a:rPr lang="ru-RU" sz="5400" b="1" dirty="0" smtClean="0">
                <a:solidFill>
                  <a:prstClr val="white"/>
                </a:solidFill>
                <a:latin typeface="Verdana"/>
                <a:ea typeface="Calibri"/>
                <a:cs typeface="Times New Roman"/>
              </a:rPr>
              <a:t> </a:t>
            </a:r>
            <a:endParaRPr lang="ru-RU" sz="5400" dirty="0">
              <a:solidFill>
                <a:prstClr val="white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solidFill>
                <a:prstClr val="white"/>
              </a:solidFill>
              <a:ea typeface="Calibri"/>
              <a:cs typeface="Times New Roman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594149" y="1268760"/>
            <a:ext cx="58581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</a:t>
            </a:r>
            <a:r>
              <a:rPr lang="ru-RU" sz="60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энь</a:t>
            </a:r>
            <a:r>
              <a:rPr lang="ru-RU" sz="60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60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дзодзӧг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82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20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20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20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20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20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5" dur="20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20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0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20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1" dur="20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20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1" dur="2000" fill="hold"/>
                                        <p:tgtEl>
                                          <p:spTgt spid="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2000" fill="hold"/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2000" fill="hold"/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6" dur="20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4" dur="20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2000" fill="hold"/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" dur="20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9" dur="2000" fill="hold"/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4" dur="2000" fill="hold"/>
                                        <p:tgtEl>
                                          <p:spTgt spid="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" presetClass="emph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8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89" dur="2000" fill="hold"/>
                                        <p:tgtEl>
                                          <p:spTgt spid="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4" grpId="0"/>
      <p:bldP spid="57" grpId="0" animBg="1"/>
      <p:bldP spid="57" grpId="1" animBg="1"/>
      <p:bldP spid="58" grpId="0" animBg="1"/>
      <p:bldP spid="58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8501743" y="5934428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862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69620" y="5336540"/>
            <a:ext cx="4858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03648" y="53365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763688" y="5326856"/>
            <a:ext cx="366956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86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967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ё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3489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ж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8061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з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1871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443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101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863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6244590" y="5326856"/>
            <a:ext cx="457200" cy="4000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 н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67017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70713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123728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886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969620" y="5742940"/>
            <a:ext cx="43402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р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403648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2123728" y="5742940"/>
            <a:ext cx="43204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у</a:t>
            </a: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2569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ф</a:t>
            </a: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2950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х</a:t>
            </a:r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33318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ц</a:t>
            </a: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37890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ч</a:t>
            </a:r>
          </a:p>
        </p:txBody>
      </p: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41700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ш</a:t>
            </a: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46272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щ</a:t>
            </a:r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>
            <a:off x="5084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ъ</a:t>
            </a:r>
          </a:p>
        </p:txBody>
      </p:sp>
      <p:sp>
        <p:nvSpPr>
          <p:cNvPr id="36" name="Text Box 29"/>
          <p:cNvSpPr txBox="1">
            <a:spLocks noChangeArrowheads="1"/>
          </p:cNvSpPr>
          <p:nvPr/>
        </p:nvSpPr>
        <p:spPr bwMode="auto">
          <a:xfrm>
            <a:off x="5465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37" name="Text Box 30"/>
          <p:cNvSpPr txBox="1">
            <a:spLocks noChangeArrowheads="1"/>
          </p:cNvSpPr>
          <p:nvPr/>
        </p:nvSpPr>
        <p:spPr bwMode="auto">
          <a:xfrm>
            <a:off x="5846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>
            <a:off x="6227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э</a:t>
            </a:r>
          </a:p>
        </p:txBody>
      </p:sp>
      <p:sp>
        <p:nvSpPr>
          <p:cNvPr id="39" name="Text Box 32"/>
          <p:cNvSpPr txBox="1">
            <a:spLocks noChangeArrowheads="1"/>
          </p:cNvSpPr>
          <p:nvPr/>
        </p:nvSpPr>
        <p:spPr bwMode="auto">
          <a:xfrm>
            <a:off x="66084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41" name="Text Box 20"/>
          <p:cNvSpPr txBox="1">
            <a:spLocks noChangeArrowheads="1"/>
          </p:cNvSpPr>
          <p:nvPr/>
        </p:nvSpPr>
        <p:spPr bwMode="auto">
          <a:xfrm>
            <a:off x="1763688" y="57332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5482590" y="5323681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49" name="Text Box 37"/>
          <p:cNvSpPr txBox="1">
            <a:spLocks noChangeArrowheads="1"/>
          </p:cNvSpPr>
          <p:nvPr/>
        </p:nvSpPr>
        <p:spPr bwMode="auto">
          <a:xfrm>
            <a:off x="1403648" y="3796350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2446020" y="3796351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350520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2" name="Text Box 37"/>
          <p:cNvSpPr txBox="1">
            <a:spLocks noChangeArrowheads="1"/>
          </p:cNvSpPr>
          <p:nvPr/>
        </p:nvSpPr>
        <p:spPr bwMode="auto">
          <a:xfrm>
            <a:off x="452234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3" name="Text Box 37"/>
          <p:cNvSpPr txBox="1">
            <a:spLocks noChangeArrowheads="1"/>
          </p:cNvSpPr>
          <p:nvPr/>
        </p:nvSpPr>
        <p:spPr bwMode="auto">
          <a:xfrm>
            <a:off x="558914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4" name="Text Box 37"/>
          <p:cNvSpPr txBox="1">
            <a:spLocks noChangeArrowheads="1"/>
          </p:cNvSpPr>
          <p:nvPr/>
        </p:nvSpPr>
        <p:spPr bwMode="auto">
          <a:xfrm>
            <a:off x="667504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6705862" y="3793976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619750" y="3804361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416968" y="3793976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2441476" y="3796350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3512820" y="3796352"/>
            <a:ext cx="1080874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572000" y="3796352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7" name="Text Box 32"/>
          <p:cNvSpPr txBox="1">
            <a:spLocks noChangeArrowheads="1"/>
          </p:cNvSpPr>
          <p:nvPr/>
        </p:nvSpPr>
        <p:spPr bwMode="auto">
          <a:xfrm>
            <a:off x="8602515" y="4630127"/>
            <a:ext cx="323850" cy="364787"/>
          </a:xfrm>
          <a:prstGeom prst="star5">
            <a:avLst>
              <a:gd name="adj" fmla="val 22895"/>
              <a:gd name="hf" fmla="val 105146"/>
              <a:gd name="vf" fmla="val 110557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altLang="ru-RU" sz="2000" b="1" kern="0" dirty="0" smtClean="0">
              <a:solidFill>
                <a:srgbClr val="000000"/>
              </a:solidFill>
            </a:endParaRPr>
          </a:p>
        </p:txBody>
      </p:sp>
      <p:sp>
        <p:nvSpPr>
          <p:cNvPr id="55" name="Горизонтальный свиток 54"/>
          <p:cNvSpPr/>
          <p:nvPr/>
        </p:nvSpPr>
        <p:spPr>
          <a:xfrm>
            <a:off x="1403648" y="476672"/>
            <a:ext cx="6338192" cy="2880320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        </a:t>
            </a:r>
            <a:r>
              <a:rPr lang="ru-RU" sz="6000" b="1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варыш</a:t>
            </a:r>
            <a:r>
              <a:rPr lang="ru-RU" sz="6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solidFill>
                <a:prstClr val="white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4563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20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0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0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0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20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20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20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0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0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20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1" dur="20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20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1" dur="2000" fill="hold"/>
                                        <p:tgtEl>
                                          <p:spTgt spid="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2000" fill="hold"/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2000" fill="hold"/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6" dur="20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1" dur="20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" dur="2000" fill="hold"/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1" dur="20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6" dur="2000" fill="hold"/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4" dur="2000" fill="hold"/>
                                        <p:tgtEl>
                                          <p:spTgt spid="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" presetClass="emph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8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89" dur="2000" fill="hold"/>
                                        <p:tgtEl>
                                          <p:spTgt spid="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4" grpId="0"/>
      <p:bldP spid="57" grpId="0" animBg="1"/>
      <p:bldP spid="57" grpId="1" animBg="1"/>
      <p:bldP spid="58" grpId="0" animBg="1"/>
      <p:bldP spid="58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8584420" y="5934428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862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69620" y="5336540"/>
            <a:ext cx="4858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03648" y="53365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763688" y="5326856"/>
            <a:ext cx="366956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86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967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ё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3489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ж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8061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з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1871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443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101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863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6244590" y="5326856"/>
            <a:ext cx="457200" cy="4000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 н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67017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70713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123728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886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969620" y="5742940"/>
            <a:ext cx="43402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р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403648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2123728" y="5742940"/>
            <a:ext cx="43204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у</a:t>
            </a: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2569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ф</a:t>
            </a: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2950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х</a:t>
            </a:r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33318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ц</a:t>
            </a: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37890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ч</a:t>
            </a:r>
          </a:p>
        </p:txBody>
      </p: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41700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ш</a:t>
            </a: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46272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щ</a:t>
            </a:r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>
            <a:off x="5084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ъ</a:t>
            </a:r>
          </a:p>
        </p:txBody>
      </p:sp>
      <p:sp>
        <p:nvSpPr>
          <p:cNvPr id="36" name="Text Box 29"/>
          <p:cNvSpPr txBox="1">
            <a:spLocks noChangeArrowheads="1"/>
          </p:cNvSpPr>
          <p:nvPr/>
        </p:nvSpPr>
        <p:spPr bwMode="auto">
          <a:xfrm>
            <a:off x="5465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37" name="Text Box 30"/>
          <p:cNvSpPr txBox="1">
            <a:spLocks noChangeArrowheads="1"/>
          </p:cNvSpPr>
          <p:nvPr/>
        </p:nvSpPr>
        <p:spPr bwMode="auto">
          <a:xfrm>
            <a:off x="5846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>
            <a:off x="6227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э</a:t>
            </a:r>
          </a:p>
        </p:txBody>
      </p:sp>
      <p:sp>
        <p:nvSpPr>
          <p:cNvPr id="39" name="Text Box 32"/>
          <p:cNvSpPr txBox="1">
            <a:spLocks noChangeArrowheads="1"/>
          </p:cNvSpPr>
          <p:nvPr/>
        </p:nvSpPr>
        <p:spPr bwMode="auto">
          <a:xfrm>
            <a:off x="66084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41" name="Text Box 20"/>
          <p:cNvSpPr txBox="1">
            <a:spLocks noChangeArrowheads="1"/>
          </p:cNvSpPr>
          <p:nvPr/>
        </p:nvSpPr>
        <p:spPr bwMode="auto">
          <a:xfrm>
            <a:off x="1763688" y="57332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5482590" y="5323681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49" name="Text Box 37"/>
          <p:cNvSpPr txBox="1">
            <a:spLocks noChangeArrowheads="1"/>
          </p:cNvSpPr>
          <p:nvPr/>
        </p:nvSpPr>
        <p:spPr bwMode="auto">
          <a:xfrm>
            <a:off x="134496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242508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350520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52" name="Text Box 37"/>
          <p:cNvSpPr txBox="1">
            <a:spLocks noChangeArrowheads="1"/>
          </p:cNvSpPr>
          <p:nvPr/>
        </p:nvSpPr>
        <p:spPr bwMode="auto">
          <a:xfrm>
            <a:off x="452234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53" name="Text Box 37"/>
          <p:cNvSpPr txBox="1">
            <a:spLocks noChangeArrowheads="1"/>
          </p:cNvSpPr>
          <p:nvPr/>
        </p:nvSpPr>
        <p:spPr bwMode="auto">
          <a:xfrm>
            <a:off x="558914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Х</a:t>
            </a:r>
          </a:p>
        </p:txBody>
      </p:sp>
      <p:sp>
        <p:nvSpPr>
          <p:cNvPr id="54" name="Text Box 37"/>
          <p:cNvSpPr txBox="1">
            <a:spLocks noChangeArrowheads="1"/>
          </p:cNvSpPr>
          <p:nvPr/>
        </p:nvSpPr>
        <p:spPr bwMode="auto">
          <a:xfrm>
            <a:off x="667504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>
                <a:solidFill>
                  <a:srgbClr val="000000"/>
                </a:solidFill>
              </a:rPr>
              <a:t>А</a:t>
            </a:r>
            <a:endParaRPr lang="ru-RU" altLang="ru-RU" sz="7200" kern="0" dirty="0" smtClean="0">
              <a:solidFill>
                <a:srgbClr val="000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675040" y="3775714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608240" y="3775714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358280" y="3786033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2440280" y="3796352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3491126" y="3786033"/>
            <a:ext cx="1080874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562450" y="3775714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7" name="Text Box 32"/>
          <p:cNvSpPr txBox="1">
            <a:spLocks noChangeArrowheads="1"/>
          </p:cNvSpPr>
          <p:nvPr/>
        </p:nvSpPr>
        <p:spPr bwMode="auto">
          <a:xfrm>
            <a:off x="8602515" y="4630127"/>
            <a:ext cx="323850" cy="364787"/>
          </a:xfrm>
          <a:prstGeom prst="star5">
            <a:avLst>
              <a:gd name="adj" fmla="val 22895"/>
              <a:gd name="hf" fmla="val 105146"/>
              <a:gd name="vf" fmla="val 110557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altLang="ru-RU" sz="2000" b="1" kern="0" dirty="0" smtClean="0">
              <a:solidFill>
                <a:srgbClr val="000000"/>
              </a:solidFill>
            </a:endParaRPr>
          </a:p>
        </p:txBody>
      </p:sp>
      <p:sp>
        <p:nvSpPr>
          <p:cNvPr id="55" name="Горизонтальный свиток 54"/>
          <p:cNvSpPr/>
          <p:nvPr/>
        </p:nvSpPr>
        <p:spPr>
          <a:xfrm>
            <a:off x="1333530" y="548680"/>
            <a:ext cx="6338192" cy="2880320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        </a:t>
            </a:r>
            <a:r>
              <a:rPr lang="ru-RU" sz="6000" b="1" dirty="0" smtClean="0">
                <a:solidFill>
                  <a:prstClr val="white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6000" dirty="0">
              <a:solidFill>
                <a:prstClr val="white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solidFill>
                <a:prstClr val="white"/>
              </a:solidFill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30090" y="1543967"/>
            <a:ext cx="3283271" cy="1069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 </a:t>
            </a:r>
            <a:r>
              <a:rPr lang="ru-RU" sz="60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энь</a:t>
            </a:r>
            <a:r>
              <a:rPr lang="ru-RU" sz="60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60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йӧра</a:t>
            </a:r>
            <a:endParaRPr lang="ru-RU" sz="6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5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0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0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0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20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20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5" dur="20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20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20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" dur="20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1" dur="20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20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1" dur="2000" fill="hold"/>
                                        <p:tgtEl>
                                          <p:spTgt spid="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2000" fill="hold"/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2000" fill="hold"/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6" dur="20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1" dur="20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" dur="2000" fill="hold"/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1" dur="20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6" dur="2000" fill="hold"/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1" dur="2000" fill="hold"/>
                                        <p:tgtEl>
                                          <p:spTgt spid="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" presetClass="emph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8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89" dur="2000" fill="hold"/>
                                        <p:tgtEl>
                                          <p:spTgt spid="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4" grpId="0"/>
      <p:bldP spid="57" grpId="0" animBg="1"/>
      <p:bldP spid="57" grpId="1" animBg="1"/>
      <p:bldP spid="58" grpId="0" animBg="1"/>
      <p:bldP spid="58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8501743" y="5941258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862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69620" y="5336540"/>
            <a:ext cx="4858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03648" y="53365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763688" y="5326856"/>
            <a:ext cx="366956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86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967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ё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3489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ж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8061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з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1871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443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101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863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6244590" y="5326856"/>
            <a:ext cx="457200" cy="4000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 н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67017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70713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123728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886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969620" y="5742940"/>
            <a:ext cx="43402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р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403648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2123728" y="5742940"/>
            <a:ext cx="43204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у</a:t>
            </a: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2569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ф</a:t>
            </a: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2950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х</a:t>
            </a:r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33318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ц</a:t>
            </a: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37890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ч</a:t>
            </a:r>
          </a:p>
        </p:txBody>
      </p: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41700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ш</a:t>
            </a: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46272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щ</a:t>
            </a:r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>
            <a:off x="5084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ъ</a:t>
            </a:r>
          </a:p>
        </p:txBody>
      </p:sp>
      <p:sp>
        <p:nvSpPr>
          <p:cNvPr id="36" name="Text Box 29"/>
          <p:cNvSpPr txBox="1">
            <a:spLocks noChangeArrowheads="1"/>
          </p:cNvSpPr>
          <p:nvPr/>
        </p:nvSpPr>
        <p:spPr bwMode="auto">
          <a:xfrm>
            <a:off x="5465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37" name="Text Box 30"/>
          <p:cNvSpPr txBox="1">
            <a:spLocks noChangeArrowheads="1"/>
          </p:cNvSpPr>
          <p:nvPr/>
        </p:nvSpPr>
        <p:spPr bwMode="auto">
          <a:xfrm>
            <a:off x="5846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>
            <a:off x="6227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э</a:t>
            </a:r>
          </a:p>
        </p:txBody>
      </p:sp>
      <p:sp>
        <p:nvSpPr>
          <p:cNvPr id="39" name="Text Box 32"/>
          <p:cNvSpPr txBox="1">
            <a:spLocks noChangeArrowheads="1"/>
          </p:cNvSpPr>
          <p:nvPr/>
        </p:nvSpPr>
        <p:spPr bwMode="auto">
          <a:xfrm>
            <a:off x="66084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41" name="Text Box 20"/>
          <p:cNvSpPr txBox="1">
            <a:spLocks noChangeArrowheads="1"/>
          </p:cNvSpPr>
          <p:nvPr/>
        </p:nvSpPr>
        <p:spPr bwMode="auto">
          <a:xfrm>
            <a:off x="1763688" y="57332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5482590" y="5323681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49" name="Text Box 37"/>
          <p:cNvSpPr txBox="1">
            <a:spLocks noChangeArrowheads="1"/>
          </p:cNvSpPr>
          <p:nvPr/>
        </p:nvSpPr>
        <p:spPr bwMode="auto">
          <a:xfrm>
            <a:off x="2097540" y="3825240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3177660" y="3825240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425778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У</a:t>
            </a:r>
          </a:p>
        </p:txBody>
      </p:sp>
      <p:sp>
        <p:nvSpPr>
          <p:cNvPr id="52" name="Text Box 37"/>
          <p:cNvSpPr txBox="1">
            <a:spLocks noChangeArrowheads="1"/>
          </p:cNvSpPr>
          <p:nvPr/>
        </p:nvSpPr>
        <p:spPr bwMode="auto">
          <a:xfrm>
            <a:off x="527492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091690" y="3789039"/>
            <a:ext cx="1066800" cy="123476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3164340" y="3789039"/>
            <a:ext cx="1066800" cy="123476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244460" y="3789039"/>
            <a:ext cx="1080874" cy="123476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305400" y="3790159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7" name="Text Box 32"/>
          <p:cNvSpPr txBox="1">
            <a:spLocks noChangeArrowheads="1"/>
          </p:cNvSpPr>
          <p:nvPr/>
        </p:nvSpPr>
        <p:spPr bwMode="auto">
          <a:xfrm>
            <a:off x="8602515" y="4630127"/>
            <a:ext cx="323850" cy="364787"/>
          </a:xfrm>
          <a:prstGeom prst="star5">
            <a:avLst>
              <a:gd name="adj" fmla="val 22895"/>
              <a:gd name="hf" fmla="val 105146"/>
              <a:gd name="vf" fmla="val 110557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altLang="ru-RU" sz="2000" b="1" kern="0" dirty="0" smtClean="0">
              <a:solidFill>
                <a:srgbClr val="000000"/>
              </a:solidFill>
            </a:endParaRPr>
          </a:p>
        </p:txBody>
      </p:sp>
      <p:sp>
        <p:nvSpPr>
          <p:cNvPr id="46" name="Горизонтальный свиток 45"/>
          <p:cNvSpPr/>
          <p:nvPr/>
        </p:nvSpPr>
        <p:spPr>
          <a:xfrm>
            <a:off x="1024840" y="957486"/>
            <a:ext cx="6338192" cy="2880320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Verdana"/>
                <a:ea typeface="Calibri"/>
                <a:cs typeface="Times New Roman"/>
              </a:rPr>
              <a:t>        </a:t>
            </a:r>
            <a:r>
              <a:rPr lang="ru-RU" sz="6000" b="1" dirty="0" smtClean="0">
                <a:solidFill>
                  <a:prstClr val="white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6000" dirty="0">
              <a:solidFill>
                <a:prstClr val="white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600" dirty="0">
              <a:solidFill>
                <a:prstClr val="white"/>
              </a:solidFill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67990" y="1820565"/>
            <a:ext cx="2624436" cy="1069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черань</a:t>
            </a:r>
            <a:endParaRPr lang="ru-RU" sz="6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55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20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0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0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20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" dur="20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20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5" dur="20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20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" dur="20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8" dur="20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20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8" dur="2000" fill="hold"/>
                                        <p:tgtEl>
                                          <p:spTgt spid="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3" dur="2000" fill="hold"/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8" dur="2000" fill="hold"/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3" dur="20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8" dur="20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3" dur="2000" fill="hold"/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8" dur="20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3" dur="2000" fill="hold"/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8" dur="2000" fill="hold"/>
                                        <p:tgtEl>
                                          <p:spTgt spid="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3" presetClass="emph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2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83" dur="2000" fill="hold"/>
                                        <p:tgtEl>
                                          <p:spTgt spid="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4" grpId="0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r>
              <a:rPr lang="ru-RU" dirty="0" smtClean="0"/>
              <a:t>Я сегодня узнал(а)…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60120" y="22768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Я сегодня понял(а)…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789040"/>
            <a:ext cx="80135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Я сегодня захотел(а)…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696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996952"/>
            <a:ext cx="8640960" cy="1143000"/>
          </a:xfrm>
        </p:spPr>
        <p:txBody>
          <a:bodyPr>
            <a:noAutofit/>
          </a:bodyPr>
          <a:lstStyle/>
          <a:p>
            <a:r>
              <a:rPr lang="ru-RU" sz="9200" b="1" dirty="0" smtClean="0">
                <a:solidFill>
                  <a:srgbClr val="00B050"/>
                </a:solidFill>
              </a:rPr>
              <a:t>Спасибо </a:t>
            </a:r>
            <a:br>
              <a:rPr lang="ru-RU" sz="9200" b="1" dirty="0" smtClean="0">
                <a:solidFill>
                  <a:srgbClr val="00B050"/>
                </a:solidFill>
              </a:rPr>
            </a:br>
            <a:r>
              <a:rPr lang="ru-RU" sz="9200" b="1" dirty="0" smtClean="0">
                <a:solidFill>
                  <a:srgbClr val="00B050"/>
                </a:solidFill>
              </a:rPr>
              <a:t>за сотрудничество!</a:t>
            </a:r>
            <a:endParaRPr lang="ru-RU" sz="9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1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1.1zoom.ru/big3/506/Sky_Grasslands_Rainbow_5024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996"/>
            <a:ext cx="4676362" cy="330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6362" y="1030278"/>
            <a:ext cx="16530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Радуга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avatars.mds.yandex.net/get-pdb/964102/a2e56c82-73f6-41f0-a9b5-a62ba2946831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25957"/>
            <a:ext cx="5148064" cy="343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99592" y="4941168"/>
            <a:ext cx="2664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Северное сияние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85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412776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Капитаны по очереди выбирают тему и номер вопроса. 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Обсуждает вся команда.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Ответ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капитан или другой член команды (по решению капитана)</a:t>
            </a:r>
          </a:p>
        </p:txBody>
      </p:sp>
    </p:spTree>
    <p:extLst>
      <p:ext uri="{BB962C8B-B14F-4D97-AF65-F5344CB8AC3E}">
        <p14:creationId xmlns:p14="http://schemas.microsoft.com/office/powerpoint/2010/main" val="112771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242352" y="713648"/>
            <a:ext cx="3024336" cy="1152128"/>
          </a:xfrm>
          <a:prstGeom prst="ellipse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Родные просторы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>
            <a:hlinkClick r:id="rId3" action="ppaction://hlinksldjump"/>
          </p:cNvPr>
          <p:cNvSpPr/>
          <p:nvPr/>
        </p:nvSpPr>
        <p:spPr>
          <a:xfrm>
            <a:off x="3513584" y="832512"/>
            <a:ext cx="914400" cy="91440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1</a:t>
            </a:r>
            <a:endParaRPr lang="ru-RU" sz="7200" dirty="0"/>
          </a:p>
        </p:txBody>
      </p:sp>
      <p:sp>
        <p:nvSpPr>
          <p:cNvPr id="53" name="Овал 52">
            <a:hlinkClick r:id="rId4" action="ppaction://hlinksldjump"/>
          </p:cNvPr>
          <p:cNvSpPr/>
          <p:nvPr/>
        </p:nvSpPr>
        <p:spPr>
          <a:xfrm>
            <a:off x="4593704" y="832512"/>
            <a:ext cx="914400" cy="91440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2</a:t>
            </a:r>
            <a:endParaRPr lang="ru-RU" sz="6600" dirty="0"/>
          </a:p>
        </p:txBody>
      </p:sp>
      <p:sp>
        <p:nvSpPr>
          <p:cNvPr id="54" name="Овал 53">
            <a:hlinkClick r:id="rId5" action="ppaction://hlinksldjump"/>
          </p:cNvPr>
          <p:cNvSpPr/>
          <p:nvPr/>
        </p:nvSpPr>
        <p:spPr>
          <a:xfrm>
            <a:off x="5673824" y="854638"/>
            <a:ext cx="914400" cy="91440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3</a:t>
            </a:r>
            <a:endParaRPr lang="ru-RU" sz="6600" dirty="0"/>
          </a:p>
        </p:txBody>
      </p:sp>
      <p:sp>
        <p:nvSpPr>
          <p:cNvPr id="55" name="Овал 54">
            <a:hlinkClick r:id="rId6" action="ppaction://hlinksldjump"/>
          </p:cNvPr>
          <p:cNvSpPr/>
          <p:nvPr/>
        </p:nvSpPr>
        <p:spPr>
          <a:xfrm>
            <a:off x="6753944" y="832512"/>
            <a:ext cx="914400" cy="91440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4</a:t>
            </a:r>
            <a:endParaRPr lang="ru-RU" sz="6600" dirty="0"/>
          </a:p>
        </p:txBody>
      </p:sp>
      <p:sp>
        <p:nvSpPr>
          <p:cNvPr id="56" name="Овал 55">
            <a:hlinkClick r:id="rId7" action="ppaction://hlinksldjump"/>
          </p:cNvPr>
          <p:cNvSpPr/>
          <p:nvPr/>
        </p:nvSpPr>
        <p:spPr>
          <a:xfrm>
            <a:off x="7834064" y="832512"/>
            <a:ext cx="914400" cy="91440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5</a:t>
            </a:r>
            <a:endParaRPr lang="ru-RU" sz="6600" dirty="0"/>
          </a:p>
        </p:txBody>
      </p:sp>
      <p:sp>
        <p:nvSpPr>
          <p:cNvPr id="10" name="Овал 9"/>
          <p:cNvSpPr/>
          <p:nvPr/>
        </p:nvSpPr>
        <p:spPr>
          <a:xfrm>
            <a:off x="280120" y="2137430"/>
            <a:ext cx="3024336" cy="114982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FF00"/>
                </a:solidFill>
              </a:rPr>
              <a:t>Растения</a:t>
            </a:r>
            <a:endParaRPr lang="ru-RU" sz="3200" b="1" dirty="0">
              <a:solidFill>
                <a:srgbClr val="00FF00"/>
              </a:solidFill>
            </a:endParaRPr>
          </a:p>
        </p:txBody>
      </p:sp>
      <p:sp>
        <p:nvSpPr>
          <p:cNvPr id="11" name="Овал 10">
            <a:hlinkClick r:id="rId8" action="ppaction://hlinksldjump"/>
          </p:cNvPr>
          <p:cNvSpPr/>
          <p:nvPr/>
        </p:nvSpPr>
        <p:spPr>
          <a:xfrm>
            <a:off x="3479264" y="2221667"/>
            <a:ext cx="91440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1</a:t>
            </a:r>
            <a:endParaRPr lang="ru-RU" sz="7200" dirty="0"/>
          </a:p>
        </p:txBody>
      </p:sp>
      <p:sp>
        <p:nvSpPr>
          <p:cNvPr id="57" name="Овал 56">
            <a:hlinkClick r:id="rId9" action="ppaction://hlinksldjump"/>
          </p:cNvPr>
          <p:cNvSpPr/>
          <p:nvPr/>
        </p:nvSpPr>
        <p:spPr>
          <a:xfrm>
            <a:off x="4559384" y="2191604"/>
            <a:ext cx="91440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2</a:t>
            </a:r>
            <a:endParaRPr lang="ru-RU" sz="7200" dirty="0"/>
          </a:p>
        </p:txBody>
      </p:sp>
      <p:sp>
        <p:nvSpPr>
          <p:cNvPr id="58" name="Овал 57">
            <a:hlinkClick r:id="rId10" action="ppaction://hlinksldjump"/>
          </p:cNvPr>
          <p:cNvSpPr/>
          <p:nvPr/>
        </p:nvSpPr>
        <p:spPr>
          <a:xfrm>
            <a:off x="5657770" y="2174032"/>
            <a:ext cx="91440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3</a:t>
            </a:r>
            <a:endParaRPr lang="ru-RU" sz="7200" dirty="0"/>
          </a:p>
        </p:txBody>
      </p:sp>
      <p:sp>
        <p:nvSpPr>
          <p:cNvPr id="59" name="Овал 58">
            <a:hlinkClick r:id="rId11" action="ppaction://hlinksldjump"/>
          </p:cNvPr>
          <p:cNvSpPr/>
          <p:nvPr/>
        </p:nvSpPr>
        <p:spPr>
          <a:xfrm>
            <a:off x="6753944" y="2174032"/>
            <a:ext cx="91440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4</a:t>
            </a:r>
            <a:endParaRPr lang="ru-RU" sz="7200" dirty="0"/>
          </a:p>
        </p:txBody>
      </p:sp>
      <p:sp>
        <p:nvSpPr>
          <p:cNvPr id="60" name="Овал 59">
            <a:hlinkClick r:id="rId12" action="ppaction://hlinksldjump"/>
          </p:cNvPr>
          <p:cNvSpPr/>
          <p:nvPr/>
        </p:nvSpPr>
        <p:spPr>
          <a:xfrm>
            <a:off x="7892290" y="2174032"/>
            <a:ext cx="91440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5</a:t>
            </a:r>
            <a:endParaRPr lang="ru-RU" sz="7200" dirty="0"/>
          </a:p>
        </p:txBody>
      </p:sp>
      <p:sp>
        <p:nvSpPr>
          <p:cNvPr id="61" name="Овал 60"/>
          <p:cNvSpPr/>
          <p:nvPr/>
        </p:nvSpPr>
        <p:spPr>
          <a:xfrm>
            <a:off x="209278" y="3597489"/>
            <a:ext cx="3024336" cy="1149826"/>
          </a:xfrm>
          <a:prstGeom prst="ellipse">
            <a:avLst/>
          </a:prstGeom>
          <a:solidFill>
            <a:srgbClr val="4016D8"/>
          </a:solidFill>
          <a:ln>
            <a:solidFill>
              <a:srgbClr val="4016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 друзья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Овал 11">
            <a:hlinkClick r:id="rId13" action="ppaction://hlinksldjump"/>
          </p:cNvPr>
          <p:cNvSpPr/>
          <p:nvPr/>
        </p:nvSpPr>
        <p:spPr>
          <a:xfrm>
            <a:off x="3382114" y="3715202"/>
            <a:ext cx="914400" cy="914400"/>
          </a:xfrm>
          <a:prstGeom prst="ellipse">
            <a:avLst/>
          </a:prstGeom>
          <a:solidFill>
            <a:srgbClr val="4016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1</a:t>
            </a:r>
            <a:endParaRPr lang="ru-RU" sz="7200" dirty="0"/>
          </a:p>
        </p:txBody>
      </p:sp>
      <p:sp>
        <p:nvSpPr>
          <p:cNvPr id="62" name="Овал 61">
            <a:hlinkClick r:id="rId14" action="ppaction://hlinksldjump"/>
          </p:cNvPr>
          <p:cNvSpPr/>
          <p:nvPr/>
        </p:nvSpPr>
        <p:spPr>
          <a:xfrm>
            <a:off x="4482068" y="3719062"/>
            <a:ext cx="914400" cy="914400"/>
          </a:xfrm>
          <a:prstGeom prst="ellipse">
            <a:avLst/>
          </a:prstGeom>
          <a:solidFill>
            <a:srgbClr val="4016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2</a:t>
            </a:r>
            <a:endParaRPr lang="ru-RU" sz="7200" dirty="0"/>
          </a:p>
        </p:txBody>
      </p:sp>
      <p:sp>
        <p:nvSpPr>
          <p:cNvPr id="63" name="Овал 62">
            <a:hlinkClick r:id="rId15" action="ppaction://hlinksldjump"/>
          </p:cNvPr>
          <p:cNvSpPr/>
          <p:nvPr/>
        </p:nvSpPr>
        <p:spPr>
          <a:xfrm>
            <a:off x="5601816" y="3734604"/>
            <a:ext cx="914400" cy="914400"/>
          </a:xfrm>
          <a:prstGeom prst="ellipse">
            <a:avLst/>
          </a:prstGeom>
          <a:solidFill>
            <a:srgbClr val="4016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3</a:t>
            </a:r>
            <a:endParaRPr lang="ru-RU" sz="7200" dirty="0"/>
          </a:p>
        </p:txBody>
      </p:sp>
      <p:sp>
        <p:nvSpPr>
          <p:cNvPr id="64" name="Овал 63">
            <a:hlinkClick r:id="rId16" action="ppaction://hlinksldjump"/>
          </p:cNvPr>
          <p:cNvSpPr/>
          <p:nvPr/>
        </p:nvSpPr>
        <p:spPr>
          <a:xfrm>
            <a:off x="6684198" y="3734604"/>
            <a:ext cx="914400" cy="914400"/>
          </a:xfrm>
          <a:prstGeom prst="ellipse">
            <a:avLst/>
          </a:prstGeom>
          <a:solidFill>
            <a:srgbClr val="4016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4</a:t>
            </a:r>
            <a:endParaRPr lang="ru-RU" sz="7200" dirty="0"/>
          </a:p>
        </p:txBody>
      </p:sp>
      <p:sp>
        <p:nvSpPr>
          <p:cNvPr id="65" name="Овал 64">
            <a:hlinkClick r:id="rId17" action="ppaction://hlinksldjump"/>
          </p:cNvPr>
          <p:cNvSpPr/>
          <p:nvPr/>
        </p:nvSpPr>
        <p:spPr>
          <a:xfrm>
            <a:off x="7773436" y="3734604"/>
            <a:ext cx="914400" cy="914400"/>
          </a:xfrm>
          <a:prstGeom prst="ellipse">
            <a:avLst/>
          </a:prstGeom>
          <a:solidFill>
            <a:srgbClr val="4016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5</a:t>
            </a:r>
            <a:endParaRPr lang="ru-RU" sz="7200" dirty="0"/>
          </a:p>
        </p:txBody>
      </p:sp>
      <p:sp>
        <p:nvSpPr>
          <p:cNvPr id="66" name="Овал 65"/>
          <p:cNvSpPr/>
          <p:nvPr/>
        </p:nvSpPr>
        <p:spPr>
          <a:xfrm>
            <a:off x="216114" y="5013176"/>
            <a:ext cx="3024336" cy="1149826"/>
          </a:xfrm>
          <a:prstGeom prst="ellipse">
            <a:avLst/>
          </a:prstGeom>
          <a:solidFill>
            <a:srgbClr val="CE20D2"/>
          </a:solidFill>
          <a:ln>
            <a:solidFill>
              <a:srgbClr val="CE2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Минутка для шутки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3" name="Овал 12">
            <a:hlinkClick r:id="rId18" action="ppaction://hlinksldjump"/>
          </p:cNvPr>
          <p:cNvSpPr/>
          <p:nvPr/>
        </p:nvSpPr>
        <p:spPr>
          <a:xfrm>
            <a:off x="3419872" y="5130889"/>
            <a:ext cx="914400" cy="914400"/>
          </a:xfrm>
          <a:prstGeom prst="ellipse">
            <a:avLst/>
          </a:prstGeom>
          <a:solidFill>
            <a:srgbClr val="CE20D2"/>
          </a:solidFill>
          <a:ln>
            <a:solidFill>
              <a:srgbClr val="CE2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1</a:t>
            </a:r>
            <a:endParaRPr lang="ru-RU" sz="7200" dirty="0"/>
          </a:p>
        </p:txBody>
      </p:sp>
      <p:sp>
        <p:nvSpPr>
          <p:cNvPr id="67" name="Овал 66">
            <a:hlinkClick r:id="rId19" action="ppaction://hlinksldjump"/>
          </p:cNvPr>
          <p:cNvSpPr/>
          <p:nvPr/>
        </p:nvSpPr>
        <p:spPr>
          <a:xfrm>
            <a:off x="4519826" y="5130889"/>
            <a:ext cx="914400" cy="914400"/>
          </a:xfrm>
          <a:prstGeom prst="ellipse">
            <a:avLst/>
          </a:prstGeom>
          <a:solidFill>
            <a:srgbClr val="CE20D2"/>
          </a:solidFill>
          <a:ln>
            <a:solidFill>
              <a:srgbClr val="CE2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2</a:t>
            </a:r>
            <a:endParaRPr lang="ru-RU" sz="7200" dirty="0"/>
          </a:p>
        </p:txBody>
      </p:sp>
      <p:sp>
        <p:nvSpPr>
          <p:cNvPr id="68" name="Овал 67">
            <a:hlinkClick r:id="rId20" action="ppaction://hlinksldjump"/>
          </p:cNvPr>
          <p:cNvSpPr/>
          <p:nvPr/>
        </p:nvSpPr>
        <p:spPr>
          <a:xfrm>
            <a:off x="5601816" y="5130889"/>
            <a:ext cx="914400" cy="914400"/>
          </a:xfrm>
          <a:prstGeom prst="ellipse">
            <a:avLst/>
          </a:prstGeom>
          <a:solidFill>
            <a:srgbClr val="CE20D2"/>
          </a:solidFill>
          <a:ln>
            <a:solidFill>
              <a:srgbClr val="CE2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3</a:t>
            </a:r>
            <a:endParaRPr lang="ru-RU" sz="7200" dirty="0"/>
          </a:p>
        </p:txBody>
      </p:sp>
      <p:sp>
        <p:nvSpPr>
          <p:cNvPr id="69" name="Овал 68">
            <a:hlinkClick r:id="rId21" action="ppaction://hlinksldjump"/>
          </p:cNvPr>
          <p:cNvSpPr/>
          <p:nvPr/>
        </p:nvSpPr>
        <p:spPr>
          <a:xfrm>
            <a:off x="6709390" y="5130889"/>
            <a:ext cx="914400" cy="914400"/>
          </a:xfrm>
          <a:prstGeom prst="ellipse">
            <a:avLst/>
          </a:prstGeom>
          <a:solidFill>
            <a:srgbClr val="CE20D2"/>
          </a:solidFill>
          <a:ln>
            <a:solidFill>
              <a:srgbClr val="CE2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4</a:t>
            </a:r>
            <a:endParaRPr lang="ru-RU" sz="7200" dirty="0"/>
          </a:p>
        </p:txBody>
      </p:sp>
      <p:sp>
        <p:nvSpPr>
          <p:cNvPr id="70" name="Овал 69">
            <a:hlinkClick r:id="rId22" action="ppaction://hlinksldjump"/>
          </p:cNvPr>
          <p:cNvSpPr/>
          <p:nvPr/>
        </p:nvSpPr>
        <p:spPr>
          <a:xfrm>
            <a:off x="7788344" y="5130889"/>
            <a:ext cx="914400" cy="914400"/>
          </a:xfrm>
          <a:prstGeom prst="ellipse">
            <a:avLst/>
          </a:prstGeom>
          <a:solidFill>
            <a:srgbClr val="CE20D2"/>
          </a:solidFill>
          <a:ln>
            <a:solidFill>
              <a:srgbClr val="CE2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5</a:t>
            </a:r>
            <a:endParaRPr lang="ru-RU" sz="7200" dirty="0"/>
          </a:p>
        </p:txBody>
      </p:sp>
      <p:sp>
        <p:nvSpPr>
          <p:cNvPr id="71" name="Овал 70"/>
          <p:cNvSpPr/>
          <p:nvPr/>
        </p:nvSpPr>
        <p:spPr>
          <a:xfrm>
            <a:off x="241186" y="692696"/>
            <a:ext cx="3024336" cy="1152128"/>
          </a:xfrm>
          <a:prstGeom prst="ellipse">
            <a:avLst/>
          </a:prstGeom>
          <a:solidFill>
            <a:srgbClr val="00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Родные просторы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251520" y="2151152"/>
            <a:ext cx="3024336" cy="114982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FF00"/>
                </a:solidFill>
              </a:rPr>
              <a:t>Растения</a:t>
            </a:r>
            <a:endParaRPr lang="ru-RU" sz="3200" b="1" dirty="0">
              <a:solidFill>
                <a:srgbClr val="00FF00"/>
              </a:solidFill>
            </a:endParaRPr>
          </a:p>
        </p:txBody>
      </p:sp>
      <p:sp>
        <p:nvSpPr>
          <p:cNvPr id="73" name="Овал 72"/>
          <p:cNvSpPr/>
          <p:nvPr/>
        </p:nvSpPr>
        <p:spPr>
          <a:xfrm>
            <a:off x="196752" y="3587839"/>
            <a:ext cx="3024336" cy="1149826"/>
          </a:xfrm>
          <a:prstGeom prst="ellipse">
            <a:avLst/>
          </a:prstGeom>
          <a:solidFill>
            <a:srgbClr val="4016D8"/>
          </a:solidFill>
          <a:ln>
            <a:solidFill>
              <a:srgbClr val="4016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Минутка для шутки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209278" y="5013176"/>
            <a:ext cx="3024336" cy="1149826"/>
          </a:xfrm>
          <a:prstGeom prst="ellipse">
            <a:avLst/>
          </a:prstGeom>
          <a:solidFill>
            <a:srgbClr val="CE20D2"/>
          </a:solidFill>
          <a:ln>
            <a:solidFill>
              <a:srgbClr val="CE20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Наши меньшие друзь</a:t>
            </a: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я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784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</p:childTnLst>
        </p:cTn>
      </p:par>
    </p:tnLst>
    <p:bldLst>
      <p:bldP spid="9" grpId="0" animBg="1"/>
      <p:bldP spid="53" grpId="0" animBg="1"/>
      <p:bldP spid="54" grpId="0" animBg="1"/>
      <p:bldP spid="55" grpId="0" animBg="1"/>
      <p:bldP spid="56" grpId="0" animBg="1"/>
      <p:bldP spid="11" grpId="0" animBg="1"/>
      <p:bldP spid="57" grpId="0" animBg="1"/>
      <p:bldP spid="58" grpId="0" animBg="1"/>
      <p:bldP spid="59" grpId="0" animBg="1"/>
      <p:bldP spid="60" grpId="0" animBg="1"/>
      <p:bldP spid="12" grpId="0" animBg="1"/>
      <p:bldP spid="62" grpId="0" animBg="1"/>
      <p:bldP spid="63" grpId="0" animBg="1"/>
      <p:bldP spid="64" grpId="0" animBg="1"/>
      <p:bldP spid="65" grpId="0" animBg="1"/>
      <p:bldP spid="13" grpId="0" animBg="1"/>
      <p:bldP spid="67" grpId="0" animBg="1"/>
      <p:bldP spid="68" grpId="0" animBg="1"/>
      <p:bldP spid="69" grpId="0" animBg="1"/>
      <p:bldP spid="7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8602515" y="6092190"/>
            <a:ext cx="359622" cy="4743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862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69620" y="5336540"/>
            <a:ext cx="4858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б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03648" y="53365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763688" y="5326856"/>
            <a:ext cx="366956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г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86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е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967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ё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3489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ж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8061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з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1871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и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443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й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101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</a:t>
            </a: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5863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</a:t>
            </a: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6244590" y="5326856"/>
            <a:ext cx="457200" cy="4000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н</a:t>
            </a:r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67017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</a:t>
            </a:r>
          </a:p>
        </p:txBody>
      </p:sp>
      <p:sp>
        <p:nvSpPr>
          <p:cNvPr id="24" name="Text Box 33"/>
          <p:cNvSpPr txBox="1">
            <a:spLocks noChangeArrowheads="1"/>
          </p:cNvSpPr>
          <p:nvPr/>
        </p:nvSpPr>
        <p:spPr bwMode="auto">
          <a:xfrm>
            <a:off x="70713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я</a:t>
            </a:r>
          </a:p>
        </p:txBody>
      </p:sp>
      <p:sp>
        <p:nvSpPr>
          <p:cNvPr id="26" name="Text Box 37"/>
          <p:cNvSpPr txBox="1">
            <a:spLocks noChangeArrowheads="1"/>
          </p:cNvSpPr>
          <p:nvPr/>
        </p:nvSpPr>
        <p:spPr bwMode="auto">
          <a:xfrm>
            <a:off x="1285528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>
                <a:solidFill>
                  <a:srgbClr val="000000"/>
                </a:solidFill>
              </a:rPr>
              <a:t>Т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2123728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</a:t>
            </a: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5886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</a:t>
            </a:r>
          </a:p>
        </p:txBody>
      </p:sp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969620" y="5742940"/>
            <a:ext cx="43402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р</a:t>
            </a:r>
          </a:p>
        </p:txBody>
      </p:sp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1403648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</a:t>
            </a: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2123728" y="5742940"/>
            <a:ext cx="43204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у</a:t>
            </a:r>
          </a:p>
        </p:txBody>
      </p:sp>
      <p:sp>
        <p:nvSpPr>
          <p:cNvPr id="36" name="Text Box 22"/>
          <p:cNvSpPr txBox="1">
            <a:spLocks noChangeArrowheads="1"/>
          </p:cNvSpPr>
          <p:nvPr/>
        </p:nvSpPr>
        <p:spPr bwMode="auto">
          <a:xfrm>
            <a:off x="2569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ф</a:t>
            </a:r>
          </a:p>
        </p:txBody>
      </p:sp>
      <p:sp>
        <p:nvSpPr>
          <p:cNvPr id="37" name="Text Box 23"/>
          <p:cNvSpPr txBox="1">
            <a:spLocks noChangeArrowheads="1"/>
          </p:cNvSpPr>
          <p:nvPr/>
        </p:nvSpPr>
        <p:spPr bwMode="auto">
          <a:xfrm>
            <a:off x="2950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38" name="Text Box 24"/>
          <p:cNvSpPr txBox="1">
            <a:spLocks noChangeArrowheads="1"/>
          </p:cNvSpPr>
          <p:nvPr/>
        </p:nvSpPr>
        <p:spPr bwMode="auto">
          <a:xfrm>
            <a:off x="33318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ц</a:t>
            </a:r>
          </a:p>
        </p:txBody>
      </p:sp>
      <p:sp>
        <p:nvSpPr>
          <p:cNvPr id="39" name="Text Box 25"/>
          <p:cNvSpPr txBox="1">
            <a:spLocks noChangeArrowheads="1"/>
          </p:cNvSpPr>
          <p:nvPr/>
        </p:nvSpPr>
        <p:spPr bwMode="auto">
          <a:xfrm>
            <a:off x="37890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ч</a:t>
            </a:r>
          </a:p>
        </p:txBody>
      </p:sp>
      <p:sp>
        <p:nvSpPr>
          <p:cNvPr id="40" name="Text Box 26"/>
          <p:cNvSpPr txBox="1">
            <a:spLocks noChangeArrowheads="1"/>
          </p:cNvSpPr>
          <p:nvPr/>
        </p:nvSpPr>
        <p:spPr bwMode="auto">
          <a:xfrm>
            <a:off x="41700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ш</a:t>
            </a:r>
          </a:p>
        </p:txBody>
      </p: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46272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щ</a:t>
            </a:r>
          </a:p>
        </p:txBody>
      </p:sp>
      <p:sp>
        <p:nvSpPr>
          <p:cNvPr id="42" name="Text Box 28"/>
          <p:cNvSpPr txBox="1">
            <a:spLocks noChangeArrowheads="1"/>
          </p:cNvSpPr>
          <p:nvPr/>
        </p:nvSpPr>
        <p:spPr bwMode="auto">
          <a:xfrm>
            <a:off x="5084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ъ</a:t>
            </a:r>
          </a:p>
        </p:txBody>
      </p:sp>
      <p:sp>
        <p:nvSpPr>
          <p:cNvPr id="43" name="Text Box 29"/>
          <p:cNvSpPr txBox="1">
            <a:spLocks noChangeArrowheads="1"/>
          </p:cNvSpPr>
          <p:nvPr/>
        </p:nvSpPr>
        <p:spPr bwMode="auto">
          <a:xfrm>
            <a:off x="5465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ы</a:t>
            </a:r>
          </a:p>
        </p:txBody>
      </p:sp>
      <p:sp>
        <p:nvSpPr>
          <p:cNvPr id="44" name="Text Box 30"/>
          <p:cNvSpPr txBox="1">
            <a:spLocks noChangeArrowheads="1"/>
          </p:cNvSpPr>
          <p:nvPr/>
        </p:nvSpPr>
        <p:spPr bwMode="auto">
          <a:xfrm>
            <a:off x="5846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ь</a:t>
            </a:r>
          </a:p>
        </p:txBody>
      </p:sp>
      <p:sp>
        <p:nvSpPr>
          <p:cNvPr id="45" name="Text Box 31"/>
          <p:cNvSpPr txBox="1">
            <a:spLocks noChangeArrowheads="1"/>
          </p:cNvSpPr>
          <p:nvPr/>
        </p:nvSpPr>
        <p:spPr bwMode="auto">
          <a:xfrm>
            <a:off x="6227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э</a:t>
            </a:r>
          </a:p>
        </p:txBody>
      </p:sp>
      <p:sp>
        <p:nvSpPr>
          <p:cNvPr id="46" name="Text Box 32"/>
          <p:cNvSpPr txBox="1">
            <a:spLocks noChangeArrowheads="1"/>
          </p:cNvSpPr>
          <p:nvPr/>
        </p:nvSpPr>
        <p:spPr bwMode="auto">
          <a:xfrm>
            <a:off x="66084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ю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1251248" y="3778720"/>
            <a:ext cx="1066800" cy="123445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2316480" y="3789040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А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3383280" y="3768403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Л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 Box 37"/>
          <p:cNvSpPr txBox="1">
            <a:spLocks noChangeArrowheads="1"/>
          </p:cNvSpPr>
          <p:nvPr/>
        </p:nvSpPr>
        <p:spPr bwMode="auto">
          <a:xfrm>
            <a:off x="4485219" y="3789040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И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 Box 37"/>
          <p:cNvSpPr txBox="1">
            <a:spLocks noChangeArrowheads="1"/>
          </p:cNvSpPr>
          <p:nvPr/>
        </p:nvSpPr>
        <p:spPr bwMode="auto">
          <a:xfrm>
            <a:off x="5552019" y="3778721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Ц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 Box 37"/>
          <p:cNvSpPr txBox="1">
            <a:spLocks noChangeArrowheads="1"/>
          </p:cNvSpPr>
          <p:nvPr/>
        </p:nvSpPr>
        <p:spPr bwMode="auto">
          <a:xfrm>
            <a:off x="6595110" y="3814613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А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1763688" y="57332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608420" y="3778720"/>
            <a:ext cx="1066800" cy="123445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2316480" y="3789040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5482590" y="5323681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л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400400" y="3784441"/>
            <a:ext cx="1078230" cy="12249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478630" y="3789040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552019" y="3784441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2" name="Блок-схема: перфолента 61"/>
          <p:cNvSpPr/>
          <p:nvPr/>
        </p:nvSpPr>
        <p:spPr>
          <a:xfrm>
            <a:off x="1274238" y="253284"/>
            <a:ext cx="6421962" cy="324772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Деревня в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Прилузском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районе. Её название  связано с одноимённым названием реки, протекающей через  деревню  и впадающую в реку Летка. Название реки переводится как 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2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незамерзающий родник, не покрывающийся 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льдом»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Text Box 32"/>
          <p:cNvSpPr txBox="1">
            <a:spLocks noChangeArrowheads="1"/>
          </p:cNvSpPr>
          <p:nvPr/>
        </p:nvSpPr>
        <p:spPr bwMode="auto">
          <a:xfrm>
            <a:off x="8278665" y="4076142"/>
            <a:ext cx="323850" cy="364787"/>
          </a:xfrm>
          <a:prstGeom prst="star5">
            <a:avLst>
              <a:gd name="adj" fmla="val 22895"/>
              <a:gd name="hf" fmla="val 105146"/>
              <a:gd name="vf" fmla="val 110557"/>
            </a:avLst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214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20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0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20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20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20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20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20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5" dur="2000" fill="hold"/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20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20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5" dur="2000" fill="hold"/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20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8" dur="2000" fill="hold"/>
                                        <p:tgtEl>
                                          <p:spTgt spid="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3" dur="2000" fill="hold"/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8" dur="2000" fill="hold"/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3" dur="2000" fill="hold"/>
                                        <p:tgtEl>
                                          <p:spTgt spid="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8" dur="2000" fill="hold"/>
                                        <p:tgtEl>
                                          <p:spTgt spid="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3" dur="2000" fill="hold"/>
                                        <p:tgtEl>
                                          <p:spTgt spid="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8" dur="2000" fill="hold"/>
                                        <p:tgtEl>
                                          <p:spTgt spid="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3" dur="2000" fill="hold"/>
                                        <p:tgtEl>
                                          <p:spTgt spid="5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1" dur="2000" fill="hold"/>
                                        <p:tgtEl>
                                          <p:spTgt spid="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" presetClass="emph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8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89" dur="2000" fill="hold"/>
                                        <p:tgtEl>
                                          <p:spTgt spid="6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9" grpId="0" animBg="1"/>
      <p:bldP spid="49" grpId="1" animBg="1"/>
      <p:bldP spid="55" grpId="0"/>
      <p:bldP spid="56" grpId="0" animBg="1"/>
      <p:bldP spid="56" grpId="1" animBg="1"/>
      <p:bldP spid="57" grpId="0" animBg="1"/>
      <p:bldP spid="57" grpId="1" animBg="1"/>
      <p:bldP spid="58" grpId="0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8584420" y="6054464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779120" y="253284"/>
            <a:ext cx="7517872" cy="324772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ahoma"/>
                <a:ea typeface="Times New Roman"/>
              </a:rPr>
              <a:t>Посёлок в нашем районе. В переводе с </a:t>
            </a:r>
            <a:r>
              <a:rPr lang="ru-RU" sz="2800" dirty="0" err="1" smtClean="0">
                <a:latin typeface="Tahoma"/>
                <a:ea typeface="Times New Roman"/>
              </a:rPr>
              <a:t>коми</a:t>
            </a:r>
            <a:r>
              <a:rPr lang="ru-RU" sz="2800" dirty="0" smtClean="0">
                <a:latin typeface="Tahoma"/>
                <a:ea typeface="Times New Roman"/>
              </a:rPr>
              <a:t> языка «голубиный </a:t>
            </a:r>
            <a:r>
              <a:rPr lang="ru-RU" sz="2800" dirty="0">
                <a:latin typeface="Tahoma"/>
                <a:ea typeface="Times New Roman"/>
              </a:rPr>
              <a:t>ручей». Возле </a:t>
            </a:r>
            <a:r>
              <a:rPr lang="ru-RU" sz="2800" dirty="0" smtClean="0">
                <a:latin typeface="Tahoma"/>
                <a:ea typeface="Times New Roman"/>
              </a:rPr>
              <a:t>посёлка </a:t>
            </a:r>
            <a:r>
              <a:rPr lang="ru-RU" sz="2800" dirty="0">
                <a:latin typeface="Tahoma"/>
                <a:ea typeface="Times New Roman"/>
              </a:rPr>
              <a:t>протекает </a:t>
            </a:r>
            <a:r>
              <a:rPr lang="ru-RU" sz="2800" dirty="0" smtClean="0">
                <a:latin typeface="Tahoma"/>
                <a:ea typeface="Times New Roman"/>
              </a:rPr>
              <a:t>ручей </a:t>
            </a:r>
            <a:r>
              <a:rPr lang="ru-RU" sz="2800" dirty="0" err="1">
                <a:latin typeface="Tahoma"/>
                <a:ea typeface="Times New Roman"/>
              </a:rPr>
              <a:t>Голубкошор</a:t>
            </a:r>
            <a:r>
              <a:rPr lang="ru-RU" sz="2800" dirty="0">
                <a:latin typeface="Tahoma"/>
                <a:ea typeface="Times New Roman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862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69620" y="5336540"/>
            <a:ext cx="4858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б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03648" y="53365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763688" y="5326856"/>
            <a:ext cx="366956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г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86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е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967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ё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3489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ж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8061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з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1871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и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443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й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101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863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6244590" y="5326856"/>
            <a:ext cx="457200" cy="4000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н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67017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</a:t>
            </a:r>
          </a:p>
        </p:txBody>
      </p: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70713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я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123728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886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969620" y="5742940"/>
            <a:ext cx="43402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р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403648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</a:t>
            </a: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2123728" y="5742940"/>
            <a:ext cx="43204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у</a:t>
            </a: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2569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ф</a:t>
            </a: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2950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33318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ц</a:t>
            </a: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37890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ч</a:t>
            </a:r>
          </a:p>
        </p:txBody>
      </p: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41700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ш</a:t>
            </a: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46272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щ</a:t>
            </a:r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>
            <a:off x="5084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ъ</a:t>
            </a:r>
          </a:p>
        </p:txBody>
      </p:sp>
      <p:sp>
        <p:nvSpPr>
          <p:cNvPr id="36" name="Text Box 29"/>
          <p:cNvSpPr txBox="1">
            <a:spLocks noChangeArrowheads="1"/>
          </p:cNvSpPr>
          <p:nvPr/>
        </p:nvSpPr>
        <p:spPr bwMode="auto">
          <a:xfrm>
            <a:off x="5465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ы</a:t>
            </a:r>
          </a:p>
        </p:txBody>
      </p:sp>
      <p:sp>
        <p:nvSpPr>
          <p:cNvPr id="37" name="Text Box 30"/>
          <p:cNvSpPr txBox="1">
            <a:spLocks noChangeArrowheads="1"/>
          </p:cNvSpPr>
          <p:nvPr/>
        </p:nvSpPr>
        <p:spPr bwMode="auto">
          <a:xfrm>
            <a:off x="5846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ь</a:t>
            </a:r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>
            <a:off x="6227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э</a:t>
            </a:r>
          </a:p>
        </p:txBody>
      </p:sp>
      <p:sp>
        <p:nvSpPr>
          <p:cNvPr id="39" name="Text Box 32"/>
          <p:cNvSpPr txBox="1">
            <a:spLocks noChangeArrowheads="1"/>
          </p:cNvSpPr>
          <p:nvPr/>
        </p:nvSpPr>
        <p:spPr bwMode="auto">
          <a:xfrm>
            <a:off x="66084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ю</a:t>
            </a:r>
          </a:p>
        </p:txBody>
      </p:sp>
      <p:sp>
        <p:nvSpPr>
          <p:cNvPr id="41" name="Text Box 20"/>
          <p:cNvSpPr txBox="1">
            <a:spLocks noChangeArrowheads="1"/>
          </p:cNvSpPr>
          <p:nvPr/>
        </p:nvSpPr>
        <p:spPr bwMode="auto">
          <a:xfrm>
            <a:off x="1763688" y="57332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5482590" y="5323681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л</a:t>
            </a:r>
          </a:p>
        </p:txBody>
      </p:sp>
      <p:sp>
        <p:nvSpPr>
          <p:cNvPr id="49" name="Text Box 37"/>
          <p:cNvSpPr txBox="1">
            <a:spLocks noChangeArrowheads="1"/>
          </p:cNvSpPr>
          <p:nvPr/>
        </p:nvSpPr>
        <p:spPr bwMode="auto">
          <a:xfrm>
            <a:off x="77719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Г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184399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У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292989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Л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 Box 37"/>
          <p:cNvSpPr txBox="1">
            <a:spLocks noChangeArrowheads="1"/>
          </p:cNvSpPr>
          <p:nvPr/>
        </p:nvSpPr>
        <p:spPr bwMode="auto">
          <a:xfrm>
            <a:off x="400803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Я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 Box 37"/>
          <p:cNvSpPr txBox="1">
            <a:spLocks noChangeArrowheads="1"/>
          </p:cNvSpPr>
          <p:nvPr/>
        </p:nvSpPr>
        <p:spPr bwMode="auto">
          <a:xfrm>
            <a:off x="507483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Ш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 Box 37"/>
          <p:cNvSpPr txBox="1">
            <a:spLocks noChangeArrowheads="1"/>
          </p:cNvSpPr>
          <p:nvPr/>
        </p:nvSpPr>
        <p:spPr bwMode="auto">
          <a:xfrm>
            <a:off x="616073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О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 Box 37"/>
          <p:cNvSpPr txBox="1">
            <a:spLocks noChangeArrowheads="1"/>
          </p:cNvSpPr>
          <p:nvPr/>
        </p:nvSpPr>
        <p:spPr bwMode="auto">
          <a:xfrm>
            <a:off x="7236296" y="3796351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noProof="0" dirty="0">
                <a:solidFill>
                  <a:srgbClr val="000000"/>
                </a:solidFill>
              </a:rPr>
              <a:t>Р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211142" y="3784126"/>
            <a:ext cx="1091954" cy="121078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141630" y="3784126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82450" y="3784126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79120" y="3793976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837838" y="3789040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915816" y="3784126"/>
            <a:ext cx="1080874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017620" y="3775715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7" name="Text Box 32"/>
          <p:cNvSpPr txBox="1">
            <a:spLocks noChangeArrowheads="1"/>
          </p:cNvSpPr>
          <p:nvPr/>
        </p:nvSpPr>
        <p:spPr bwMode="auto">
          <a:xfrm>
            <a:off x="8602515" y="4630127"/>
            <a:ext cx="323850" cy="364787"/>
          </a:xfrm>
          <a:prstGeom prst="star5">
            <a:avLst>
              <a:gd name="adj" fmla="val 22895"/>
              <a:gd name="hf" fmla="val 105146"/>
              <a:gd name="vf" fmla="val 110557"/>
            </a:avLst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25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20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20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20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0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3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20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20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20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0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20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1" dur="20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20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1" dur="2000" fill="hold"/>
                                        <p:tgtEl>
                                          <p:spTgt spid="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9" dur="2000" fill="hold"/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4" dur="2000" fill="hold"/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9" dur="20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4" dur="20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2000" fill="hold"/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" dur="20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9" dur="2000" fill="hold"/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4" dur="2000" fill="hold"/>
                                        <p:tgtEl>
                                          <p:spTgt spid="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" presetClass="emph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1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92" dur="2000" fill="hold"/>
                                        <p:tgtEl>
                                          <p:spTgt spid="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4" grpId="0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8435973" y="6114448"/>
            <a:ext cx="360040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588620" y="116632"/>
            <a:ext cx="7708371" cy="352839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 это село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имело название 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Спиринское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Приближаясь к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населённому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пункту с любой стороны, видим его за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Нюлой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потому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село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находится между двумя реками: Большой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Нюлой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Ыджыд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Нюлаю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 и Малой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Нюлой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Ичöт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Нюлаю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862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69620" y="5336540"/>
            <a:ext cx="4858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03648" y="53365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763688" y="5326856"/>
            <a:ext cx="366956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86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967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ё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3489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ж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8061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з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1871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443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101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863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6244590" y="5326856"/>
            <a:ext cx="457200" cy="4000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 н</a:t>
            </a:r>
          </a:p>
        </p:txBody>
      </p:sp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67017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70713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123728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5886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969620" y="5742940"/>
            <a:ext cx="43402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р</a:t>
            </a:r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403648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2123728" y="5742940"/>
            <a:ext cx="43204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dirty="0" smtClean="0">
                <a:solidFill>
                  <a:srgbClr val="000000"/>
                </a:solidFill>
              </a:rPr>
              <a:t> у</a:t>
            </a:r>
          </a:p>
        </p:txBody>
      </p:sp>
      <p:sp>
        <p:nvSpPr>
          <p:cNvPr id="29" name="Text Box 22"/>
          <p:cNvSpPr txBox="1">
            <a:spLocks noChangeArrowheads="1"/>
          </p:cNvSpPr>
          <p:nvPr/>
        </p:nvSpPr>
        <p:spPr bwMode="auto">
          <a:xfrm>
            <a:off x="2569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ф</a:t>
            </a:r>
          </a:p>
        </p:txBody>
      </p:sp>
      <p:sp>
        <p:nvSpPr>
          <p:cNvPr id="30" name="Text Box 23"/>
          <p:cNvSpPr txBox="1">
            <a:spLocks noChangeArrowheads="1"/>
          </p:cNvSpPr>
          <p:nvPr/>
        </p:nvSpPr>
        <p:spPr bwMode="auto">
          <a:xfrm>
            <a:off x="2950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х</a:t>
            </a:r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33318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ц</a:t>
            </a:r>
          </a:p>
        </p:txBody>
      </p:sp>
      <p:sp>
        <p:nvSpPr>
          <p:cNvPr id="32" name="Text Box 25"/>
          <p:cNvSpPr txBox="1">
            <a:spLocks noChangeArrowheads="1"/>
          </p:cNvSpPr>
          <p:nvPr/>
        </p:nvSpPr>
        <p:spPr bwMode="auto">
          <a:xfrm>
            <a:off x="37890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ч</a:t>
            </a:r>
          </a:p>
        </p:txBody>
      </p: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41700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ш</a:t>
            </a: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46272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щ</a:t>
            </a:r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>
            <a:off x="5084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ъ</a:t>
            </a:r>
          </a:p>
        </p:txBody>
      </p:sp>
      <p:sp>
        <p:nvSpPr>
          <p:cNvPr id="36" name="Text Box 29"/>
          <p:cNvSpPr txBox="1">
            <a:spLocks noChangeArrowheads="1"/>
          </p:cNvSpPr>
          <p:nvPr/>
        </p:nvSpPr>
        <p:spPr bwMode="auto">
          <a:xfrm>
            <a:off x="5465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37" name="Text Box 30"/>
          <p:cNvSpPr txBox="1">
            <a:spLocks noChangeArrowheads="1"/>
          </p:cNvSpPr>
          <p:nvPr/>
        </p:nvSpPr>
        <p:spPr bwMode="auto">
          <a:xfrm>
            <a:off x="5846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38" name="Text Box 31"/>
          <p:cNvSpPr txBox="1">
            <a:spLocks noChangeArrowheads="1"/>
          </p:cNvSpPr>
          <p:nvPr/>
        </p:nvSpPr>
        <p:spPr bwMode="auto">
          <a:xfrm>
            <a:off x="6227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э</a:t>
            </a:r>
          </a:p>
        </p:txBody>
      </p:sp>
      <p:sp>
        <p:nvSpPr>
          <p:cNvPr id="39" name="Text Box 32"/>
          <p:cNvSpPr txBox="1">
            <a:spLocks noChangeArrowheads="1"/>
          </p:cNvSpPr>
          <p:nvPr/>
        </p:nvSpPr>
        <p:spPr bwMode="auto">
          <a:xfrm>
            <a:off x="66084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41" name="Text Box 20"/>
          <p:cNvSpPr txBox="1">
            <a:spLocks noChangeArrowheads="1"/>
          </p:cNvSpPr>
          <p:nvPr/>
        </p:nvSpPr>
        <p:spPr bwMode="auto">
          <a:xfrm>
            <a:off x="1763688" y="57332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5482590" y="5323681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2000" b="1" kern="0" smtClean="0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49" name="Text Box 37"/>
          <p:cNvSpPr txBox="1">
            <a:spLocks noChangeArrowheads="1"/>
          </p:cNvSpPr>
          <p:nvPr/>
        </p:nvSpPr>
        <p:spPr bwMode="auto">
          <a:xfrm>
            <a:off x="77719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З</a:t>
            </a: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184399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2929890" y="3810796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2" name="Text Box 37"/>
          <p:cNvSpPr txBox="1">
            <a:spLocks noChangeArrowheads="1"/>
          </p:cNvSpPr>
          <p:nvPr/>
        </p:nvSpPr>
        <p:spPr bwMode="auto">
          <a:xfrm>
            <a:off x="400803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У</a:t>
            </a:r>
          </a:p>
        </p:txBody>
      </p:sp>
      <p:sp>
        <p:nvSpPr>
          <p:cNvPr id="53" name="Text Box 37"/>
          <p:cNvSpPr txBox="1">
            <a:spLocks noChangeArrowheads="1"/>
          </p:cNvSpPr>
          <p:nvPr/>
        </p:nvSpPr>
        <p:spPr bwMode="auto">
          <a:xfrm>
            <a:off x="507483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4" name="Text Box 37"/>
          <p:cNvSpPr txBox="1">
            <a:spLocks noChangeArrowheads="1"/>
          </p:cNvSpPr>
          <p:nvPr/>
        </p:nvSpPr>
        <p:spPr bwMode="auto">
          <a:xfrm>
            <a:off x="6160730" y="3796352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55" name="Text Box 37"/>
          <p:cNvSpPr txBox="1">
            <a:spLocks noChangeArrowheads="1"/>
          </p:cNvSpPr>
          <p:nvPr/>
        </p:nvSpPr>
        <p:spPr bwMode="auto">
          <a:xfrm>
            <a:off x="7236296" y="3796351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7205038" y="3779920"/>
            <a:ext cx="1091954" cy="121078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156176" y="3775714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076056" y="3789040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55576" y="3790159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835696" y="3786032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910790" y="3775714"/>
            <a:ext cx="1080874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995936" y="3775714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7" name="Text Box 32"/>
          <p:cNvSpPr txBox="1">
            <a:spLocks noChangeArrowheads="1"/>
          </p:cNvSpPr>
          <p:nvPr/>
        </p:nvSpPr>
        <p:spPr bwMode="auto">
          <a:xfrm>
            <a:off x="8602515" y="4630127"/>
            <a:ext cx="323850" cy="364787"/>
          </a:xfrm>
          <a:prstGeom prst="star5">
            <a:avLst>
              <a:gd name="adj" fmla="val 22895"/>
              <a:gd name="hf" fmla="val 105146"/>
              <a:gd name="vf" fmla="val 110557"/>
            </a:avLst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ru-RU" altLang="ru-RU" sz="2000" b="1" kern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8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20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0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0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20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20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20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" dur="20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3" dur="20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8" dur="2000" fill="hold"/>
                                        <p:tgtEl>
                                          <p:spTgt spid="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2000" fill="hold"/>
                                        <p:tgtEl>
                                          <p:spTgt spid="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2000" fill="hold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2000" fill="hold"/>
                                        <p:tgtEl>
                                          <p:spTgt spid="2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4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000" fill="hold"/>
                                        <p:tgtEl>
                                          <p:spTgt spid="2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20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1" dur="20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6" dur="20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1" dur="2000" fill="hold"/>
                                        <p:tgtEl>
                                          <p:spTgt spid="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2000" fill="hold"/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2000" fill="hold"/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6" dur="20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1" dur="20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2000" fill="hold"/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" dur="20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9" dur="2000" fill="hold"/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4" dur="2000" fill="hold"/>
                                        <p:tgtEl>
                                          <p:spTgt spid="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5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" presetClass="emph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1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92" dur="2000" fill="hold"/>
                                        <p:tgtEl>
                                          <p:spTgt spid="6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4" grpId="0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>
            <a:hlinkClick r:id="rId2" action="ppaction://hlinksldjump"/>
          </p:cNvPr>
          <p:cNvSpPr/>
          <p:nvPr/>
        </p:nvSpPr>
        <p:spPr>
          <a:xfrm rot="5400000">
            <a:off x="8571785" y="6057083"/>
            <a:ext cx="359622" cy="4743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8862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69620" y="5336540"/>
            <a:ext cx="4858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б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03648" y="53365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763688" y="5326856"/>
            <a:ext cx="366956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г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86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е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9679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ё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3489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ж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8061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з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1871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и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4644390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й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101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</a:t>
            </a: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58635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</a:t>
            </a: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6244590" y="5326856"/>
            <a:ext cx="457200" cy="4000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н</a:t>
            </a:r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6701790" y="53268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</a:t>
            </a:r>
          </a:p>
        </p:txBody>
      </p:sp>
      <p:sp>
        <p:nvSpPr>
          <p:cNvPr id="24" name="Text Box 33"/>
          <p:cNvSpPr txBox="1">
            <a:spLocks noChangeArrowheads="1"/>
          </p:cNvSpPr>
          <p:nvPr/>
        </p:nvSpPr>
        <p:spPr bwMode="auto">
          <a:xfrm>
            <a:off x="70713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я</a:t>
            </a:r>
          </a:p>
        </p:txBody>
      </p:sp>
      <p:sp>
        <p:nvSpPr>
          <p:cNvPr id="26" name="Text Box 37"/>
          <p:cNvSpPr txBox="1">
            <a:spLocks noChangeArrowheads="1"/>
          </p:cNvSpPr>
          <p:nvPr/>
        </p:nvSpPr>
        <p:spPr bwMode="auto">
          <a:xfrm>
            <a:off x="1212520" y="3814613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Ч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2123728" y="5326856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</a:t>
            </a: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5886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</a:t>
            </a:r>
          </a:p>
        </p:txBody>
      </p:sp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969620" y="5742940"/>
            <a:ext cx="43402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р</a:t>
            </a:r>
          </a:p>
        </p:txBody>
      </p:sp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1403648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</a:t>
            </a: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2123728" y="5742940"/>
            <a:ext cx="432048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у</a:t>
            </a:r>
          </a:p>
        </p:txBody>
      </p:sp>
      <p:sp>
        <p:nvSpPr>
          <p:cNvPr id="36" name="Text Box 22"/>
          <p:cNvSpPr txBox="1">
            <a:spLocks noChangeArrowheads="1"/>
          </p:cNvSpPr>
          <p:nvPr/>
        </p:nvSpPr>
        <p:spPr bwMode="auto">
          <a:xfrm>
            <a:off x="2569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ф</a:t>
            </a:r>
          </a:p>
        </p:txBody>
      </p:sp>
      <p:sp>
        <p:nvSpPr>
          <p:cNvPr id="37" name="Text Box 23"/>
          <p:cNvSpPr txBox="1">
            <a:spLocks noChangeArrowheads="1"/>
          </p:cNvSpPr>
          <p:nvPr/>
        </p:nvSpPr>
        <p:spPr bwMode="auto">
          <a:xfrm>
            <a:off x="29508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х</a:t>
            </a:r>
          </a:p>
        </p:txBody>
      </p:sp>
      <p:sp>
        <p:nvSpPr>
          <p:cNvPr id="38" name="Text Box 24"/>
          <p:cNvSpPr txBox="1">
            <a:spLocks noChangeArrowheads="1"/>
          </p:cNvSpPr>
          <p:nvPr/>
        </p:nvSpPr>
        <p:spPr bwMode="auto">
          <a:xfrm>
            <a:off x="33318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ц</a:t>
            </a:r>
          </a:p>
        </p:txBody>
      </p:sp>
      <p:sp>
        <p:nvSpPr>
          <p:cNvPr id="39" name="Text Box 25"/>
          <p:cNvSpPr txBox="1">
            <a:spLocks noChangeArrowheads="1"/>
          </p:cNvSpPr>
          <p:nvPr/>
        </p:nvSpPr>
        <p:spPr bwMode="auto">
          <a:xfrm>
            <a:off x="37890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ч</a:t>
            </a:r>
          </a:p>
        </p:txBody>
      </p:sp>
      <p:sp>
        <p:nvSpPr>
          <p:cNvPr id="40" name="Text Box 26"/>
          <p:cNvSpPr txBox="1">
            <a:spLocks noChangeArrowheads="1"/>
          </p:cNvSpPr>
          <p:nvPr/>
        </p:nvSpPr>
        <p:spPr bwMode="auto">
          <a:xfrm>
            <a:off x="41700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ш</a:t>
            </a:r>
          </a:p>
        </p:txBody>
      </p: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46272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щ</a:t>
            </a:r>
          </a:p>
        </p:txBody>
      </p:sp>
      <p:sp>
        <p:nvSpPr>
          <p:cNvPr id="42" name="Text Box 28"/>
          <p:cNvSpPr txBox="1">
            <a:spLocks noChangeArrowheads="1"/>
          </p:cNvSpPr>
          <p:nvPr/>
        </p:nvSpPr>
        <p:spPr bwMode="auto">
          <a:xfrm>
            <a:off x="5084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ъ</a:t>
            </a:r>
          </a:p>
        </p:txBody>
      </p:sp>
      <p:sp>
        <p:nvSpPr>
          <p:cNvPr id="43" name="Text Box 29"/>
          <p:cNvSpPr txBox="1">
            <a:spLocks noChangeArrowheads="1"/>
          </p:cNvSpPr>
          <p:nvPr/>
        </p:nvSpPr>
        <p:spPr bwMode="auto">
          <a:xfrm>
            <a:off x="5465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ы</a:t>
            </a:r>
          </a:p>
        </p:txBody>
      </p:sp>
      <p:sp>
        <p:nvSpPr>
          <p:cNvPr id="44" name="Text Box 30"/>
          <p:cNvSpPr txBox="1">
            <a:spLocks noChangeArrowheads="1"/>
          </p:cNvSpPr>
          <p:nvPr/>
        </p:nvSpPr>
        <p:spPr bwMode="auto">
          <a:xfrm>
            <a:off x="5846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ь</a:t>
            </a:r>
          </a:p>
        </p:txBody>
      </p:sp>
      <p:sp>
        <p:nvSpPr>
          <p:cNvPr id="45" name="Text Box 31"/>
          <p:cNvSpPr txBox="1">
            <a:spLocks noChangeArrowheads="1"/>
          </p:cNvSpPr>
          <p:nvPr/>
        </p:nvSpPr>
        <p:spPr bwMode="auto">
          <a:xfrm>
            <a:off x="6227420" y="5742940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э</a:t>
            </a:r>
          </a:p>
        </p:txBody>
      </p:sp>
      <p:sp>
        <p:nvSpPr>
          <p:cNvPr id="46" name="Text Box 32"/>
          <p:cNvSpPr txBox="1">
            <a:spLocks noChangeArrowheads="1"/>
          </p:cNvSpPr>
          <p:nvPr/>
        </p:nvSpPr>
        <p:spPr bwMode="auto">
          <a:xfrm>
            <a:off x="6608420" y="5742940"/>
            <a:ext cx="4572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ю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1185146" y="3819882"/>
            <a:ext cx="1066800" cy="123445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0" name="Text Box 37"/>
          <p:cNvSpPr txBox="1">
            <a:spLocks noChangeArrowheads="1"/>
          </p:cNvSpPr>
          <p:nvPr/>
        </p:nvSpPr>
        <p:spPr bwMode="auto">
          <a:xfrm>
            <a:off x="2267744" y="3814613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Ё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 Box 37"/>
          <p:cNvSpPr txBox="1">
            <a:spLocks noChangeArrowheads="1"/>
          </p:cNvSpPr>
          <p:nvPr/>
        </p:nvSpPr>
        <p:spPr bwMode="auto">
          <a:xfrm>
            <a:off x="3347864" y="3814613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Р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 Box 37"/>
          <p:cNvSpPr txBox="1">
            <a:spLocks noChangeArrowheads="1"/>
          </p:cNvSpPr>
          <p:nvPr/>
        </p:nvSpPr>
        <p:spPr bwMode="auto">
          <a:xfrm>
            <a:off x="4427984" y="3814613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Н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 Box 37"/>
          <p:cNvSpPr txBox="1">
            <a:spLocks noChangeArrowheads="1"/>
          </p:cNvSpPr>
          <p:nvPr/>
        </p:nvSpPr>
        <p:spPr bwMode="auto">
          <a:xfrm>
            <a:off x="5508104" y="3814613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Ы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 Box 37"/>
          <p:cNvSpPr txBox="1">
            <a:spLocks noChangeArrowheads="1"/>
          </p:cNvSpPr>
          <p:nvPr/>
        </p:nvSpPr>
        <p:spPr bwMode="auto">
          <a:xfrm>
            <a:off x="6595110" y="3814613"/>
            <a:ext cx="1066800" cy="119856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7200" kern="0" dirty="0" smtClean="0">
                <a:solidFill>
                  <a:srgbClr val="000000"/>
                </a:solidFill>
              </a:rPr>
              <a:t>Ш</a:t>
            </a:r>
            <a:endParaRPr kumimoji="0" lang="ru-RU" altLang="ru-RU" sz="7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1763688" y="5733256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593180" y="3773785"/>
            <a:ext cx="1066800" cy="123445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2251946" y="3814613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8" name="Text Box 13"/>
          <p:cNvSpPr txBox="1">
            <a:spLocks noChangeArrowheads="1"/>
          </p:cNvSpPr>
          <p:nvPr/>
        </p:nvSpPr>
        <p:spPr bwMode="auto">
          <a:xfrm>
            <a:off x="5482590" y="5323681"/>
            <a:ext cx="381000" cy="4064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л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331820" y="3783489"/>
            <a:ext cx="1078230" cy="12249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441304" y="3796667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526380" y="3789040"/>
            <a:ext cx="1066800" cy="1219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2" name="Блок-схема: перфолента 61"/>
          <p:cNvSpPr/>
          <p:nvPr/>
        </p:nvSpPr>
        <p:spPr>
          <a:xfrm>
            <a:off x="1274238" y="253284"/>
            <a:ext cx="6421962" cy="324772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Село расположено </a:t>
            </a:r>
            <a:r>
              <a:rPr lang="ru-RU" sz="2400" dirty="0"/>
              <a:t>на </a:t>
            </a:r>
            <a:r>
              <a:rPr lang="ru-RU" sz="2400" dirty="0" smtClean="0"/>
              <a:t>левом берегу </a:t>
            </a:r>
            <a:r>
              <a:rPr lang="ru-RU" sz="2400" dirty="0"/>
              <a:t>Лузы. Напротив </a:t>
            </a:r>
            <a:r>
              <a:rPr lang="ru-RU" sz="2400" dirty="0" smtClean="0"/>
              <a:t>этого села </a:t>
            </a:r>
            <a:r>
              <a:rPr lang="ru-RU" sz="2400" dirty="0"/>
              <a:t>с </a:t>
            </a:r>
            <a:r>
              <a:rPr lang="ru-RU" sz="2400" dirty="0" smtClean="0"/>
              <a:t>правой </a:t>
            </a:r>
            <a:r>
              <a:rPr lang="ru-RU" sz="2400" dirty="0"/>
              <a:t>стороны в Лузу впадает р. </a:t>
            </a:r>
            <a:r>
              <a:rPr lang="ru-RU" sz="2400" dirty="0" err="1"/>
              <a:t>Седка</a:t>
            </a:r>
            <a:r>
              <a:rPr lang="ru-RU" sz="2400" dirty="0"/>
              <a:t> или Сетка, которая </a:t>
            </a:r>
            <a:r>
              <a:rPr lang="ru-RU" sz="2400" dirty="0" err="1"/>
              <a:t>пo-коми</a:t>
            </a:r>
            <a:r>
              <a:rPr lang="ru-RU" sz="2400" dirty="0"/>
              <a:t> означает </a:t>
            </a:r>
            <a:r>
              <a:rPr lang="ru-RU" sz="2400"/>
              <a:t>«</a:t>
            </a:r>
            <a:r>
              <a:rPr lang="ru-RU" sz="2400" smtClean="0"/>
              <a:t>чёрная</a:t>
            </a:r>
            <a:r>
              <a:rPr lang="ru-RU" sz="2400" dirty="0"/>
              <a:t>» </a:t>
            </a:r>
            <a:r>
              <a:rPr lang="ru-RU" sz="2400" dirty="0" smtClean="0"/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Text Box 32"/>
          <p:cNvSpPr txBox="1">
            <a:spLocks noChangeArrowheads="1"/>
          </p:cNvSpPr>
          <p:nvPr/>
        </p:nvSpPr>
        <p:spPr bwMode="auto">
          <a:xfrm>
            <a:off x="8278665" y="4076142"/>
            <a:ext cx="323850" cy="364787"/>
          </a:xfrm>
          <a:prstGeom prst="star5">
            <a:avLst>
              <a:gd name="adj" fmla="val 22895"/>
              <a:gd name="hf" fmla="val 105146"/>
              <a:gd name="vf" fmla="val 110557"/>
            </a:avLst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9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20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20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2000" fill="hold"/>
                                        <p:tgtEl>
                                          <p:spTgt spid="2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0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20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" dur="2000" fill="hold"/>
                                        <p:tgtEl>
                                          <p:spTgt spid="3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2000" fill="hold"/>
                                        <p:tgtEl>
                                          <p:spTgt spid="3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000" fill="hold"/>
                                        <p:tgtEl>
                                          <p:spTgt spid="3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5" dur="2000" fill="hold"/>
                                        <p:tgtEl>
                                          <p:spTgt spid="3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3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2000" fill="hold"/>
                                        <p:tgtEl>
                                          <p:spTgt spid="3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2000" fill="hold"/>
                                        <p:tgtEl>
                                          <p:spTgt spid="3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5" dur="2000" fill="hold"/>
                                        <p:tgtEl>
                                          <p:spTgt spid="3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20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1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8" dur="2000" fill="hold"/>
                                        <p:tgtEl>
                                          <p:spTgt spid="4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9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2000" fill="hold"/>
                                        <p:tgtEl>
                                          <p:spTgt spid="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2000" fill="hold"/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6" dur="2000" fill="hold"/>
                                        <p:tgtEl>
                                          <p:spTgt spid="4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7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4" dur="2000" fill="hold"/>
                                        <p:tgtEl>
                                          <p:spTgt spid="4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2000" fill="hold"/>
                                        <p:tgtEl>
                                          <p:spTgt spid="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" dur="2000" fill="hold"/>
                                        <p:tgtEl>
                                          <p:spTgt spid="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9" dur="2000" fill="hold"/>
                                        <p:tgtEl>
                                          <p:spTgt spid="5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4" dur="2000" fill="hold"/>
                                        <p:tgtEl>
                                          <p:spTgt spid="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" presetClass="emph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8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89" dur="2000" fill="hold"/>
                                        <p:tgtEl>
                                          <p:spTgt spid="6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9" grpId="0" animBg="1"/>
      <p:bldP spid="49" grpId="1" animBg="1"/>
      <p:bldP spid="55" grpId="0"/>
      <p:bldP spid="56" grpId="0" animBg="1"/>
      <p:bldP spid="56" grpId="1" animBg="1"/>
      <p:bldP spid="57" grpId="0" animBg="1"/>
      <p:bldP spid="57" grpId="1" animBg="1"/>
      <p:bldP spid="58" grpId="0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</TotalTime>
  <Words>886</Words>
  <Application>Microsoft Office PowerPoint</Application>
  <PresentationFormat>Экран (4:3)</PresentationFormat>
  <Paragraphs>479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Проект  по внеурочной  деятельности  «Взаимосвязь языка  и истории с  малой  Родиной» </vt:lpstr>
      <vt:lpstr>Край,  в котором  я живу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 Большая часть домов в Венеции стоит на сваях из этой древесины, некоторые здания простояли более 500 лет. А причина в том, что это дерево практически не боится воды и может годами, или даже десятилетиями, в ней находиться.  </vt:lpstr>
      <vt:lpstr>Воздух намного чище там, где  растёт этот куст. Он испаряет вещества, которые очищают  атмосферу. В Древней Руси из коры этого кустарника делали посуду. В такой посуде не прокисало молоко даже в жаркий день. </vt:lpstr>
      <vt:lpstr>ж Н я б а о 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Я сегодня узнал(а)…</vt:lpstr>
      <vt:lpstr>Спасибо  за сотрудничество!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Любовь</cp:lastModifiedBy>
  <cp:revision>111</cp:revision>
  <dcterms:created xsi:type="dcterms:W3CDTF">2019-09-12T18:18:50Z</dcterms:created>
  <dcterms:modified xsi:type="dcterms:W3CDTF">2019-09-22T14:05:22Z</dcterms:modified>
</cp:coreProperties>
</file>