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0" r:id="rId2"/>
    <p:sldId id="265" r:id="rId3"/>
    <p:sldId id="266" r:id="rId4"/>
    <p:sldId id="267" r:id="rId5"/>
    <p:sldId id="268" r:id="rId6"/>
    <p:sldId id="273" r:id="rId7"/>
    <p:sldId id="274" r:id="rId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87" autoAdjust="0"/>
    <p:restoredTop sz="94639" autoAdjust="0"/>
  </p:normalViewPr>
  <p:slideViewPr>
    <p:cSldViewPr>
      <p:cViewPr varScale="1">
        <p:scale>
          <a:sx n="116" d="100"/>
          <a:sy n="116" d="100"/>
        </p:scale>
        <p:origin x="-1500" y="-9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D4F89F2D-7CB5-40ED-B4E8-214A2236A1B8}" type="datetimeFigureOut">
              <a:rPr lang="ru-RU" smtClean="0"/>
              <a:t>04.02.2021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2F2AA5B-2044-4F11-A995-A1F7586354E2}" type="slidenum">
              <a:rPr lang="ru-RU" smtClean="0"/>
              <a:t>‹#›</a:t>
            </a:fld>
            <a:endParaRPr lang="ru-RU"/>
          </a:p>
        </p:txBody>
      </p:sp>
    </p:spTree>
    <p:extLst>
      <p:ext uri="{BB962C8B-B14F-4D97-AF65-F5344CB8AC3E}">
        <p14:creationId xmlns:p14="http://schemas.microsoft.com/office/powerpoint/2010/main" val="25105094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4F89F2D-7CB5-40ED-B4E8-214A2236A1B8}" type="datetimeFigureOut">
              <a:rPr lang="ru-RU" smtClean="0"/>
              <a:t>04.02.2021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2F2AA5B-2044-4F11-A995-A1F7586354E2}" type="slidenum">
              <a:rPr lang="ru-RU" smtClean="0"/>
              <a:t>‹#›</a:t>
            </a:fld>
            <a:endParaRPr lang="ru-RU"/>
          </a:p>
        </p:txBody>
      </p:sp>
    </p:spTree>
    <p:extLst>
      <p:ext uri="{BB962C8B-B14F-4D97-AF65-F5344CB8AC3E}">
        <p14:creationId xmlns:p14="http://schemas.microsoft.com/office/powerpoint/2010/main" val="27293496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4F89F2D-7CB5-40ED-B4E8-214A2236A1B8}" type="datetimeFigureOut">
              <a:rPr lang="ru-RU" smtClean="0"/>
              <a:t>04.02.2021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2F2AA5B-2044-4F11-A995-A1F7586354E2}" type="slidenum">
              <a:rPr lang="ru-RU" smtClean="0"/>
              <a:t>‹#›</a:t>
            </a:fld>
            <a:endParaRPr lang="ru-RU"/>
          </a:p>
        </p:txBody>
      </p:sp>
    </p:spTree>
    <p:extLst>
      <p:ext uri="{BB962C8B-B14F-4D97-AF65-F5344CB8AC3E}">
        <p14:creationId xmlns:p14="http://schemas.microsoft.com/office/powerpoint/2010/main" val="638192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4F89F2D-7CB5-40ED-B4E8-214A2236A1B8}" type="datetimeFigureOut">
              <a:rPr lang="ru-RU" smtClean="0"/>
              <a:t>04.02.2021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2F2AA5B-2044-4F11-A995-A1F7586354E2}" type="slidenum">
              <a:rPr lang="ru-RU" smtClean="0"/>
              <a:t>‹#›</a:t>
            </a:fld>
            <a:endParaRPr lang="ru-RU"/>
          </a:p>
        </p:txBody>
      </p:sp>
    </p:spTree>
    <p:extLst>
      <p:ext uri="{BB962C8B-B14F-4D97-AF65-F5344CB8AC3E}">
        <p14:creationId xmlns:p14="http://schemas.microsoft.com/office/powerpoint/2010/main" val="22965264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D4F89F2D-7CB5-40ED-B4E8-214A2236A1B8}" type="datetimeFigureOut">
              <a:rPr lang="ru-RU" smtClean="0"/>
              <a:t>04.02.2021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2F2AA5B-2044-4F11-A995-A1F7586354E2}" type="slidenum">
              <a:rPr lang="ru-RU" smtClean="0"/>
              <a:t>‹#›</a:t>
            </a:fld>
            <a:endParaRPr lang="ru-RU"/>
          </a:p>
        </p:txBody>
      </p:sp>
    </p:spTree>
    <p:extLst>
      <p:ext uri="{BB962C8B-B14F-4D97-AF65-F5344CB8AC3E}">
        <p14:creationId xmlns:p14="http://schemas.microsoft.com/office/powerpoint/2010/main" val="920576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D4F89F2D-7CB5-40ED-B4E8-214A2236A1B8}" type="datetimeFigureOut">
              <a:rPr lang="ru-RU" smtClean="0"/>
              <a:t>04.02.2021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2F2AA5B-2044-4F11-A995-A1F7586354E2}" type="slidenum">
              <a:rPr lang="ru-RU" smtClean="0"/>
              <a:t>‹#›</a:t>
            </a:fld>
            <a:endParaRPr lang="ru-RU"/>
          </a:p>
        </p:txBody>
      </p:sp>
    </p:spTree>
    <p:extLst>
      <p:ext uri="{BB962C8B-B14F-4D97-AF65-F5344CB8AC3E}">
        <p14:creationId xmlns:p14="http://schemas.microsoft.com/office/powerpoint/2010/main" val="6948523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D4F89F2D-7CB5-40ED-B4E8-214A2236A1B8}" type="datetimeFigureOut">
              <a:rPr lang="ru-RU" smtClean="0"/>
              <a:t>04.02.2021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42F2AA5B-2044-4F11-A995-A1F7586354E2}" type="slidenum">
              <a:rPr lang="ru-RU" smtClean="0"/>
              <a:t>‹#›</a:t>
            </a:fld>
            <a:endParaRPr lang="ru-RU"/>
          </a:p>
        </p:txBody>
      </p:sp>
    </p:spTree>
    <p:extLst>
      <p:ext uri="{BB962C8B-B14F-4D97-AF65-F5344CB8AC3E}">
        <p14:creationId xmlns:p14="http://schemas.microsoft.com/office/powerpoint/2010/main" val="37097150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D4F89F2D-7CB5-40ED-B4E8-214A2236A1B8}" type="datetimeFigureOut">
              <a:rPr lang="ru-RU" smtClean="0"/>
              <a:t>04.02.2021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42F2AA5B-2044-4F11-A995-A1F7586354E2}" type="slidenum">
              <a:rPr lang="ru-RU" smtClean="0"/>
              <a:t>‹#›</a:t>
            </a:fld>
            <a:endParaRPr lang="ru-RU"/>
          </a:p>
        </p:txBody>
      </p:sp>
    </p:spTree>
    <p:extLst>
      <p:ext uri="{BB962C8B-B14F-4D97-AF65-F5344CB8AC3E}">
        <p14:creationId xmlns:p14="http://schemas.microsoft.com/office/powerpoint/2010/main" val="37294615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D4F89F2D-7CB5-40ED-B4E8-214A2236A1B8}" type="datetimeFigureOut">
              <a:rPr lang="ru-RU" smtClean="0"/>
              <a:t>04.02.2021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42F2AA5B-2044-4F11-A995-A1F7586354E2}" type="slidenum">
              <a:rPr lang="ru-RU" smtClean="0"/>
              <a:t>‹#›</a:t>
            </a:fld>
            <a:endParaRPr lang="ru-RU"/>
          </a:p>
        </p:txBody>
      </p:sp>
    </p:spTree>
    <p:extLst>
      <p:ext uri="{BB962C8B-B14F-4D97-AF65-F5344CB8AC3E}">
        <p14:creationId xmlns:p14="http://schemas.microsoft.com/office/powerpoint/2010/main" val="19279132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4F89F2D-7CB5-40ED-B4E8-214A2236A1B8}" type="datetimeFigureOut">
              <a:rPr lang="ru-RU" smtClean="0"/>
              <a:t>04.02.2021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2F2AA5B-2044-4F11-A995-A1F7586354E2}" type="slidenum">
              <a:rPr lang="ru-RU" smtClean="0"/>
              <a:t>‹#›</a:t>
            </a:fld>
            <a:endParaRPr lang="ru-RU"/>
          </a:p>
        </p:txBody>
      </p:sp>
    </p:spTree>
    <p:extLst>
      <p:ext uri="{BB962C8B-B14F-4D97-AF65-F5344CB8AC3E}">
        <p14:creationId xmlns:p14="http://schemas.microsoft.com/office/powerpoint/2010/main" val="10565752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4F89F2D-7CB5-40ED-B4E8-214A2236A1B8}" type="datetimeFigureOut">
              <a:rPr lang="ru-RU" smtClean="0"/>
              <a:t>04.02.2021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2F2AA5B-2044-4F11-A995-A1F7586354E2}" type="slidenum">
              <a:rPr lang="ru-RU" smtClean="0"/>
              <a:t>‹#›</a:t>
            </a:fld>
            <a:endParaRPr lang="ru-RU"/>
          </a:p>
        </p:txBody>
      </p:sp>
    </p:spTree>
    <p:extLst>
      <p:ext uri="{BB962C8B-B14F-4D97-AF65-F5344CB8AC3E}">
        <p14:creationId xmlns:p14="http://schemas.microsoft.com/office/powerpoint/2010/main" val="22685715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4F89F2D-7CB5-40ED-B4E8-214A2236A1B8}" type="datetimeFigureOut">
              <a:rPr lang="ru-RU" smtClean="0"/>
              <a:t>04.02.2021</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2F2AA5B-2044-4F11-A995-A1F7586354E2}" type="slidenum">
              <a:rPr lang="ru-RU" smtClean="0"/>
              <a:t>‹#›</a:t>
            </a:fld>
            <a:endParaRPr lang="ru-RU"/>
          </a:p>
        </p:txBody>
      </p:sp>
    </p:spTree>
    <p:extLst>
      <p:ext uri="{BB962C8B-B14F-4D97-AF65-F5344CB8AC3E}">
        <p14:creationId xmlns:p14="http://schemas.microsoft.com/office/powerpoint/2010/main" val="248255112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5.xml"/><Relationship Id="rId4"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83998" y="764704"/>
            <a:ext cx="7161454" cy="994122"/>
          </a:xfrm>
        </p:spPr>
        <p:txBody>
          <a:bodyPr>
            <a:noAutofit/>
          </a:bodyPr>
          <a:lstStyle/>
          <a:p>
            <a:r>
              <a:rPr lang="ru-RU" sz="6000" dirty="0" smtClean="0">
                <a:solidFill>
                  <a:schemeClr val="bg1"/>
                </a:solidFill>
                <a:latin typeface="Arial" pitchFamily="34" charset="0"/>
                <a:cs typeface="Arial" pitchFamily="34" charset="0"/>
              </a:rPr>
              <a:t>АНТРОПОГЕНЕЗ</a:t>
            </a:r>
            <a:endParaRPr lang="ru-RU" sz="6000" dirty="0">
              <a:solidFill>
                <a:schemeClr val="bg1"/>
              </a:solidFill>
              <a:latin typeface="Arial" pitchFamily="34" charset="0"/>
              <a:cs typeface="Arial" pitchFamily="34" charset="0"/>
            </a:endParaRPr>
          </a:p>
        </p:txBody>
      </p:sp>
      <p:sp>
        <p:nvSpPr>
          <p:cNvPr id="6" name="Заголовок 3"/>
          <p:cNvSpPr txBox="1">
            <a:spLocks/>
          </p:cNvSpPr>
          <p:nvPr/>
        </p:nvSpPr>
        <p:spPr>
          <a:xfrm>
            <a:off x="827584" y="116632"/>
            <a:ext cx="8075240" cy="1080121"/>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ru-RU" sz="4000" b="1" dirty="0" smtClean="0">
                <a:solidFill>
                  <a:schemeClr val="bg1"/>
                </a:solidFill>
                <a:latin typeface="Arial" pitchFamily="34" charset="0"/>
                <a:cs typeface="Arial" pitchFamily="34" charset="0"/>
              </a:rPr>
              <a:t>АВСТРАЛОПИТЕК</a:t>
            </a:r>
            <a:endParaRPr lang="ru-RU" sz="4000" b="1" dirty="0">
              <a:solidFill>
                <a:schemeClr val="bg1"/>
              </a:solidFill>
              <a:latin typeface="Arial" pitchFamily="34" charset="0"/>
              <a:cs typeface="Arial" pitchFamily="34" charset="0"/>
            </a:endParaRPr>
          </a:p>
        </p:txBody>
      </p:sp>
      <p:sp>
        <p:nvSpPr>
          <p:cNvPr id="7" name="Прямоугольник 6"/>
          <p:cNvSpPr/>
          <p:nvPr/>
        </p:nvSpPr>
        <p:spPr>
          <a:xfrm>
            <a:off x="0" y="0"/>
            <a:ext cx="9144000" cy="1270187"/>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Прямоугольник 7"/>
          <p:cNvSpPr/>
          <p:nvPr/>
        </p:nvSpPr>
        <p:spPr>
          <a:xfrm>
            <a:off x="1" y="656691"/>
            <a:ext cx="9144000" cy="616365"/>
          </a:xfrm>
          <a:prstGeom prst="rect">
            <a:avLst/>
          </a:prstGeom>
          <a:solidFill>
            <a:srgbClr val="F688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Заголовок 3"/>
          <p:cNvSpPr txBox="1">
            <a:spLocks/>
          </p:cNvSpPr>
          <p:nvPr/>
        </p:nvSpPr>
        <p:spPr>
          <a:xfrm>
            <a:off x="323528" y="116630"/>
            <a:ext cx="8731696" cy="1080121"/>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5400" b="1" dirty="0" smtClean="0">
                <a:solidFill>
                  <a:schemeClr val="bg1"/>
                </a:solidFill>
                <a:latin typeface="Arial" pitchFamily="34" charset="0"/>
                <a:cs typeface="Arial" pitchFamily="34" charset="0"/>
              </a:rPr>
              <a:t>THE NOTHERN IRELAND</a:t>
            </a:r>
            <a:endParaRPr lang="ru-RU" sz="5400" b="1" dirty="0">
              <a:solidFill>
                <a:schemeClr val="bg1"/>
              </a:solidFill>
              <a:latin typeface="Arial" pitchFamily="34" charset="0"/>
              <a:cs typeface="Arial" pitchFamily="34" charset="0"/>
            </a:endParaRPr>
          </a:p>
        </p:txBody>
      </p:sp>
      <p:pic>
        <p:nvPicPr>
          <p:cNvPr id="4098" name="Picture 2" descr="D:\550_VOVA\АНГЛИЙСКИЙ\Dh1ygzfXcAE4JuL.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1270187"/>
            <a:ext cx="9144000" cy="55878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352919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Объект 5"/>
          <p:cNvSpPr>
            <a:spLocks noGrp="1"/>
          </p:cNvSpPr>
          <p:nvPr>
            <p:ph sz="half" idx="2"/>
          </p:nvPr>
        </p:nvSpPr>
        <p:spPr>
          <a:xfrm>
            <a:off x="468946" y="1772816"/>
            <a:ext cx="4040188" cy="4680520"/>
          </a:xfrm>
        </p:spPr>
        <p:txBody>
          <a:bodyPr>
            <a:normAutofit fontScale="92500" lnSpcReduction="20000"/>
          </a:bodyPr>
          <a:lstStyle/>
          <a:p>
            <a:pPr lvl="0"/>
            <a:r>
              <a:rPr lang="en-US" dirty="0">
                <a:latin typeface="Arial" pitchFamily="34" charset="0"/>
                <a:cs typeface="Arial" pitchFamily="34" charset="0"/>
              </a:rPr>
              <a:t>Northern Ireland is one of the four countries in the United Kingdom, with England, Scotland and Wales. It is to the north of the Republic of Ireland, on an island next to Great Britain. Around 1.8 million people live in Northern Ireland, which is about three per cent of the population of the UK. The capital city is Belfast. Another name for Northern Ireland is ‘</a:t>
            </a:r>
            <a:r>
              <a:rPr lang="en-US" b="1" dirty="0">
                <a:latin typeface="Arial" pitchFamily="34" charset="0"/>
                <a:cs typeface="Arial" pitchFamily="34" charset="0"/>
              </a:rPr>
              <a:t>Ulster</a:t>
            </a:r>
            <a:r>
              <a:rPr lang="en-US" dirty="0">
                <a:latin typeface="Arial" pitchFamily="34" charset="0"/>
                <a:cs typeface="Arial" pitchFamily="34" charset="0"/>
              </a:rPr>
              <a:t>’ or ‘The Six Counties’ because it is made up of six regions or counties.</a:t>
            </a:r>
            <a:endParaRPr lang="ru-RU" dirty="0">
              <a:latin typeface="Arial" pitchFamily="34" charset="0"/>
              <a:cs typeface="Arial" pitchFamily="34" charset="0"/>
            </a:endParaRPr>
          </a:p>
        </p:txBody>
      </p:sp>
      <p:sp>
        <p:nvSpPr>
          <p:cNvPr id="17" name="Заголовок 3"/>
          <p:cNvSpPr txBox="1">
            <a:spLocks/>
          </p:cNvSpPr>
          <p:nvPr/>
        </p:nvSpPr>
        <p:spPr>
          <a:xfrm>
            <a:off x="827584" y="116632"/>
            <a:ext cx="8075240" cy="1080121"/>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ru-RU" sz="4000" b="1" dirty="0" smtClean="0">
                <a:solidFill>
                  <a:schemeClr val="bg1"/>
                </a:solidFill>
                <a:latin typeface="Arial" pitchFamily="34" charset="0"/>
                <a:cs typeface="Arial" pitchFamily="34" charset="0"/>
              </a:rPr>
              <a:t>АВСТРАЛОПИТЕК</a:t>
            </a:r>
            <a:endParaRPr lang="ru-RU" sz="4000" b="1" dirty="0">
              <a:solidFill>
                <a:schemeClr val="bg1"/>
              </a:solidFill>
              <a:latin typeface="Arial" pitchFamily="34" charset="0"/>
              <a:cs typeface="Arial" pitchFamily="34" charset="0"/>
            </a:endParaRPr>
          </a:p>
        </p:txBody>
      </p:sp>
      <p:sp>
        <p:nvSpPr>
          <p:cNvPr id="2" name="Прямоугольник 1"/>
          <p:cNvSpPr/>
          <p:nvPr/>
        </p:nvSpPr>
        <p:spPr>
          <a:xfrm>
            <a:off x="0" y="0"/>
            <a:ext cx="9144000" cy="1270187"/>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Прямоугольник 6"/>
          <p:cNvSpPr/>
          <p:nvPr/>
        </p:nvSpPr>
        <p:spPr>
          <a:xfrm>
            <a:off x="1" y="656691"/>
            <a:ext cx="9144000" cy="616365"/>
          </a:xfrm>
          <a:prstGeom prst="rect">
            <a:avLst/>
          </a:prstGeom>
          <a:solidFill>
            <a:srgbClr val="F688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Заголовок 3"/>
          <p:cNvSpPr txBox="1">
            <a:spLocks/>
          </p:cNvSpPr>
          <p:nvPr/>
        </p:nvSpPr>
        <p:spPr>
          <a:xfrm>
            <a:off x="323528" y="116630"/>
            <a:ext cx="8731696" cy="1080121"/>
          </a:xfrm>
          <a:prstGeom prst="rect">
            <a:avLst/>
          </a:prstGeom>
        </p:spPr>
        <p:txBody>
          <a:bodyPr vert="horz" lIns="91440" tIns="45720" rIns="91440" bIns="45720" rtlCol="0" anchor="ctr">
            <a:normAutofit fontScale="92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4000" b="1" dirty="0" smtClean="0">
                <a:solidFill>
                  <a:schemeClr val="bg1"/>
                </a:solidFill>
                <a:latin typeface="Arial" pitchFamily="34" charset="0"/>
                <a:cs typeface="Arial" pitchFamily="34" charset="0"/>
              </a:rPr>
              <a:t>Where is the Northern Ireland situated</a:t>
            </a:r>
            <a:endParaRPr lang="ru-RU" sz="4000" b="1" dirty="0">
              <a:solidFill>
                <a:schemeClr val="bg1"/>
              </a:solidFill>
              <a:latin typeface="Arial" pitchFamily="34" charset="0"/>
              <a:cs typeface="Arial" pitchFamily="34" charset="0"/>
            </a:endParaRPr>
          </a:p>
        </p:txBody>
      </p:sp>
      <p:pic>
        <p:nvPicPr>
          <p:cNvPr id="12" name="Picture 3" descr="D:\550_VOVA\АНГЛИЙСКИЙ\UK-TV-regions-Standard-A4_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89376" y="1540902"/>
            <a:ext cx="4361964" cy="4984442"/>
          </a:xfrm>
          <a:prstGeom prst="rect">
            <a:avLst/>
          </a:prstGeom>
          <a:noFill/>
          <a:extLst>
            <a:ext uri="{909E8E84-426E-40DD-AFC4-6F175D3DCCD1}">
              <a14:hiddenFill xmlns:a14="http://schemas.microsoft.com/office/drawing/2010/main">
                <a:solidFill>
                  <a:srgbClr val="FFFFFF"/>
                </a:solidFill>
              </a14:hiddenFill>
            </a:ext>
          </a:extLst>
        </p:spPr>
      </p:pic>
      <p:sp>
        <p:nvSpPr>
          <p:cNvPr id="4" name="Стрелка вниз 3"/>
          <p:cNvSpPr/>
          <p:nvPr/>
        </p:nvSpPr>
        <p:spPr>
          <a:xfrm rot="18900000">
            <a:off x="5069807" y="2393871"/>
            <a:ext cx="581236" cy="1096010"/>
          </a:xfrm>
          <a:prstGeom prst="downArrow">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67964440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Объект 5"/>
          <p:cNvSpPr>
            <a:spLocks noGrp="1"/>
          </p:cNvSpPr>
          <p:nvPr>
            <p:ph sz="half" idx="2"/>
          </p:nvPr>
        </p:nvSpPr>
        <p:spPr>
          <a:xfrm>
            <a:off x="468946" y="1772816"/>
            <a:ext cx="4040188" cy="4824536"/>
          </a:xfrm>
        </p:spPr>
        <p:txBody>
          <a:bodyPr>
            <a:normAutofit fontScale="92500" lnSpcReduction="10000"/>
          </a:bodyPr>
          <a:lstStyle/>
          <a:p>
            <a:pPr lvl="0"/>
            <a:r>
              <a:rPr lang="en-US" dirty="0">
                <a:latin typeface="Arial" pitchFamily="34" charset="0"/>
                <a:cs typeface="Arial" pitchFamily="34" charset="0"/>
              </a:rPr>
              <a:t>In Northern Ireland you can find beautiful beaches, forests and mountains. You can visit the </a:t>
            </a:r>
            <a:r>
              <a:rPr lang="en-US" b="1" dirty="0">
                <a:latin typeface="Arial" pitchFamily="34" charset="0"/>
                <a:cs typeface="Arial" pitchFamily="34" charset="0"/>
              </a:rPr>
              <a:t>Giant’s Causeway</a:t>
            </a:r>
            <a:r>
              <a:rPr lang="en-US" dirty="0">
                <a:latin typeface="Arial" pitchFamily="34" charset="0"/>
                <a:cs typeface="Arial" pitchFamily="34" charset="0"/>
              </a:rPr>
              <a:t>, a UNESCO World Heritage Site: here, about 40,000 columns were formed after a volcanic eruption. Most of them are hexagonal and some of them are 12m tall. </a:t>
            </a:r>
            <a:r>
              <a:rPr lang="ru-RU" dirty="0" smtClean="0">
                <a:latin typeface="Arial" pitchFamily="34" charset="0"/>
                <a:cs typeface="Arial" pitchFamily="34" charset="0"/>
              </a:rPr>
              <a:t>        </a:t>
            </a:r>
            <a:r>
              <a:rPr lang="en-US" dirty="0" smtClean="0">
                <a:latin typeface="Arial" pitchFamily="34" charset="0"/>
                <a:cs typeface="Arial" pitchFamily="34" charset="0"/>
              </a:rPr>
              <a:t>Films </a:t>
            </a:r>
            <a:r>
              <a:rPr lang="en-US" dirty="0">
                <a:latin typeface="Arial" pitchFamily="34" charset="0"/>
                <a:cs typeface="Arial" pitchFamily="34" charset="0"/>
              </a:rPr>
              <a:t>and TV series such </a:t>
            </a:r>
            <a:r>
              <a:rPr lang="ru-RU" dirty="0" smtClean="0">
                <a:latin typeface="Arial" pitchFamily="34" charset="0"/>
                <a:cs typeface="Arial" pitchFamily="34" charset="0"/>
              </a:rPr>
              <a:t> </a:t>
            </a:r>
            <a:r>
              <a:rPr lang="en-US" dirty="0" smtClean="0">
                <a:latin typeface="Arial" pitchFamily="34" charset="0"/>
                <a:cs typeface="Arial" pitchFamily="34" charset="0"/>
              </a:rPr>
              <a:t>as </a:t>
            </a:r>
            <a:r>
              <a:rPr lang="en-US" b="1" dirty="0">
                <a:latin typeface="Arial" pitchFamily="34" charset="0"/>
                <a:cs typeface="Arial" pitchFamily="34" charset="0"/>
              </a:rPr>
              <a:t>Dracula Untold </a:t>
            </a:r>
            <a:r>
              <a:rPr lang="en-US" dirty="0">
                <a:latin typeface="Arial" pitchFamily="34" charset="0"/>
                <a:cs typeface="Arial" pitchFamily="34" charset="0"/>
              </a:rPr>
              <a:t>and </a:t>
            </a:r>
            <a:r>
              <a:rPr lang="en-US" b="1" dirty="0">
                <a:latin typeface="Arial" pitchFamily="34" charset="0"/>
                <a:cs typeface="Arial" pitchFamily="34" charset="0"/>
              </a:rPr>
              <a:t>Game of Thrones</a:t>
            </a:r>
            <a:r>
              <a:rPr lang="en-US" dirty="0">
                <a:latin typeface="Arial" pitchFamily="34" charset="0"/>
                <a:cs typeface="Arial" pitchFamily="34" charset="0"/>
              </a:rPr>
              <a:t> are filmed in Northern Ireland.</a:t>
            </a:r>
            <a:endParaRPr lang="ru-RU" sz="2200" dirty="0">
              <a:latin typeface="Arial" pitchFamily="34" charset="0"/>
              <a:cs typeface="Arial" pitchFamily="34" charset="0"/>
            </a:endParaRPr>
          </a:p>
        </p:txBody>
      </p:sp>
      <p:sp>
        <p:nvSpPr>
          <p:cNvPr id="7" name="Заголовок 3"/>
          <p:cNvSpPr txBox="1">
            <a:spLocks/>
          </p:cNvSpPr>
          <p:nvPr/>
        </p:nvSpPr>
        <p:spPr>
          <a:xfrm>
            <a:off x="827584" y="116632"/>
            <a:ext cx="8075240" cy="1080121"/>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ru-RU" sz="4000" b="1" dirty="0" smtClean="0">
                <a:solidFill>
                  <a:schemeClr val="bg1"/>
                </a:solidFill>
                <a:latin typeface="Arial" pitchFamily="34" charset="0"/>
                <a:cs typeface="Arial" pitchFamily="34" charset="0"/>
              </a:rPr>
              <a:t>АВСТРАЛОПИТЕК</a:t>
            </a:r>
            <a:endParaRPr lang="ru-RU" sz="4000" b="1" dirty="0">
              <a:solidFill>
                <a:schemeClr val="bg1"/>
              </a:solidFill>
              <a:latin typeface="Arial" pitchFamily="34" charset="0"/>
              <a:cs typeface="Arial" pitchFamily="34" charset="0"/>
            </a:endParaRPr>
          </a:p>
        </p:txBody>
      </p:sp>
      <p:sp>
        <p:nvSpPr>
          <p:cNvPr id="8" name="Прямоугольник 7"/>
          <p:cNvSpPr/>
          <p:nvPr/>
        </p:nvSpPr>
        <p:spPr>
          <a:xfrm>
            <a:off x="0" y="0"/>
            <a:ext cx="9144000" cy="1270187"/>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Прямоугольник 8"/>
          <p:cNvSpPr/>
          <p:nvPr/>
        </p:nvSpPr>
        <p:spPr>
          <a:xfrm>
            <a:off x="1" y="656691"/>
            <a:ext cx="9144000" cy="616365"/>
          </a:xfrm>
          <a:prstGeom prst="rect">
            <a:avLst/>
          </a:prstGeom>
          <a:solidFill>
            <a:srgbClr val="F688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Заголовок 3"/>
          <p:cNvSpPr txBox="1">
            <a:spLocks/>
          </p:cNvSpPr>
          <p:nvPr/>
        </p:nvSpPr>
        <p:spPr>
          <a:xfrm>
            <a:off x="323528" y="116630"/>
            <a:ext cx="8731696" cy="1080121"/>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4000" b="1" dirty="0" smtClean="0">
                <a:solidFill>
                  <a:schemeClr val="bg1"/>
                </a:solidFill>
                <a:latin typeface="Arial" pitchFamily="34" charset="0"/>
                <a:cs typeface="Arial" pitchFamily="34" charset="0"/>
              </a:rPr>
              <a:t>   The nature</a:t>
            </a:r>
            <a:endParaRPr lang="ru-RU" sz="4000" b="1" dirty="0">
              <a:solidFill>
                <a:schemeClr val="bg1"/>
              </a:solidFill>
              <a:latin typeface="Arial" pitchFamily="34" charset="0"/>
              <a:cs typeface="Arial" pitchFamily="34" charset="0"/>
            </a:endParaRPr>
          </a:p>
        </p:txBody>
      </p:sp>
      <p:pic>
        <p:nvPicPr>
          <p:cNvPr id="2050" name="Picture 2" descr="D:\550_VOVA\АНГЛИЙСКИЙ\05c805722e9df9a2c27c8697f872639c--ireland-travel-travel-uk.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32040" y="1273056"/>
            <a:ext cx="4211961" cy="55849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4831138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Объект 5"/>
          <p:cNvSpPr>
            <a:spLocks noGrp="1"/>
          </p:cNvSpPr>
          <p:nvPr>
            <p:ph sz="half" idx="2"/>
          </p:nvPr>
        </p:nvSpPr>
        <p:spPr>
          <a:xfrm>
            <a:off x="468946" y="1772816"/>
            <a:ext cx="4040188" cy="4752528"/>
          </a:xfrm>
        </p:spPr>
        <p:txBody>
          <a:bodyPr>
            <a:normAutofit/>
          </a:bodyPr>
          <a:lstStyle/>
          <a:p>
            <a:pPr lvl="0"/>
            <a:r>
              <a:rPr lang="en-US" sz="2200" dirty="0">
                <a:latin typeface="Arial" pitchFamily="34" charset="0"/>
                <a:cs typeface="Arial" pitchFamily="34" charset="0"/>
              </a:rPr>
              <a:t>Nearly everyone in Northern Ireland speaks </a:t>
            </a:r>
            <a:r>
              <a:rPr lang="en-US" sz="2200" b="1" dirty="0">
                <a:latin typeface="Arial" pitchFamily="34" charset="0"/>
                <a:cs typeface="Arial" pitchFamily="34" charset="0"/>
              </a:rPr>
              <a:t>English</a:t>
            </a:r>
            <a:r>
              <a:rPr lang="en-US" sz="2200" dirty="0">
                <a:latin typeface="Arial" pitchFamily="34" charset="0"/>
                <a:cs typeface="Arial" pitchFamily="34" charset="0"/>
              </a:rPr>
              <a:t>. </a:t>
            </a:r>
            <a:r>
              <a:rPr lang="en-US" sz="2200" dirty="0" smtClean="0">
                <a:latin typeface="Arial" pitchFamily="34" charset="0"/>
                <a:cs typeface="Arial" pitchFamily="34" charset="0"/>
              </a:rPr>
              <a:t>      A </a:t>
            </a:r>
            <a:r>
              <a:rPr lang="en-US" sz="2200" dirty="0">
                <a:latin typeface="Arial" pitchFamily="34" charset="0"/>
                <a:cs typeface="Arial" pitchFamily="34" charset="0"/>
              </a:rPr>
              <a:t>small number of people speak </a:t>
            </a:r>
            <a:r>
              <a:rPr lang="en-US" sz="2200" b="1" dirty="0">
                <a:latin typeface="Arial" pitchFamily="34" charset="0"/>
                <a:cs typeface="Arial" pitchFamily="34" charset="0"/>
              </a:rPr>
              <a:t>Irish Gaelic</a:t>
            </a:r>
            <a:r>
              <a:rPr lang="en-US" sz="2200" dirty="0">
                <a:latin typeface="Arial" pitchFamily="34" charset="0"/>
                <a:cs typeface="Arial" pitchFamily="34" charset="0"/>
              </a:rPr>
              <a:t>, an old Celtic language which is very different from English. The other regional language is </a:t>
            </a:r>
            <a:r>
              <a:rPr lang="en-US" sz="2200" b="1" dirty="0">
                <a:latin typeface="Arial" pitchFamily="34" charset="0"/>
                <a:cs typeface="Arial" pitchFamily="34" charset="0"/>
              </a:rPr>
              <a:t>Ulster Scots</a:t>
            </a:r>
            <a:r>
              <a:rPr lang="en-US" sz="2200" dirty="0">
                <a:latin typeface="Arial" pitchFamily="34" charset="0"/>
                <a:cs typeface="Arial" pitchFamily="34" charset="0"/>
              </a:rPr>
              <a:t>, a variation of English which is spoken in Northern Ireland and is similar to Scots spoken in Scotland.</a:t>
            </a:r>
            <a:endParaRPr lang="ru-RU" sz="2200" dirty="0">
              <a:latin typeface="Arial" pitchFamily="34" charset="0"/>
              <a:cs typeface="Arial" pitchFamily="34" charset="0"/>
            </a:endParaRPr>
          </a:p>
        </p:txBody>
      </p:sp>
      <p:sp>
        <p:nvSpPr>
          <p:cNvPr id="7" name="Заголовок 3"/>
          <p:cNvSpPr txBox="1">
            <a:spLocks/>
          </p:cNvSpPr>
          <p:nvPr/>
        </p:nvSpPr>
        <p:spPr>
          <a:xfrm>
            <a:off x="827584" y="116632"/>
            <a:ext cx="8075240" cy="1080121"/>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ru-RU" sz="4000" b="1" dirty="0" smtClean="0">
                <a:solidFill>
                  <a:schemeClr val="bg1"/>
                </a:solidFill>
                <a:latin typeface="Arial" pitchFamily="34" charset="0"/>
                <a:cs typeface="Arial" pitchFamily="34" charset="0"/>
              </a:rPr>
              <a:t>АВСТРАЛОПИТЕК</a:t>
            </a:r>
            <a:endParaRPr lang="ru-RU" sz="4000" b="1" dirty="0">
              <a:solidFill>
                <a:schemeClr val="bg1"/>
              </a:solidFill>
              <a:latin typeface="Arial" pitchFamily="34" charset="0"/>
              <a:cs typeface="Arial" pitchFamily="34" charset="0"/>
            </a:endParaRPr>
          </a:p>
        </p:txBody>
      </p:sp>
      <p:sp>
        <p:nvSpPr>
          <p:cNvPr id="8" name="Прямоугольник 7"/>
          <p:cNvSpPr/>
          <p:nvPr/>
        </p:nvSpPr>
        <p:spPr>
          <a:xfrm>
            <a:off x="0" y="0"/>
            <a:ext cx="9144000" cy="1270187"/>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Прямоугольник 8"/>
          <p:cNvSpPr/>
          <p:nvPr/>
        </p:nvSpPr>
        <p:spPr>
          <a:xfrm>
            <a:off x="1" y="656691"/>
            <a:ext cx="9144000" cy="616365"/>
          </a:xfrm>
          <a:prstGeom prst="rect">
            <a:avLst/>
          </a:prstGeom>
          <a:solidFill>
            <a:srgbClr val="F688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Заголовок 3"/>
          <p:cNvSpPr txBox="1">
            <a:spLocks/>
          </p:cNvSpPr>
          <p:nvPr/>
        </p:nvSpPr>
        <p:spPr>
          <a:xfrm>
            <a:off x="683568" y="116630"/>
            <a:ext cx="8371656" cy="1080121"/>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4000" b="1" dirty="0" smtClean="0">
                <a:solidFill>
                  <a:schemeClr val="bg1"/>
                </a:solidFill>
                <a:latin typeface="Arial" pitchFamily="34" charset="0"/>
                <a:cs typeface="Arial" pitchFamily="34" charset="0"/>
              </a:rPr>
              <a:t> Language</a:t>
            </a:r>
            <a:endParaRPr lang="ru-RU" sz="4000" b="1" dirty="0">
              <a:solidFill>
                <a:schemeClr val="bg1"/>
              </a:solidFill>
              <a:latin typeface="Arial" pitchFamily="34" charset="0"/>
              <a:cs typeface="Arial" pitchFamily="34" charset="0"/>
            </a:endParaRPr>
          </a:p>
        </p:txBody>
      </p:sp>
      <p:pic>
        <p:nvPicPr>
          <p:cNvPr id="5122" name="Picture 2" descr="D:\550_VOVA\АНГЛИЙСКИЙ\h-6616.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419250" y="1273056"/>
            <a:ext cx="3724751" cy="55849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9170393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Объект 5"/>
          <p:cNvSpPr>
            <a:spLocks noGrp="1"/>
          </p:cNvSpPr>
          <p:nvPr>
            <p:ph sz="half" idx="2"/>
          </p:nvPr>
        </p:nvSpPr>
        <p:spPr>
          <a:xfrm>
            <a:off x="468946" y="1772816"/>
            <a:ext cx="4040188" cy="4608512"/>
          </a:xfrm>
        </p:spPr>
        <p:txBody>
          <a:bodyPr>
            <a:normAutofit fontScale="77500" lnSpcReduction="20000"/>
          </a:bodyPr>
          <a:lstStyle/>
          <a:p>
            <a:r>
              <a:rPr lang="en-US" sz="2000" b="1" dirty="0">
                <a:latin typeface="Arial" pitchFamily="34" charset="0"/>
                <a:cs typeface="Arial" pitchFamily="34" charset="0"/>
              </a:rPr>
              <a:t>Belfast</a:t>
            </a:r>
            <a:r>
              <a:rPr lang="en-US" sz="2000" dirty="0">
                <a:latin typeface="Arial" pitchFamily="34" charset="0"/>
                <a:cs typeface="Arial" pitchFamily="34" charset="0"/>
              </a:rPr>
              <a:t> is the capital of Northern Ireland. It is a great industrial </a:t>
            </a:r>
            <a:r>
              <a:rPr lang="en-US" sz="2000" dirty="0" err="1">
                <a:latin typeface="Arial" pitchFamily="34" charset="0"/>
                <a:cs typeface="Arial" pitchFamily="34" charset="0"/>
              </a:rPr>
              <a:t>centre</a:t>
            </a:r>
            <a:r>
              <a:rPr lang="en-US" sz="2000" dirty="0">
                <a:latin typeface="Arial" pitchFamily="34" charset="0"/>
                <a:cs typeface="Arial" pitchFamily="34" charset="0"/>
              </a:rPr>
              <a:t> and a large port.</a:t>
            </a:r>
          </a:p>
          <a:p>
            <a:r>
              <a:rPr lang="en-US" sz="2000" dirty="0">
                <a:latin typeface="Arial" pitchFamily="34" charset="0"/>
                <a:cs typeface="Arial" pitchFamily="34" charset="0"/>
              </a:rPr>
              <a:t>For seven centuries Ireland was a colony of Britain. Historically the hatred between </a:t>
            </a:r>
            <a:r>
              <a:rPr lang="en-US" sz="2000" dirty="0" err="1">
                <a:latin typeface="Arial" pitchFamily="34" charset="0"/>
                <a:cs typeface="Arial" pitchFamily="34" charset="0"/>
              </a:rPr>
              <a:t>colonised</a:t>
            </a:r>
            <a:r>
              <a:rPr lang="en-US" sz="2000" dirty="0">
                <a:latin typeface="Arial" pitchFamily="34" charset="0"/>
                <a:cs typeface="Arial" pitchFamily="34" charset="0"/>
              </a:rPr>
              <a:t> people of Ireland and their </a:t>
            </a:r>
            <a:r>
              <a:rPr lang="en-US" sz="2000" dirty="0" err="1">
                <a:latin typeface="Arial" pitchFamily="34" charset="0"/>
                <a:cs typeface="Arial" pitchFamily="34" charset="0"/>
              </a:rPr>
              <a:t>colonisers</a:t>
            </a:r>
            <a:r>
              <a:rPr lang="en-US" sz="2000" dirty="0">
                <a:latin typeface="Arial" pitchFamily="34" charset="0"/>
                <a:cs typeface="Arial" pitchFamily="34" charset="0"/>
              </a:rPr>
              <a:t> was underlined by the difference in their religions. Northern Ireland is known for its long-lasting political conflict between Catholics and Protestants</a:t>
            </a:r>
            <a:r>
              <a:rPr lang="en-US" sz="2000" dirty="0" smtClean="0">
                <a:latin typeface="Arial" pitchFamily="34" charset="0"/>
                <a:cs typeface="Arial" pitchFamily="34" charset="0"/>
              </a:rPr>
              <a:t>.</a:t>
            </a:r>
            <a:r>
              <a:rPr lang="en-US" sz="2000" dirty="0">
                <a:latin typeface="Arial" pitchFamily="34" charset="0"/>
                <a:cs typeface="Arial" pitchFamily="34" charset="0"/>
              </a:rPr>
              <a:t> Northern Ireland was a place of conflict between people who wanted to be part of the Republic of Ireland, people who wanted to be part of the UK and people who wanted Northern Ireland to be a separate country. In the 1990s there was an important peace process and the violence and conflict stopped. The Northern Ireland Assembly and the UK Parliament decide on the laws in Northern Ireland.</a:t>
            </a:r>
          </a:p>
          <a:p>
            <a:pPr lvl="0"/>
            <a:endParaRPr lang="ru-RU" sz="2000" dirty="0">
              <a:latin typeface="Arial" pitchFamily="34" charset="0"/>
              <a:cs typeface="Arial" pitchFamily="34" charset="0"/>
            </a:endParaRPr>
          </a:p>
        </p:txBody>
      </p:sp>
      <p:sp>
        <p:nvSpPr>
          <p:cNvPr id="7" name="Заголовок 3"/>
          <p:cNvSpPr txBox="1">
            <a:spLocks/>
          </p:cNvSpPr>
          <p:nvPr/>
        </p:nvSpPr>
        <p:spPr>
          <a:xfrm>
            <a:off x="827584" y="116632"/>
            <a:ext cx="8075240" cy="1080121"/>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ru-RU" sz="4000" b="1" dirty="0" smtClean="0">
                <a:solidFill>
                  <a:schemeClr val="bg1"/>
                </a:solidFill>
                <a:latin typeface="Arial" pitchFamily="34" charset="0"/>
                <a:cs typeface="Arial" pitchFamily="34" charset="0"/>
              </a:rPr>
              <a:t>АВСТРАЛОПИТЕК</a:t>
            </a:r>
            <a:endParaRPr lang="ru-RU" sz="4000" b="1" dirty="0">
              <a:solidFill>
                <a:schemeClr val="bg1"/>
              </a:solidFill>
              <a:latin typeface="Arial" pitchFamily="34" charset="0"/>
              <a:cs typeface="Arial" pitchFamily="34" charset="0"/>
            </a:endParaRPr>
          </a:p>
        </p:txBody>
      </p:sp>
      <p:sp>
        <p:nvSpPr>
          <p:cNvPr id="8" name="Прямоугольник 7"/>
          <p:cNvSpPr/>
          <p:nvPr/>
        </p:nvSpPr>
        <p:spPr>
          <a:xfrm>
            <a:off x="0" y="0"/>
            <a:ext cx="9144000" cy="1270187"/>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Прямоугольник 8"/>
          <p:cNvSpPr/>
          <p:nvPr/>
        </p:nvSpPr>
        <p:spPr>
          <a:xfrm>
            <a:off x="1" y="656691"/>
            <a:ext cx="9144000" cy="616365"/>
          </a:xfrm>
          <a:prstGeom prst="rect">
            <a:avLst/>
          </a:prstGeom>
          <a:solidFill>
            <a:srgbClr val="F688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Заголовок 3"/>
          <p:cNvSpPr txBox="1">
            <a:spLocks/>
          </p:cNvSpPr>
          <p:nvPr/>
        </p:nvSpPr>
        <p:spPr>
          <a:xfrm>
            <a:off x="467544" y="116630"/>
            <a:ext cx="8587680" cy="108012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3600" b="1" dirty="0" smtClean="0">
                <a:solidFill>
                  <a:schemeClr val="bg1"/>
                </a:solidFill>
                <a:latin typeface="Arial" pitchFamily="34" charset="0"/>
                <a:cs typeface="Arial" pitchFamily="34" charset="0"/>
              </a:rPr>
              <a:t>   The cities and politic</a:t>
            </a:r>
            <a:endParaRPr lang="ru-RU" sz="3600" b="1" dirty="0">
              <a:solidFill>
                <a:schemeClr val="bg1"/>
              </a:solidFill>
              <a:latin typeface="Arial" pitchFamily="34" charset="0"/>
              <a:cs typeface="Arial" pitchFamily="34" charset="0"/>
            </a:endParaRPr>
          </a:p>
        </p:txBody>
      </p:sp>
      <p:pic>
        <p:nvPicPr>
          <p:cNvPr id="1026" name="Picture 2" descr="D:\550_VOVA\АНГЛИЙСКИЙ\2bfRah8LrgI.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07147" y="1273056"/>
            <a:ext cx="4236854" cy="55849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1328691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Объект 5"/>
          <p:cNvSpPr>
            <a:spLocks noGrp="1"/>
          </p:cNvSpPr>
          <p:nvPr>
            <p:ph sz="half" idx="2"/>
          </p:nvPr>
        </p:nvSpPr>
        <p:spPr>
          <a:xfrm>
            <a:off x="468946" y="1412776"/>
            <a:ext cx="4751126" cy="5256584"/>
          </a:xfrm>
        </p:spPr>
        <p:txBody>
          <a:bodyPr>
            <a:noAutofit/>
          </a:bodyPr>
          <a:lstStyle/>
          <a:p>
            <a:pPr marL="0" indent="0">
              <a:buNone/>
            </a:pPr>
            <a:r>
              <a:rPr lang="en-US" sz="1800" b="1" dirty="0">
                <a:latin typeface="Arial" pitchFamily="34" charset="0"/>
                <a:cs typeface="Arial" pitchFamily="34" charset="0"/>
              </a:rPr>
              <a:t>St Patrick</a:t>
            </a:r>
            <a:r>
              <a:rPr lang="en-US" sz="1800" dirty="0">
                <a:latin typeface="Arial" pitchFamily="34" charset="0"/>
                <a:cs typeface="Arial" pitchFamily="34" charset="0"/>
              </a:rPr>
              <a:t> </a:t>
            </a:r>
            <a:endParaRPr lang="en-US" sz="1800" dirty="0" smtClean="0">
              <a:latin typeface="Arial" pitchFamily="34" charset="0"/>
              <a:cs typeface="Arial" pitchFamily="34" charset="0"/>
            </a:endParaRPr>
          </a:p>
          <a:p>
            <a:pPr marL="0" indent="0">
              <a:buNone/>
            </a:pPr>
            <a:r>
              <a:rPr lang="en-US" sz="1500" dirty="0" smtClean="0">
                <a:latin typeface="Arial" pitchFamily="34" charset="0"/>
                <a:cs typeface="Arial" pitchFamily="34" charset="0"/>
              </a:rPr>
              <a:t>St </a:t>
            </a:r>
            <a:r>
              <a:rPr lang="en-US" sz="1500" dirty="0">
                <a:latin typeface="Arial" pitchFamily="34" charset="0"/>
                <a:cs typeface="Arial" pitchFamily="34" charset="0"/>
              </a:rPr>
              <a:t>Patrick is the patron saint of Ireland and Northern Ireland. St Patrick’s Day, on 17 March, is a very important celebration in both Northern Ireland and the Republic of Ireland with parades, concerts, music and dancing. </a:t>
            </a:r>
            <a:endParaRPr lang="en-US" sz="1500" dirty="0" smtClean="0">
              <a:latin typeface="Arial" pitchFamily="34" charset="0"/>
              <a:cs typeface="Arial" pitchFamily="34" charset="0"/>
            </a:endParaRPr>
          </a:p>
          <a:p>
            <a:pPr marL="0" indent="0">
              <a:buNone/>
            </a:pPr>
            <a:r>
              <a:rPr lang="en-US" sz="1800" b="1" dirty="0" smtClean="0">
                <a:latin typeface="Arial" pitchFamily="34" charset="0"/>
                <a:cs typeface="Arial" pitchFamily="34" charset="0"/>
              </a:rPr>
              <a:t>Shamrock</a:t>
            </a:r>
            <a:endParaRPr lang="en-US" sz="1800" dirty="0">
              <a:latin typeface="Arial" pitchFamily="34" charset="0"/>
              <a:cs typeface="Arial" pitchFamily="34" charset="0"/>
            </a:endParaRPr>
          </a:p>
          <a:p>
            <a:pPr marL="0" indent="0">
              <a:buNone/>
            </a:pPr>
            <a:r>
              <a:rPr lang="en-US" sz="1500" dirty="0" smtClean="0">
                <a:latin typeface="Arial" pitchFamily="34" charset="0"/>
                <a:cs typeface="Arial" pitchFamily="34" charset="0"/>
              </a:rPr>
              <a:t>The </a:t>
            </a:r>
            <a:r>
              <a:rPr lang="en-US" sz="1500" dirty="0">
                <a:latin typeface="Arial" pitchFamily="34" charset="0"/>
                <a:cs typeface="Arial" pitchFamily="34" charset="0"/>
              </a:rPr>
              <a:t>three-leaved clover or the shamrock is one of Ireland’s most recognizable symbols. According to the legend, St. Patrick, the patron of Ireland, illustrated the concept of the Holy Trinity with the help of shamrock during the process of Christianization of the state. Since that time people always wear the plant on Saint Patrick’s Day that is the Irish national holiday. </a:t>
            </a:r>
            <a:r>
              <a:rPr lang="en-US" sz="1500" dirty="0" smtClean="0">
                <a:latin typeface="Arial" pitchFamily="34" charset="0"/>
                <a:cs typeface="Arial" pitchFamily="34" charset="0"/>
              </a:rPr>
              <a:t>The </a:t>
            </a:r>
            <a:r>
              <a:rPr lang="en-US" sz="1500" dirty="0">
                <a:latin typeface="Arial" pitchFamily="34" charset="0"/>
                <a:cs typeface="Arial" pitchFamily="34" charset="0"/>
              </a:rPr>
              <a:t>nationalist group called the United Irishmen chose green color as their revolutionary one. The shamrock is used in emblems or logos of various organization, firms and establishments.</a:t>
            </a:r>
            <a:endParaRPr lang="en-US" sz="1500" dirty="0" smtClean="0">
              <a:latin typeface="Arial" pitchFamily="34" charset="0"/>
              <a:cs typeface="Arial" pitchFamily="34" charset="0"/>
            </a:endParaRPr>
          </a:p>
        </p:txBody>
      </p:sp>
      <p:sp>
        <p:nvSpPr>
          <p:cNvPr id="7" name="Заголовок 3"/>
          <p:cNvSpPr txBox="1">
            <a:spLocks/>
          </p:cNvSpPr>
          <p:nvPr/>
        </p:nvSpPr>
        <p:spPr>
          <a:xfrm>
            <a:off x="827584" y="116632"/>
            <a:ext cx="8075240" cy="1080121"/>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ru-RU" sz="4000" b="1" dirty="0" smtClean="0">
                <a:solidFill>
                  <a:schemeClr val="bg1"/>
                </a:solidFill>
                <a:latin typeface="Arial" pitchFamily="34" charset="0"/>
                <a:cs typeface="Arial" pitchFamily="34" charset="0"/>
              </a:rPr>
              <a:t>АВСТРАЛОПИТЕК</a:t>
            </a:r>
            <a:endParaRPr lang="ru-RU" sz="4000" b="1" dirty="0">
              <a:solidFill>
                <a:schemeClr val="bg1"/>
              </a:solidFill>
              <a:latin typeface="Arial" pitchFamily="34" charset="0"/>
              <a:cs typeface="Arial" pitchFamily="34" charset="0"/>
            </a:endParaRPr>
          </a:p>
        </p:txBody>
      </p:sp>
      <p:sp>
        <p:nvSpPr>
          <p:cNvPr id="8" name="Прямоугольник 7"/>
          <p:cNvSpPr/>
          <p:nvPr/>
        </p:nvSpPr>
        <p:spPr>
          <a:xfrm>
            <a:off x="0" y="0"/>
            <a:ext cx="9144000" cy="1270187"/>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Прямоугольник 8"/>
          <p:cNvSpPr/>
          <p:nvPr/>
        </p:nvSpPr>
        <p:spPr>
          <a:xfrm>
            <a:off x="1" y="656691"/>
            <a:ext cx="9144000" cy="616365"/>
          </a:xfrm>
          <a:prstGeom prst="rect">
            <a:avLst/>
          </a:prstGeom>
          <a:solidFill>
            <a:srgbClr val="F688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Заголовок 3"/>
          <p:cNvSpPr txBox="1">
            <a:spLocks/>
          </p:cNvSpPr>
          <p:nvPr/>
        </p:nvSpPr>
        <p:spPr>
          <a:xfrm>
            <a:off x="539552" y="116630"/>
            <a:ext cx="8515672" cy="108012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3600" b="1" dirty="0" smtClean="0">
                <a:solidFill>
                  <a:schemeClr val="bg1"/>
                </a:solidFill>
                <a:latin typeface="Arial" pitchFamily="34" charset="0"/>
                <a:cs typeface="Arial" pitchFamily="34" charset="0"/>
              </a:rPr>
              <a:t>  The symbols</a:t>
            </a:r>
            <a:endParaRPr lang="ru-RU" sz="3600" b="1" dirty="0">
              <a:solidFill>
                <a:schemeClr val="bg1"/>
              </a:solidFill>
              <a:latin typeface="Arial" pitchFamily="34" charset="0"/>
              <a:cs typeface="Arial" pitchFamily="34" charset="0"/>
            </a:endParaRPr>
          </a:p>
        </p:txBody>
      </p:sp>
      <p:pic>
        <p:nvPicPr>
          <p:cNvPr id="2051" name="Picture 3" descr="D:\550_VOVA\АНГЛИЙСКИЙ\1551178268837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72335" y="1600041"/>
            <a:ext cx="2327920" cy="232792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D:\550_VOVA\АНГЛИЙСКИЙ\shamrocks.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97704" y="4203271"/>
            <a:ext cx="2877183" cy="25773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6651588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descr="D:\550_VOVA\АНГЛИЙСКИЙ\red-hand+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508104" y="4293096"/>
            <a:ext cx="1991464" cy="2286124"/>
          </a:xfrm>
          <a:prstGeom prst="rect">
            <a:avLst/>
          </a:prstGeom>
          <a:noFill/>
          <a:extLst>
            <a:ext uri="{909E8E84-426E-40DD-AFC4-6F175D3DCCD1}">
              <a14:hiddenFill xmlns:a14="http://schemas.microsoft.com/office/drawing/2010/main">
                <a:solidFill>
                  <a:srgbClr val="FFFFFF"/>
                </a:solidFill>
              </a14:hiddenFill>
            </a:ext>
          </a:extLst>
        </p:spPr>
      </p:pic>
      <p:sp>
        <p:nvSpPr>
          <p:cNvPr id="6" name="Объект 5"/>
          <p:cNvSpPr>
            <a:spLocks noGrp="1"/>
          </p:cNvSpPr>
          <p:nvPr>
            <p:ph sz="half" idx="2"/>
          </p:nvPr>
        </p:nvSpPr>
        <p:spPr>
          <a:xfrm>
            <a:off x="468946" y="1412776"/>
            <a:ext cx="4679118" cy="5256584"/>
          </a:xfrm>
        </p:spPr>
        <p:txBody>
          <a:bodyPr>
            <a:noAutofit/>
          </a:bodyPr>
          <a:lstStyle/>
          <a:p>
            <a:pPr marL="0" indent="0">
              <a:buNone/>
            </a:pPr>
            <a:r>
              <a:rPr lang="en-US" sz="1800" b="1" dirty="0" smtClean="0">
                <a:latin typeface="Arial" pitchFamily="34" charset="0"/>
                <a:cs typeface="Arial" pitchFamily="34" charset="0"/>
              </a:rPr>
              <a:t>Leprechaun</a:t>
            </a:r>
            <a:endParaRPr lang="en-US" sz="1800" dirty="0">
              <a:latin typeface="Arial" pitchFamily="34" charset="0"/>
              <a:cs typeface="Arial" pitchFamily="34" charset="0"/>
            </a:endParaRPr>
          </a:p>
          <a:p>
            <a:pPr marL="0" indent="0">
              <a:buNone/>
            </a:pPr>
            <a:r>
              <a:rPr lang="en-US" sz="1300" dirty="0" smtClean="0">
                <a:latin typeface="Arial" pitchFamily="34" charset="0"/>
                <a:cs typeface="Arial" pitchFamily="34" charset="0"/>
              </a:rPr>
              <a:t>The </a:t>
            </a:r>
            <a:r>
              <a:rPr lang="en-US" sz="1300" dirty="0">
                <a:latin typeface="Arial" pitchFamily="34" charset="0"/>
                <a:cs typeface="Arial" pitchFamily="34" charset="0"/>
              </a:rPr>
              <a:t>Emerald Isle has its own folklore personage – a leprechaun – a little man (gnome) in green coat and hat who always does mischief and has a hidden pot of gold. Being caught by a man he offers him three wishes to go free. His image is widely used for tourist and television industries.</a:t>
            </a:r>
          </a:p>
          <a:p>
            <a:pPr marL="0" indent="0">
              <a:buNone/>
            </a:pPr>
            <a:r>
              <a:rPr lang="en-US" sz="1800" b="1" dirty="0">
                <a:latin typeface="Arial" pitchFamily="34" charset="0"/>
                <a:cs typeface="Arial" pitchFamily="34" charset="0"/>
              </a:rPr>
              <a:t>Harp</a:t>
            </a:r>
            <a:endParaRPr lang="en-US" sz="1800" dirty="0">
              <a:latin typeface="Arial" pitchFamily="34" charset="0"/>
              <a:cs typeface="Arial" pitchFamily="34" charset="0"/>
            </a:endParaRPr>
          </a:p>
          <a:p>
            <a:pPr marL="0" indent="0">
              <a:buNone/>
            </a:pPr>
            <a:r>
              <a:rPr lang="en-US" sz="1300" dirty="0" smtClean="0">
                <a:latin typeface="Arial" pitchFamily="34" charset="0"/>
                <a:cs typeface="Arial" pitchFamily="34" charset="0"/>
              </a:rPr>
              <a:t>The </a:t>
            </a:r>
            <a:r>
              <a:rPr lang="en-US" sz="1300" dirty="0">
                <a:latin typeface="Arial" pitchFamily="34" charset="0"/>
                <a:cs typeface="Arial" pitchFamily="34" charset="0"/>
              </a:rPr>
              <a:t>Irish harp or the Gaelic harp has a very long history being a symbol of Ireland. The legends say about magical powers of this instrument (they say it reflects the immortality of the soul) and its first usage by King David as his badge. </a:t>
            </a:r>
            <a:r>
              <a:rPr lang="en-US" sz="1300" dirty="0" smtClean="0">
                <a:latin typeface="Arial" pitchFamily="34" charset="0"/>
                <a:cs typeface="Arial" pitchFamily="34" charset="0"/>
              </a:rPr>
              <a:t>The </a:t>
            </a:r>
            <a:r>
              <a:rPr lang="en-US" sz="1300" dirty="0">
                <a:latin typeface="Arial" pitchFamily="34" charset="0"/>
                <a:cs typeface="Arial" pitchFamily="34" charset="0"/>
              </a:rPr>
              <a:t>harp has been used on Guinness labels since 1876. </a:t>
            </a:r>
            <a:r>
              <a:rPr lang="en-US" sz="1300" dirty="0" smtClean="0">
                <a:latin typeface="Arial" pitchFamily="34" charset="0"/>
                <a:cs typeface="Arial" pitchFamily="34" charset="0"/>
              </a:rPr>
              <a:t>                     It </a:t>
            </a:r>
            <a:r>
              <a:rPr lang="en-US" sz="1300" dirty="0">
                <a:latin typeface="Arial" pitchFamily="34" charset="0"/>
                <a:cs typeface="Arial" pitchFamily="34" charset="0"/>
              </a:rPr>
              <a:t>also figures in various mythology stories.</a:t>
            </a:r>
          </a:p>
          <a:p>
            <a:pPr marL="0" indent="0">
              <a:buNone/>
            </a:pPr>
            <a:r>
              <a:rPr lang="en-US" sz="1800" b="1" dirty="0">
                <a:latin typeface="Arial" pitchFamily="34" charset="0"/>
                <a:cs typeface="Arial" pitchFamily="34" charset="0"/>
              </a:rPr>
              <a:t>Red Hand</a:t>
            </a:r>
            <a:endParaRPr lang="en-US" sz="1800" dirty="0">
              <a:latin typeface="Arial" pitchFamily="34" charset="0"/>
              <a:cs typeface="Arial" pitchFamily="34" charset="0"/>
            </a:endParaRPr>
          </a:p>
          <a:p>
            <a:pPr marL="0" indent="0">
              <a:buNone/>
            </a:pPr>
            <a:r>
              <a:rPr lang="en-US" sz="1300" dirty="0" smtClean="0">
                <a:latin typeface="Arial" pitchFamily="34" charset="0"/>
                <a:cs typeface="Arial" pitchFamily="34" charset="0"/>
              </a:rPr>
              <a:t>There </a:t>
            </a:r>
            <a:r>
              <a:rPr lang="en-US" sz="1300" dirty="0">
                <a:latin typeface="Arial" pitchFamily="34" charset="0"/>
                <a:cs typeface="Arial" pitchFamily="34" charset="0"/>
              </a:rPr>
              <a:t>exists a legend about two contestants who had a rivalry for being the lord of the province of Ulster. The race winner would have become a ruler. When one of them – O’Neill – saw that his woe should have won, he cut his hand off and threw it ahead claiming the rights for the lordship. The red color symbolizes O’Neill’s blood. The red hand has been used by both Protestants and Catholics.</a:t>
            </a:r>
          </a:p>
        </p:txBody>
      </p:sp>
      <p:sp>
        <p:nvSpPr>
          <p:cNvPr id="7" name="Заголовок 3"/>
          <p:cNvSpPr txBox="1">
            <a:spLocks/>
          </p:cNvSpPr>
          <p:nvPr/>
        </p:nvSpPr>
        <p:spPr>
          <a:xfrm>
            <a:off x="827584" y="116632"/>
            <a:ext cx="8075240" cy="1080121"/>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ru-RU" sz="4000" b="1" dirty="0" smtClean="0">
                <a:solidFill>
                  <a:schemeClr val="bg1"/>
                </a:solidFill>
                <a:latin typeface="Arial" pitchFamily="34" charset="0"/>
                <a:cs typeface="Arial" pitchFamily="34" charset="0"/>
              </a:rPr>
              <a:t>АВСТРАЛОПИТЕК</a:t>
            </a:r>
            <a:endParaRPr lang="ru-RU" sz="4000" b="1" dirty="0">
              <a:solidFill>
                <a:schemeClr val="bg1"/>
              </a:solidFill>
              <a:latin typeface="Arial" pitchFamily="34" charset="0"/>
              <a:cs typeface="Arial" pitchFamily="34" charset="0"/>
            </a:endParaRPr>
          </a:p>
        </p:txBody>
      </p:sp>
      <p:sp>
        <p:nvSpPr>
          <p:cNvPr id="8" name="Прямоугольник 7"/>
          <p:cNvSpPr/>
          <p:nvPr/>
        </p:nvSpPr>
        <p:spPr>
          <a:xfrm>
            <a:off x="0" y="0"/>
            <a:ext cx="9144000" cy="1270187"/>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Прямоугольник 8"/>
          <p:cNvSpPr/>
          <p:nvPr/>
        </p:nvSpPr>
        <p:spPr>
          <a:xfrm>
            <a:off x="1" y="656691"/>
            <a:ext cx="9144000" cy="616365"/>
          </a:xfrm>
          <a:prstGeom prst="rect">
            <a:avLst/>
          </a:prstGeom>
          <a:solidFill>
            <a:srgbClr val="F688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Заголовок 3"/>
          <p:cNvSpPr txBox="1">
            <a:spLocks/>
          </p:cNvSpPr>
          <p:nvPr/>
        </p:nvSpPr>
        <p:spPr>
          <a:xfrm>
            <a:off x="539552" y="116630"/>
            <a:ext cx="8515672" cy="108012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3600" b="1" dirty="0" smtClean="0">
                <a:solidFill>
                  <a:schemeClr val="bg1"/>
                </a:solidFill>
                <a:latin typeface="Arial" pitchFamily="34" charset="0"/>
                <a:cs typeface="Arial" pitchFamily="34" charset="0"/>
              </a:rPr>
              <a:t>  The symbols</a:t>
            </a:r>
            <a:endParaRPr lang="ru-RU" sz="3600" b="1" dirty="0">
              <a:solidFill>
                <a:schemeClr val="bg1"/>
              </a:solidFill>
              <a:latin typeface="Arial" pitchFamily="34" charset="0"/>
              <a:cs typeface="Arial" pitchFamily="34" charset="0"/>
            </a:endParaRPr>
          </a:p>
        </p:txBody>
      </p:sp>
      <p:pic>
        <p:nvPicPr>
          <p:cNvPr id="3074" name="Picture 2" descr="D:\550_VOVA\АНГЛИЙСКИЙ\b2109391bbe860d215b597f5b961f0d2.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43481" y="2852936"/>
            <a:ext cx="1526897" cy="2448272"/>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D:\550_VOVA\АНГЛИЙСКИЙ\8Txy8apTp copy.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91124" y="1441331"/>
            <a:ext cx="2117180" cy="27559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38770920"/>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3382</TotalTime>
  <Words>620</Words>
  <Application>Microsoft Office PowerPoint</Application>
  <PresentationFormat>Экран (4:3)</PresentationFormat>
  <Paragraphs>30</Paragraphs>
  <Slides>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7</vt:i4>
      </vt:variant>
    </vt:vector>
  </HeadingPairs>
  <TitlesOfParts>
    <vt:vector size="8" baseType="lpstr">
      <vt:lpstr>Тема Office</vt:lpstr>
      <vt:lpstr>АНТРОПОГЕНЕЗ</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SPecialiST RePack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Метеостанция</dc:title>
  <dc:creator>Володька</dc:creator>
  <cp:lastModifiedBy>Володька</cp:lastModifiedBy>
  <cp:revision>61</cp:revision>
  <dcterms:created xsi:type="dcterms:W3CDTF">2020-04-03T07:53:37Z</dcterms:created>
  <dcterms:modified xsi:type="dcterms:W3CDTF">2021-02-04T20:02:24Z</dcterms:modified>
</cp:coreProperties>
</file>