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918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234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140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432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27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419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753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816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5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392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427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100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218767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+mn-lt"/>
              </a:rPr>
              <a:t>ОТКРЫТЫЙ УРОК </a:t>
            </a:r>
            <a:br>
              <a:rPr lang="ru-RU" sz="4000" dirty="0" smtClean="0">
                <a:solidFill>
                  <a:srgbClr val="00B050"/>
                </a:solidFill>
                <a:latin typeface="+mn-lt"/>
              </a:rPr>
            </a:br>
            <a:r>
              <a:rPr lang="ru-RU" sz="4000" dirty="0" smtClean="0">
                <a:solidFill>
                  <a:srgbClr val="00B050"/>
                </a:solidFill>
                <a:latin typeface="+mn-lt"/>
              </a:rPr>
              <a:t>в 4 классе</a:t>
            </a:r>
            <a:r>
              <a:rPr lang="ru-RU" sz="4000" smtClean="0">
                <a:solidFill>
                  <a:srgbClr val="00B050"/>
                </a:solidFill>
                <a:latin typeface="+mn-lt"/>
              </a:rPr>
              <a:t/>
            </a:r>
            <a:br>
              <a:rPr lang="ru-RU" sz="4000" smtClean="0">
                <a:solidFill>
                  <a:srgbClr val="00B050"/>
                </a:solidFill>
                <a:latin typeface="+mn-lt"/>
              </a:rPr>
            </a:br>
            <a:endParaRPr lang="ru-RU" sz="40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93096"/>
            <a:ext cx="6400800" cy="134570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УМК « Звездный английский» 4 класс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32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728191"/>
          </a:xfrm>
        </p:spPr>
        <p:txBody>
          <a:bodyPr>
            <a:normAutofit/>
          </a:bodyPr>
          <a:lstStyle/>
          <a:p>
            <a:pPr algn="l"/>
            <a:r>
              <a:rPr lang="ru-RU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32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Danila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        </a:t>
            </a:r>
            <a:b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32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Prokopych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           </a:t>
            </a:r>
            <a:b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the Mistress of Copper Mountain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140968"/>
            <a:ext cx="7992888" cy="2664296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rgbClr val="0070C0"/>
                </a:solidFill>
              </a:rPr>
              <a:t>Stone                   </a:t>
            </a:r>
            <a:r>
              <a:rPr lang="ru-RU" dirty="0" smtClean="0">
                <a:solidFill>
                  <a:srgbClr val="0070C0"/>
                </a:solidFill>
              </a:rPr>
              <a:t>  </a:t>
            </a:r>
            <a:r>
              <a:rPr lang="en-US" dirty="0" smtClean="0">
                <a:solidFill>
                  <a:srgbClr val="0070C0"/>
                </a:solidFill>
              </a:rPr>
              <a:t>                  be pleased with</a:t>
            </a:r>
          </a:p>
          <a:p>
            <a:pPr algn="l"/>
            <a:r>
              <a:rPr lang="en-US" dirty="0" smtClean="0">
                <a:solidFill>
                  <a:srgbClr val="0070C0"/>
                </a:solidFill>
              </a:rPr>
              <a:t>Vase                                        hard and cold</a:t>
            </a:r>
          </a:p>
          <a:p>
            <a:pPr algn="l"/>
            <a:r>
              <a:rPr lang="en-US" dirty="0" smtClean="0">
                <a:solidFill>
                  <a:srgbClr val="0070C0"/>
                </a:solidFill>
              </a:rPr>
              <a:t>Servant                                   live and work</a:t>
            </a:r>
          </a:p>
          <a:p>
            <a:pPr algn="l"/>
            <a:r>
              <a:rPr lang="en-US" dirty="0" smtClean="0">
                <a:solidFill>
                  <a:srgbClr val="0070C0"/>
                </a:solidFill>
              </a:rPr>
              <a:t>Beauty of stone                     understand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95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B050"/>
                </a:solidFill>
                <a:latin typeface="+mn-lt"/>
              </a:rPr>
              <a:t>MATCH</a:t>
            </a:r>
            <a:endParaRPr lang="ru-RU" sz="28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To whisper            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Huge        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To marry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A piece of malachite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934" y="5386717"/>
            <a:ext cx="1598142" cy="1291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934" y="476672"/>
            <a:ext cx="1716782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934" y="3634916"/>
            <a:ext cx="1625842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934" y="1988840"/>
            <a:ext cx="1716782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948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DECIDE IF THE STATEMENTS ARE TRUE OR FALSE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1. One day </a:t>
            </a:r>
            <a:r>
              <a:rPr lang="en-US" dirty="0" err="1">
                <a:solidFill>
                  <a:srgbClr val="0070C0"/>
                </a:solidFill>
              </a:rPr>
              <a:t>P</a:t>
            </a:r>
            <a:r>
              <a:rPr lang="en-US" dirty="0" err="1" smtClean="0">
                <a:solidFill>
                  <a:srgbClr val="0070C0"/>
                </a:solidFill>
              </a:rPr>
              <a:t>rokopych</a:t>
            </a:r>
            <a:r>
              <a:rPr lang="en-US" dirty="0" smtClean="0">
                <a:solidFill>
                  <a:srgbClr val="0070C0"/>
                </a:solidFill>
              </a:rPr>
              <a:t> is looking for malachite.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2. </a:t>
            </a:r>
            <a:r>
              <a:rPr lang="en-US" dirty="0" err="1" smtClean="0">
                <a:solidFill>
                  <a:srgbClr val="0070C0"/>
                </a:solidFill>
              </a:rPr>
              <a:t>Danilla</a:t>
            </a:r>
            <a:r>
              <a:rPr lang="en-US" dirty="0" smtClean="0">
                <a:solidFill>
                  <a:srgbClr val="0070C0"/>
                </a:solidFill>
              </a:rPr>
              <a:t> sees the Mistress of Copper Mountain.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3. The Mistress tells </a:t>
            </a:r>
            <a:r>
              <a:rPr lang="en-US" dirty="0" err="1">
                <a:solidFill>
                  <a:srgbClr val="0070C0"/>
                </a:solidFill>
              </a:rPr>
              <a:t>D</a:t>
            </a:r>
            <a:r>
              <a:rPr lang="en-US" dirty="0" err="1" smtClean="0">
                <a:solidFill>
                  <a:srgbClr val="0070C0"/>
                </a:solidFill>
              </a:rPr>
              <a:t>anilla</a:t>
            </a:r>
            <a:r>
              <a:rPr lang="en-US" dirty="0" smtClean="0">
                <a:solidFill>
                  <a:srgbClr val="0070C0"/>
                </a:solidFill>
              </a:rPr>
              <a:t> to go to river Hill.</a:t>
            </a:r>
          </a:p>
          <a:p>
            <a:pPr marL="514350" indent="-514350">
              <a:buAutoNum type="arabicPeriod" startAt="4"/>
            </a:pPr>
            <a:r>
              <a:rPr lang="en-US" dirty="0" err="1" smtClean="0">
                <a:solidFill>
                  <a:srgbClr val="0070C0"/>
                </a:solidFill>
              </a:rPr>
              <a:t>Danilla</a:t>
            </a:r>
            <a:r>
              <a:rPr lang="en-US" dirty="0" smtClean="0">
                <a:solidFill>
                  <a:srgbClr val="0070C0"/>
                </a:solidFill>
              </a:rPr>
              <a:t> finishes his vase and thinks it is his best work.</a:t>
            </a:r>
          </a:p>
          <a:p>
            <a:pPr marL="514350" indent="-514350">
              <a:buAutoNum type="arabicPeriod" startAt="4"/>
            </a:pPr>
            <a:r>
              <a:rPr lang="en-US" dirty="0" smtClean="0">
                <a:solidFill>
                  <a:srgbClr val="0070C0"/>
                </a:solidFill>
              </a:rPr>
              <a:t>Before his wedding </a:t>
            </a:r>
            <a:r>
              <a:rPr lang="en-US" dirty="0" err="1">
                <a:solidFill>
                  <a:srgbClr val="0070C0"/>
                </a:solidFill>
              </a:rPr>
              <a:t>D</a:t>
            </a:r>
            <a:r>
              <a:rPr lang="en-US" dirty="0" err="1" smtClean="0">
                <a:solidFill>
                  <a:srgbClr val="0070C0"/>
                </a:solidFill>
              </a:rPr>
              <a:t>anilla</a:t>
            </a:r>
            <a:r>
              <a:rPr lang="en-US" dirty="0" smtClean="0">
                <a:solidFill>
                  <a:srgbClr val="0070C0"/>
                </a:solidFill>
              </a:rPr>
              <a:t> goes to the forest where he meets </a:t>
            </a:r>
            <a:r>
              <a:rPr lang="en-US" dirty="0" err="1">
                <a:solidFill>
                  <a:srgbClr val="0070C0"/>
                </a:solidFill>
              </a:rPr>
              <a:t>P</a:t>
            </a:r>
            <a:r>
              <a:rPr lang="en-US" dirty="0" err="1" smtClean="0">
                <a:solidFill>
                  <a:srgbClr val="0070C0"/>
                </a:solidFill>
              </a:rPr>
              <a:t>rokopych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09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n-US" sz="2500" dirty="0">
                <a:solidFill>
                  <a:srgbClr val="00B050"/>
                </a:solidFill>
              </a:rPr>
              <a:t>FILL IN THE GAPS WITH  ONE WORD FROM THE TEXT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4177" y="1700808"/>
            <a:ext cx="7992888" cy="442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err="1">
                <a:solidFill>
                  <a:srgbClr val="0070C0"/>
                </a:solidFill>
              </a:rPr>
              <a:t>Danilla</a:t>
            </a:r>
            <a:r>
              <a:rPr lang="en-US" sz="3200" dirty="0">
                <a:solidFill>
                  <a:srgbClr val="0070C0"/>
                </a:solidFill>
              </a:rPr>
              <a:t> is looking for …………. in the forest.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err="1">
                <a:solidFill>
                  <a:srgbClr val="0070C0"/>
                </a:solidFill>
              </a:rPr>
              <a:t>Danilla</a:t>
            </a:r>
            <a:r>
              <a:rPr lang="en-US" sz="3200" dirty="0">
                <a:solidFill>
                  <a:srgbClr val="0070C0"/>
                </a:solidFill>
              </a:rPr>
              <a:t> should look for his stone  on Serpent ………… 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err="1">
                <a:solidFill>
                  <a:srgbClr val="0070C0"/>
                </a:solidFill>
              </a:rPr>
              <a:t>Danilla</a:t>
            </a:r>
            <a:r>
              <a:rPr lang="en-US" sz="3200" dirty="0">
                <a:solidFill>
                  <a:srgbClr val="0070C0"/>
                </a:solidFill>
              </a:rPr>
              <a:t> is very …………. With the stone.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err="1">
                <a:solidFill>
                  <a:srgbClr val="0070C0"/>
                </a:solidFill>
              </a:rPr>
              <a:t>Danilla</a:t>
            </a:r>
            <a:r>
              <a:rPr lang="en-US" sz="3200" dirty="0">
                <a:solidFill>
                  <a:srgbClr val="0070C0"/>
                </a:solidFill>
              </a:rPr>
              <a:t> ………….. His vase but he is not happy.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>
                <a:solidFill>
                  <a:srgbClr val="0070C0"/>
                </a:solidFill>
              </a:rPr>
              <a:t>He decides it is time to …………. Katya.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843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PUT THE SENTENCES IN THE CHRONOLOGICAL ORDER.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/>
          </a:bodyPr>
          <a:lstStyle/>
          <a:p>
            <a:pPr lvl="0"/>
            <a:r>
              <a:rPr lang="en-US" sz="3000" dirty="0" err="1">
                <a:solidFill>
                  <a:srgbClr val="0070C0"/>
                </a:solidFill>
              </a:rPr>
              <a:t>Danilla</a:t>
            </a:r>
            <a:r>
              <a:rPr lang="en-US" sz="3000" dirty="0">
                <a:solidFill>
                  <a:srgbClr val="0070C0"/>
                </a:solidFill>
              </a:rPr>
              <a:t> is looking for malachite in the forest.</a:t>
            </a:r>
          </a:p>
          <a:p>
            <a:pPr lvl="0"/>
            <a:r>
              <a:rPr lang="en-US" sz="3000" dirty="0">
                <a:solidFill>
                  <a:srgbClr val="0070C0"/>
                </a:solidFill>
              </a:rPr>
              <a:t>He makes his vase but he is not happy with it.</a:t>
            </a:r>
          </a:p>
          <a:p>
            <a:pPr lvl="0"/>
            <a:r>
              <a:rPr lang="en-US" sz="3000" dirty="0">
                <a:solidFill>
                  <a:srgbClr val="0070C0"/>
                </a:solidFill>
              </a:rPr>
              <a:t>He decides to marry Katya.</a:t>
            </a:r>
          </a:p>
          <a:p>
            <a:pPr lvl="0"/>
            <a:r>
              <a:rPr lang="en-US" sz="3000" dirty="0">
                <a:solidFill>
                  <a:srgbClr val="0070C0"/>
                </a:solidFill>
              </a:rPr>
              <a:t>Suddenly </a:t>
            </a:r>
            <a:r>
              <a:rPr lang="en-US" sz="3000" dirty="0" err="1">
                <a:solidFill>
                  <a:srgbClr val="0070C0"/>
                </a:solidFill>
              </a:rPr>
              <a:t>Danilla</a:t>
            </a:r>
            <a:r>
              <a:rPr lang="en-US" sz="3000" dirty="0">
                <a:solidFill>
                  <a:srgbClr val="0070C0"/>
                </a:solidFill>
              </a:rPr>
              <a:t> hears a whisper and sees a beautiful woman.</a:t>
            </a:r>
          </a:p>
          <a:p>
            <a:pPr lvl="0"/>
            <a:r>
              <a:rPr lang="en-US" sz="3000" dirty="0">
                <a:solidFill>
                  <a:srgbClr val="0070C0"/>
                </a:solidFill>
              </a:rPr>
              <a:t>He finds a huge piece of malachite and takes it home.</a:t>
            </a:r>
          </a:p>
          <a:p>
            <a:pPr lvl="0"/>
            <a:r>
              <a:rPr lang="en-US" sz="3000" dirty="0">
                <a:solidFill>
                  <a:srgbClr val="0070C0"/>
                </a:solidFill>
              </a:rPr>
              <a:t>She tells him to look for the stone on Serpent Hill.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15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50"/>
                </a:solidFill>
              </a:rPr>
              <a:t>LET’S SUM WHAT WE KNOW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2385047" y="1484784"/>
            <a:ext cx="4779241" cy="144016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DANILLA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2385047" y="3717032"/>
            <a:ext cx="4779241" cy="152341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THE MISTRESS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68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</TotalTime>
  <Words>237</Words>
  <Application>Microsoft Office PowerPoint</Application>
  <PresentationFormat>Экран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ОТКРЫТЫЙ УРОК  в 4 классе </vt:lpstr>
      <vt:lpstr>*Danila,          *Prokopych,             *the Mistress of Copper Mountain</vt:lpstr>
      <vt:lpstr>MATCH</vt:lpstr>
      <vt:lpstr>DECIDE IF THE STATEMENTS ARE TRUE OR FALSE</vt:lpstr>
      <vt:lpstr>FILL IN THE GAPS WITH  ONE WORD FROM THE TEXT</vt:lpstr>
      <vt:lpstr>PUT THE SENTENCES IN THE CHRONOLOGICAL ORDER.</vt:lpstr>
      <vt:lpstr>LET’S SUM WHAT WE KNOW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</dc:title>
  <dc:creator>39 user</dc:creator>
  <cp:lastModifiedBy>User</cp:lastModifiedBy>
  <cp:revision>21</cp:revision>
  <dcterms:created xsi:type="dcterms:W3CDTF">2015-06-24T09:37:15Z</dcterms:created>
  <dcterms:modified xsi:type="dcterms:W3CDTF">2021-04-23T14:09:13Z</dcterms:modified>
</cp:coreProperties>
</file>