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74" r:id="rId4"/>
    <p:sldId id="266" r:id="rId5"/>
    <p:sldId id="275" r:id="rId6"/>
    <p:sldId id="276" r:id="rId7"/>
    <p:sldId id="27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660066"/>
    <a:srgbClr val="336600"/>
    <a:srgbClr val="006600"/>
    <a:srgbClr val="008000"/>
    <a:srgbClr val="009900"/>
    <a:srgbClr val="006699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1A85FA-3F64-47BD-8893-AFFDEA8B443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0A51C5-2051-40FA-AE21-297CB9A69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ED4D0-EEB9-417F-B903-A2E7D49DB5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A02B35-7A27-4D29-AC23-08783D28E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26BAA-4C08-4543-9390-3B17AAAA14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41ACE3-BCFD-45E9-9589-718F1D46E4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9D06-CC10-4E2B-B0CE-BDFF1CE900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D1D8B6-7DD5-40A2-BE09-CD4DFC6635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45F0BF-BE5C-407A-9159-7214CB3D5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E2CC5F-BCF2-439C-8630-A395215F5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D79A-E55F-4F90-8E05-50805BD9A8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D99A00-3FED-4641-9F0E-ED47F8414D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2757FD-8510-4796-9602-040356A690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09800" y="1905000"/>
            <a:ext cx="6934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Century Schoolbook" pitchFamily="18" charset="0"/>
              </a:rPr>
              <a:t>Действия с рациональными числами</a:t>
            </a:r>
            <a:endParaRPr lang="ru-RU" sz="3200" b="1" dirty="0">
              <a:solidFill>
                <a:srgbClr val="0066FF"/>
              </a:solidFill>
              <a:latin typeface="Century Schoolbook" pitchFamily="18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114800" y="4800600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FF"/>
                </a:solidFill>
                <a:latin typeface="Century Schoolbook" pitchFamily="18" charset="0"/>
              </a:rPr>
              <a:t>Урок математики в 6 классе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057400" y="533400"/>
            <a:ext cx="6324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1400" b="1" dirty="0">
              <a:solidFill>
                <a:srgbClr val="0066FF"/>
              </a:solidFill>
              <a:latin typeface="Century Schoolbook" pitchFamily="18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524000" y="60198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 dirty="0">
              <a:solidFill>
                <a:srgbClr val="0066FF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1143000" y="1600200"/>
            <a:ext cx="7391400" cy="0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45720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419600" y="18288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Century Schoolbook" pitchFamily="18" charset="0"/>
              </a:rPr>
              <a:t>0</a:t>
            </a:r>
            <a:endParaRPr lang="ru-RU" sz="3200" b="1">
              <a:latin typeface="Century Schoolbook" pitchFamily="18" charset="0"/>
            </a:endParaRP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0292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876800" y="18288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Century Schoolbook" pitchFamily="18" charset="0"/>
              </a:rPr>
              <a:t>1</a:t>
            </a:r>
            <a:endParaRPr lang="ru-RU" sz="3200" b="1">
              <a:latin typeface="Century Schoolbook" pitchFamily="18" charset="0"/>
            </a:endParaRPr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54864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59436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4008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41148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36576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2004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27432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68580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590800" y="8382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Century Schoolbook" pitchFamily="18" charset="0"/>
              </a:rPr>
              <a:t>А</a:t>
            </a:r>
            <a:endParaRPr lang="ru-RU" sz="3200" b="1" dirty="0">
              <a:latin typeface="Century Schoolbook" pitchFamily="18" charset="0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962400" y="8382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Century Schoolbook" pitchFamily="18" charset="0"/>
              </a:rPr>
              <a:t>В</a:t>
            </a:r>
            <a:endParaRPr lang="ru-RU" sz="3200" b="1" dirty="0">
              <a:latin typeface="Century Schoolbook" pitchFamily="18" charset="0"/>
            </a:endParaRP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876800" y="8382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Century Schoolbook" pitchFamily="18" charset="0"/>
              </a:rPr>
              <a:t>С</a:t>
            </a:r>
            <a:endParaRPr lang="ru-RU" sz="3200" b="1" dirty="0">
              <a:latin typeface="Century Schoolbook" pitchFamily="18" charset="0"/>
            </a:endParaRP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6248400" y="8382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latin typeface="Century Schoolbook" pitchFamily="18" charset="0"/>
              </a:rPr>
              <a:t>Е</a:t>
            </a:r>
            <a:endParaRPr lang="ru-RU" sz="3200" b="1" dirty="0">
              <a:latin typeface="Century Schoolbook" pitchFamily="18" charset="0"/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7162800" y="838200"/>
            <a:ext cx="762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latin typeface="Century Schoolbook" pitchFamily="18" charset="0"/>
              </a:rPr>
              <a:t>К</a:t>
            </a:r>
            <a:endParaRPr lang="ru-RU" sz="3200" b="1" dirty="0">
              <a:latin typeface="Century Schoolbook" pitchFamily="18" charset="0"/>
            </a:endParaRPr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7315200" y="1524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914400" y="3352800"/>
            <a:ext cx="670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FF"/>
                </a:solidFill>
                <a:latin typeface="Century Schoolbook" pitchFamily="18" charset="0"/>
              </a:rPr>
              <a:t>Какие из данных точек имеют противоположные координаты?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990600" y="2438400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FF"/>
                </a:solidFill>
                <a:latin typeface="Century Schoolbook" pitchFamily="18" charset="0"/>
              </a:rPr>
              <a:t>Назовите координаты точек, отмеченных на координатной прямой.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914400" y="4267200"/>
            <a:ext cx="7843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66FF"/>
                </a:solidFill>
                <a:latin typeface="Century Schoolbook" pitchFamily="18" charset="0"/>
              </a:rPr>
              <a:t>Какие числа называются </a:t>
            </a:r>
            <a:r>
              <a:rPr lang="ru-RU" sz="2400" b="1">
                <a:solidFill>
                  <a:srgbClr val="CC3300"/>
                </a:solidFill>
                <a:latin typeface="Century Schoolbook" pitchFamily="18" charset="0"/>
              </a:rPr>
              <a:t>противоположными</a:t>
            </a:r>
            <a:r>
              <a:rPr lang="ru-RU" sz="2400" b="1">
                <a:solidFill>
                  <a:srgbClr val="0066FF"/>
                </a:solidFill>
                <a:latin typeface="Century Schoolbook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6" grpId="0"/>
      <p:bldP spid="5147" grpId="0"/>
      <p:bldP spid="5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800080"/>
                </a:solidFill>
              </a:rPr>
              <a:t>Вычислить устно</a:t>
            </a:r>
            <a:endParaRPr lang="ru-RU" i="1" dirty="0">
              <a:solidFill>
                <a:srgbClr val="80008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2000" dirty="0" smtClean="0"/>
          </a:p>
          <a:p>
            <a:r>
              <a:rPr lang="ru-RU" sz="2000" dirty="0" smtClean="0"/>
              <a:t>1) +26</a:t>
            </a:r>
            <a:r>
              <a:rPr lang="ru-RU" sz="2000" b="1" dirty="0" smtClean="0"/>
              <a:t> · </a:t>
            </a:r>
            <a:r>
              <a:rPr lang="ru-RU" sz="2000" dirty="0" smtClean="0"/>
              <a:t>(+33);</a:t>
            </a:r>
          </a:p>
          <a:p>
            <a:r>
              <a:rPr lang="ru-RU" sz="2000" dirty="0" smtClean="0"/>
              <a:t>2) (+782)</a:t>
            </a:r>
            <a:r>
              <a:rPr lang="ru-RU" sz="2000" b="1" dirty="0" smtClean="0"/>
              <a:t> : </a:t>
            </a:r>
            <a:r>
              <a:rPr lang="ru-RU" sz="2000" dirty="0" smtClean="0"/>
              <a:t>(-782);</a:t>
            </a:r>
          </a:p>
          <a:p>
            <a:r>
              <a:rPr lang="ru-RU" sz="2000" dirty="0" smtClean="0"/>
              <a:t>3) (-3)</a:t>
            </a:r>
            <a:r>
              <a:rPr lang="ru-RU" sz="2000" b="1" dirty="0" smtClean="0"/>
              <a:t> · </a:t>
            </a:r>
            <a:r>
              <a:rPr lang="ru-RU" sz="2000" dirty="0" smtClean="0"/>
              <a:t>(-46);</a:t>
            </a:r>
          </a:p>
          <a:p>
            <a:r>
              <a:rPr lang="ru-RU" sz="2000" dirty="0" smtClean="0"/>
              <a:t>4) 0</a:t>
            </a:r>
            <a:r>
              <a:rPr lang="ru-RU" sz="2000" b="1" dirty="0" smtClean="0"/>
              <a:t> · </a:t>
            </a:r>
            <a:r>
              <a:rPr lang="ru-RU" sz="2000" dirty="0" smtClean="0"/>
              <a:t>885;</a:t>
            </a:r>
          </a:p>
          <a:p>
            <a:r>
              <a:rPr lang="ru-RU" sz="2000" dirty="0" smtClean="0"/>
              <a:t>5) 706</a:t>
            </a:r>
            <a:r>
              <a:rPr lang="ru-RU" sz="2000" b="1" dirty="0" smtClean="0"/>
              <a:t> : </a:t>
            </a:r>
            <a:r>
              <a:rPr lang="ru-RU" sz="2000" dirty="0" smtClean="0"/>
              <a:t>(-353);</a:t>
            </a:r>
          </a:p>
          <a:p>
            <a:r>
              <a:rPr lang="ru-RU" sz="2000" dirty="0" smtClean="0"/>
              <a:t>6) +21</a:t>
            </a:r>
            <a:r>
              <a:rPr lang="ru-RU" sz="2000" b="1" dirty="0" smtClean="0"/>
              <a:t> · </a:t>
            </a:r>
            <a:r>
              <a:rPr lang="ru-RU" sz="2000" dirty="0" smtClean="0"/>
              <a:t>(-26);</a:t>
            </a:r>
          </a:p>
          <a:p>
            <a:r>
              <a:rPr lang="ru-RU" sz="2000" dirty="0" smtClean="0"/>
              <a:t>7) -969</a:t>
            </a:r>
            <a:r>
              <a:rPr lang="ru-RU" sz="2000" b="1" dirty="0" smtClean="0"/>
              <a:t> : </a:t>
            </a:r>
            <a:r>
              <a:rPr lang="ru-RU" sz="2000" dirty="0" smtClean="0"/>
              <a:t>(+17);</a:t>
            </a:r>
          </a:p>
          <a:p>
            <a:r>
              <a:rPr lang="ru-RU" sz="2000" dirty="0" smtClean="0"/>
              <a:t>8) (-1)</a:t>
            </a:r>
            <a:r>
              <a:rPr lang="ru-RU" sz="2000" b="1" dirty="0" smtClean="0"/>
              <a:t> · </a:t>
            </a:r>
            <a:r>
              <a:rPr lang="ru-RU" sz="2000" dirty="0" smtClean="0"/>
              <a:t>975;</a:t>
            </a:r>
          </a:p>
          <a:p>
            <a:r>
              <a:rPr lang="ru-RU" sz="2000" dirty="0" smtClean="0"/>
              <a:t>9) 0</a:t>
            </a:r>
            <a:r>
              <a:rPr lang="ru-RU" sz="2000" b="1" dirty="0" smtClean="0"/>
              <a:t> : </a:t>
            </a:r>
            <a:r>
              <a:rPr lang="ru-RU" sz="2000" dirty="0" smtClean="0"/>
              <a:t>(-891);</a:t>
            </a:r>
          </a:p>
          <a:p>
            <a:r>
              <a:rPr lang="ru-RU" sz="2000" dirty="0" smtClean="0"/>
              <a:t>10) -15</a:t>
            </a:r>
            <a:r>
              <a:rPr lang="ru-RU" sz="2000" b="1" dirty="0" smtClean="0"/>
              <a:t> · </a:t>
            </a:r>
            <a:r>
              <a:rPr lang="ru-RU" sz="2000" dirty="0" smtClean="0"/>
              <a:t>(+21);</a:t>
            </a:r>
          </a:p>
          <a:p>
            <a:r>
              <a:rPr lang="ru-RU" sz="2000" dirty="0" smtClean="0"/>
              <a:t>11) (+511)</a:t>
            </a:r>
            <a:r>
              <a:rPr lang="ru-RU" sz="2000" b="1" dirty="0" smtClean="0"/>
              <a:t> : </a:t>
            </a:r>
            <a:r>
              <a:rPr lang="ru-RU" sz="2000" dirty="0" smtClean="0"/>
              <a:t>1;</a:t>
            </a:r>
          </a:p>
          <a:p>
            <a:r>
              <a:rPr lang="ru-RU" sz="2000" dirty="0" smtClean="0"/>
              <a:t>12) (-218)</a:t>
            </a:r>
            <a:r>
              <a:rPr lang="ru-RU" sz="2000" b="1" dirty="0" smtClean="0"/>
              <a:t> : </a:t>
            </a:r>
            <a:r>
              <a:rPr lang="ru-RU" sz="2000" dirty="0" smtClean="0"/>
              <a:t>(-2).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914400" y="228600"/>
            <a:ext cx="72390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6699"/>
                </a:solidFill>
                <a:latin typeface="Century Schoolbook" pitchFamily="18" charset="0"/>
              </a:rPr>
              <a:t>Найдите значения выражения: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9900"/>
                </a:solidFill>
                <a:latin typeface="Century Schoolbook" pitchFamily="18" charset="0"/>
              </a:rPr>
              <a:t>-(-(-(-1)))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81400" y="914400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9900"/>
                </a:solidFill>
                <a:latin typeface="Century Schoolbook" pitchFamily="18" charset="0"/>
              </a:rPr>
              <a:t>-(-(-1))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066800" y="2133600"/>
            <a:ext cx="72390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6699"/>
                </a:solidFill>
                <a:latin typeface="Century Schoolbook" pitchFamily="18" charset="0"/>
              </a:rPr>
              <a:t>Найдите значения выражения:</a:t>
            </a: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rgbClr val="009900"/>
                </a:solidFill>
                <a:latin typeface="Century Schoolbook" pitchFamily="18" charset="0"/>
              </a:rPr>
              <a:t>-с, </a:t>
            </a:r>
            <a:r>
              <a:rPr lang="ru-RU" sz="3600" b="1" dirty="0">
                <a:solidFill>
                  <a:srgbClr val="009900"/>
                </a:solidFill>
                <a:latin typeface="Century Schoolbook" pitchFamily="18" charset="0"/>
              </a:rPr>
              <a:t>если с</a:t>
            </a:r>
            <a:r>
              <a:rPr lang="ru-RU" sz="3600" b="1" dirty="0" smtClean="0">
                <a:solidFill>
                  <a:srgbClr val="009900"/>
                </a:solidFill>
                <a:latin typeface="Century Schoolbook" pitchFamily="18" charset="0"/>
              </a:rPr>
              <a:t>=-1</a:t>
            </a:r>
            <a:endParaRPr lang="en-US" sz="3600" b="1" dirty="0">
              <a:solidFill>
                <a:srgbClr val="009900"/>
              </a:solidFill>
              <a:latin typeface="Century Schoolbook" pitchFamily="18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143000" y="3657600"/>
            <a:ext cx="723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rgbClr val="009900"/>
                </a:solidFill>
                <a:latin typeface="Century Schoolbook" pitchFamily="18" charset="0"/>
              </a:rPr>
              <a:t>-(-</a:t>
            </a:r>
            <a:r>
              <a:rPr lang="ru-RU" sz="3600" b="1" dirty="0">
                <a:solidFill>
                  <a:srgbClr val="009900"/>
                </a:solidFill>
                <a:latin typeface="Century Schoolbook" pitchFamily="18" charset="0"/>
              </a:rPr>
              <a:t>а</a:t>
            </a:r>
            <a:r>
              <a:rPr lang="ru-RU" sz="3600" b="1" dirty="0" smtClean="0">
                <a:solidFill>
                  <a:srgbClr val="009900"/>
                </a:solidFill>
                <a:latin typeface="Century Schoolbook" pitchFamily="18" charset="0"/>
              </a:rPr>
              <a:t>), </a:t>
            </a:r>
            <a:r>
              <a:rPr lang="ru-RU" sz="3600" b="1" dirty="0">
                <a:solidFill>
                  <a:srgbClr val="009900"/>
                </a:solidFill>
                <a:latin typeface="Century Schoolbook" pitchFamily="18" charset="0"/>
              </a:rPr>
              <a:t>если а = -</a:t>
            </a:r>
            <a:r>
              <a:rPr lang="ru-RU" sz="3600" b="1" dirty="0" smtClean="0">
                <a:solidFill>
                  <a:srgbClr val="009900"/>
                </a:solidFill>
                <a:latin typeface="Century Schoolbook" pitchFamily="18" charset="0"/>
              </a:rPr>
              <a:t>14</a:t>
            </a:r>
            <a:endParaRPr lang="en-US" sz="3600" b="1" dirty="0">
              <a:solidFill>
                <a:srgbClr val="0099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3" grpId="0"/>
      <p:bldP spid="14344" grpId="0"/>
      <p:bldP spid="143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1) 0</a:t>
            </a:r>
            <a:r>
              <a:rPr lang="ru-RU" sz="2000" b="1" dirty="0" smtClean="0"/>
              <a:t> · </a:t>
            </a:r>
            <a:r>
              <a:rPr lang="ru-RU" sz="2000" dirty="0" smtClean="0"/>
              <a:t>(+713);</a:t>
            </a:r>
          </a:p>
          <a:p>
            <a:r>
              <a:rPr lang="ru-RU" sz="2000" dirty="0" smtClean="0"/>
              <a:t>2) (+486)</a:t>
            </a:r>
            <a:r>
              <a:rPr lang="ru-RU" sz="2000" b="1" dirty="0" smtClean="0"/>
              <a:t> : </a:t>
            </a:r>
            <a:r>
              <a:rPr lang="ru-RU" sz="2000" dirty="0" smtClean="0"/>
              <a:t>(-243);</a:t>
            </a:r>
          </a:p>
          <a:p>
            <a:r>
              <a:rPr lang="ru-RU" sz="2000" dirty="0" smtClean="0"/>
              <a:t>3) (-606)</a:t>
            </a:r>
            <a:r>
              <a:rPr lang="ru-RU" sz="2000" b="1" dirty="0" smtClean="0"/>
              <a:t> : </a:t>
            </a:r>
            <a:r>
              <a:rPr lang="ru-RU" sz="2000" dirty="0" smtClean="0"/>
              <a:t>(-6);</a:t>
            </a:r>
          </a:p>
          <a:p>
            <a:r>
              <a:rPr lang="ru-RU" sz="2000" dirty="0" smtClean="0"/>
              <a:t>4) 857</a:t>
            </a:r>
            <a:r>
              <a:rPr lang="ru-RU" sz="2000" b="1" dirty="0" smtClean="0"/>
              <a:t> · </a:t>
            </a:r>
            <a:r>
              <a:rPr lang="ru-RU" sz="2000" dirty="0" smtClean="0"/>
              <a:t>(-1);</a:t>
            </a:r>
          </a:p>
          <a:p>
            <a:r>
              <a:rPr lang="ru-RU" sz="2000" dirty="0" smtClean="0"/>
              <a:t>5) +874</a:t>
            </a:r>
            <a:r>
              <a:rPr lang="ru-RU" sz="2000" b="1" dirty="0" smtClean="0"/>
              <a:t> : </a:t>
            </a:r>
            <a:r>
              <a:rPr lang="ru-RU" sz="2000" dirty="0" smtClean="0"/>
              <a:t>1;</a:t>
            </a:r>
          </a:p>
          <a:p>
            <a:r>
              <a:rPr lang="ru-RU" sz="2000" dirty="0" smtClean="0"/>
              <a:t>6) 0</a:t>
            </a:r>
            <a:r>
              <a:rPr lang="ru-RU" sz="2000" b="1" dirty="0" smtClean="0"/>
              <a:t> : </a:t>
            </a:r>
            <a:r>
              <a:rPr lang="ru-RU" sz="2000" dirty="0" smtClean="0"/>
              <a:t>(-523);</a:t>
            </a:r>
          </a:p>
          <a:p>
            <a:r>
              <a:rPr lang="ru-RU" sz="2000" dirty="0" smtClean="0"/>
              <a:t>7) (+664)</a:t>
            </a:r>
            <a:r>
              <a:rPr lang="ru-RU" sz="2000" b="1" dirty="0" smtClean="0"/>
              <a:t> : </a:t>
            </a:r>
            <a:r>
              <a:rPr lang="ru-RU" sz="2000" dirty="0" smtClean="0"/>
              <a:t>(-664);</a:t>
            </a:r>
          </a:p>
          <a:p>
            <a:r>
              <a:rPr lang="ru-RU" sz="2000" dirty="0" smtClean="0"/>
              <a:t>8) 13</a:t>
            </a:r>
            <a:r>
              <a:rPr lang="ru-RU" sz="2000" b="1" dirty="0" smtClean="0"/>
              <a:t> · </a:t>
            </a:r>
            <a:r>
              <a:rPr lang="ru-RU" sz="2000" dirty="0" smtClean="0"/>
              <a:t>(+14);</a:t>
            </a:r>
          </a:p>
          <a:p>
            <a:r>
              <a:rPr lang="ru-RU" sz="2000" dirty="0" smtClean="0"/>
              <a:t>9) -403</a:t>
            </a:r>
            <a:r>
              <a:rPr lang="ru-RU" sz="2000" b="1" dirty="0" smtClean="0"/>
              <a:t> : </a:t>
            </a:r>
            <a:r>
              <a:rPr lang="ru-RU" sz="2000" dirty="0" smtClean="0"/>
              <a:t>13;</a:t>
            </a:r>
          </a:p>
          <a:p>
            <a:r>
              <a:rPr lang="ru-RU" sz="2000" dirty="0" smtClean="0"/>
              <a:t>10) +69</a:t>
            </a:r>
            <a:r>
              <a:rPr lang="ru-RU" sz="2000" b="1" dirty="0" smtClean="0"/>
              <a:t> · </a:t>
            </a:r>
            <a:r>
              <a:rPr lang="ru-RU" sz="2000" dirty="0" smtClean="0"/>
              <a:t>(-13);</a:t>
            </a:r>
          </a:p>
          <a:p>
            <a:r>
              <a:rPr lang="ru-RU" sz="2000" dirty="0" smtClean="0"/>
              <a:t>11) (-38)</a:t>
            </a:r>
            <a:r>
              <a:rPr lang="ru-RU" sz="2000" b="1" dirty="0" smtClean="0"/>
              <a:t> · </a:t>
            </a:r>
            <a:r>
              <a:rPr lang="ru-RU" sz="2000" dirty="0" smtClean="0"/>
              <a:t>(+12);</a:t>
            </a:r>
          </a:p>
          <a:p>
            <a:r>
              <a:rPr lang="ru-RU" sz="2000" dirty="0" smtClean="0"/>
              <a:t>12) -64</a:t>
            </a:r>
            <a:r>
              <a:rPr lang="ru-RU" sz="2000" b="1" dirty="0" smtClean="0"/>
              <a:t> · </a:t>
            </a:r>
            <a:r>
              <a:rPr lang="ru-RU" sz="2000" dirty="0" smtClean="0"/>
              <a:t>(-4).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-4,4 + 9 =</a:t>
            </a:r>
          </a:p>
          <a:p>
            <a:r>
              <a:rPr lang="ru-RU" sz="1800" dirty="0" smtClean="0"/>
              <a:t>- 8,8 + 5 =</a:t>
            </a:r>
          </a:p>
          <a:p>
            <a:r>
              <a:rPr lang="ru-RU" sz="1800" dirty="0" smtClean="0"/>
              <a:t>1,1 + (-1,1) =</a:t>
            </a:r>
          </a:p>
          <a:p>
            <a:r>
              <a:rPr lang="ru-RU" sz="1800" dirty="0" smtClean="0"/>
              <a:t>1,4 + (-0,8) =</a:t>
            </a:r>
          </a:p>
          <a:p>
            <a:r>
              <a:rPr lang="ru-RU" sz="1800" dirty="0" smtClean="0"/>
              <a:t>- 9,9 + 3 =</a:t>
            </a:r>
          </a:p>
          <a:p>
            <a:r>
              <a:rPr lang="ru-RU" sz="1800" dirty="0" smtClean="0"/>
              <a:t>-50 + 20 =</a:t>
            </a:r>
          </a:p>
          <a:p>
            <a:r>
              <a:rPr lang="ru-RU" sz="1800" dirty="0" smtClean="0"/>
              <a:t>7,1 + 8,9 =</a:t>
            </a:r>
          </a:p>
          <a:p>
            <a:r>
              <a:rPr lang="ru-RU" sz="1800" dirty="0" smtClean="0"/>
              <a:t>1,9 + (-1,3) =</a:t>
            </a:r>
          </a:p>
          <a:p>
            <a:r>
              <a:rPr lang="ru-RU" sz="1800" dirty="0" smtClean="0"/>
              <a:t>- 7,7 + 50 =</a:t>
            </a:r>
          </a:p>
          <a:p>
            <a:r>
              <a:rPr lang="ru-RU" sz="1800" dirty="0" smtClean="0"/>
              <a:t>-50 + 60 =</a:t>
            </a:r>
          </a:p>
          <a:p>
            <a:r>
              <a:rPr lang="ru-RU" sz="1800" dirty="0" smtClean="0"/>
              <a:t>30 + (-4,4) =</a:t>
            </a:r>
          </a:p>
          <a:p>
            <a:r>
              <a:rPr lang="ru-RU" sz="1800" dirty="0" smtClean="0"/>
              <a:t>- 3 + 60 =</a:t>
            </a:r>
          </a:p>
          <a:p>
            <a:r>
              <a:rPr lang="ru-RU" sz="1800" dirty="0" smtClean="0"/>
              <a:t>-2,1 + 4,9 =</a:t>
            </a:r>
          </a:p>
          <a:p>
            <a:r>
              <a:rPr lang="ru-RU" sz="1800" dirty="0" smtClean="0"/>
              <a:t>20 + (-1,5) =</a:t>
            </a:r>
          </a:p>
          <a:p>
            <a:r>
              <a:rPr lang="ru-RU" sz="1800" dirty="0" smtClean="0"/>
              <a:t>- 4 + 40 =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 smtClean="0"/>
              <a:t>Представить в </a:t>
            </a:r>
            <a:r>
              <a:rPr lang="uk-UA" sz="2800" dirty="0" err="1" smtClean="0"/>
              <a:t>виде</a:t>
            </a:r>
            <a:r>
              <a:rPr lang="uk-UA" sz="2800" dirty="0" smtClean="0"/>
              <a:t> </a:t>
            </a:r>
            <a:r>
              <a:rPr lang="uk-UA" sz="2800" dirty="0" err="1" smtClean="0"/>
              <a:t>десятичной</a:t>
            </a:r>
            <a:r>
              <a:rPr lang="uk-UA" sz="2800" dirty="0" smtClean="0"/>
              <a:t> дроби</a:t>
            </a:r>
            <a:endParaRPr lang="ru-RU" sz="2800" dirty="0" smtClean="0"/>
          </a:p>
          <a:p>
            <a:r>
              <a:rPr lang="uk-UA" sz="2800" dirty="0" smtClean="0"/>
              <a:t>3% =</a:t>
            </a:r>
            <a:endParaRPr lang="ru-RU" sz="2800" dirty="0" smtClean="0"/>
          </a:p>
          <a:p>
            <a:r>
              <a:rPr lang="uk-UA" sz="2800" dirty="0" smtClean="0"/>
              <a:t>65% =</a:t>
            </a:r>
            <a:endParaRPr lang="ru-RU" sz="2800" dirty="0" smtClean="0"/>
          </a:p>
          <a:p>
            <a:r>
              <a:rPr lang="uk-UA" sz="2800" dirty="0" smtClean="0"/>
              <a:t>99% =</a:t>
            </a:r>
            <a:endParaRPr lang="ru-RU" sz="2800" dirty="0" smtClean="0"/>
          </a:p>
          <a:p>
            <a:r>
              <a:rPr lang="uk-UA" sz="2800" dirty="0" smtClean="0"/>
              <a:t>1%=</a:t>
            </a:r>
            <a:endParaRPr lang="ru-RU" sz="2800" dirty="0" smtClean="0"/>
          </a:p>
          <a:p>
            <a:r>
              <a:rPr lang="uk-UA" sz="2800" dirty="0" smtClean="0"/>
              <a:t>200%=</a:t>
            </a:r>
            <a:endParaRPr lang="ru-RU" sz="2800" dirty="0" smtClean="0"/>
          </a:p>
          <a:p>
            <a:r>
              <a:rPr lang="uk-UA" sz="2800" dirty="0" smtClean="0"/>
              <a:t>305% =</a:t>
            </a:r>
            <a:endParaRPr lang="ru-RU" sz="2800" dirty="0" smtClean="0"/>
          </a:p>
          <a:p>
            <a:r>
              <a:rPr lang="uk-UA" sz="2800" dirty="0" smtClean="0"/>
              <a:t>0,4% =</a:t>
            </a:r>
            <a:endParaRPr lang="ru-RU" sz="2800" dirty="0" smtClean="0"/>
          </a:p>
          <a:p>
            <a:r>
              <a:rPr lang="uk-UA" sz="2800" dirty="0" smtClean="0"/>
              <a:t>50% = 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186</TotalTime>
  <Words>364</Words>
  <Application>Microsoft PowerPoint</Application>
  <PresentationFormat>Экран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Слайд 1</vt:lpstr>
      <vt:lpstr>Слайд 2</vt:lpstr>
      <vt:lpstr>Вычислить устно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Нюсик</dc:creator>
  <cp:lastModifiedBy>Нюсик</cp:lastModifiedBy>
  <cp:revision>11</cp:revision>
  <cp:lastPrinted>1601-01-01T00:00:00Z</cp:lastPrinted>
  <dcterms:created xsi:type="dcterms:W3CDTF">1601-01-01T00:00:00Z</dcterms:created>
  <dcterms:modified xsi:type="dcterms:W3CDTF">2021-04-24T16:34:39Z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