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68" d="100"/>
          <a:sy n="68" d="100"/>
        </p:scale>
        <p:origin x="-216" y="-1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ADFAA-8AB0-49BC-8D94-70D74E738573}" type="datetimeFigureOut">
              <a:rPr lang="ru-RU"/>
              <a:pPr/>
              <a:t>24.04.2021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ACEB6-5120-4353-AFDD-6D446875D2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6065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ACEB6-5120-4353-AFDD-6D446875D257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9944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ACEB6-5120-4353-AFDD-6D446875D257}" type="slidenum">
              <a:rPr lang="ru-RU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1178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ACEB6-5120-4353-AFDD-6D446875D257}" type="slidenum">
              <a:rPr lang="ru-RU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3290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ACEB6-5120-4353-AFDD-6D446875D257}" type="slidenum">
              <a:rPr lang="ru-RU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3344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ACEB6-5120-4353-AFDD-6D446875D257}" type="slidenum">
              <a:rPr lang="ru-RU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2812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DACEB6-5120-4353-AFDD-6D446875D257}" type="slidenum">
              <a:rPr lang="ru-RU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7417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волейбол_b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2263" y="-198194"/>
            <a:ext cx="12514263" cy="7056194"/>
          </a:xfrm>
          <a:prstGeom prst="rect">
            <a:avLst/>
          </a:prstGeom>
        </p:spPr>
      </p:pic>
      <p:sp>
        <p:nvSpPr>
          <p:cNvPr id="4" name="TextBox 3"/>
          <p:cNvSpPr txBox="1"/>
          <p:nvPr>
            <p:extLst>
              <p:ext uri="{D42A27DB-BD31-4B8C-83A1-F6EECF244321}">
                <p14:modId xmlns:p14="http://schemas.microsoft.com/office/powerpoint/2010/main" xmlns="" val="1786248871"/>
              </p:ext>
            </p:extLst>
          </p:nvPr>
        </p:nvSpPr>
        <p:spPr>
          <a:xfrm>
            <a:off x="2684908" y="1857375"/>
            <a:ext cx="6573727" cy="212365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600" dirty="0">
                <a:solidFill>
                  <a:srgbClr val="FFFFFF"/>
                </a:solidFill>
                <a:ea typeface="Microsoft JhengHei"/>
              </a:rPr>
              <a:t>История развития.</a:t>
            </a:r>
          </a:p>
        </p:txBody>
      </p:sp>
      <p:sp>
        <p:nvSpPr>
          <p:cNvPr id="5" name="TextBox 4"/>
          <p:cNvSpPr txBox="1"/>
          <p:nvPr>
            <p:extLst>
              <p:ext uri="{D42A27DB-BD31-4B8C-83A1-F6EECF244321}">
                <p14:modId xmlns:p14="http://schemas.microsoft.com/office/powerpoint/2010/main" xmlns="" val="3486448347"/>
              </p:ext>
            </p:extLst>
          </p:nvPr>
        </p:nvSpPr>
        <p:spPr>
          <a:xfrm>
            <a:off x="2581643" y="295275"/>
            <a:ext cx="6778921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7200" dirty="0">
                <a:solidFill>
                  <a:srgbClr val="FFFFFF"/>
                </a:solidFill>
                <a:latin typeface="Microsoft YaHei"/>
                <a:ea typeface="Microsoft YaHei"/>
              </a:rPr>
              <a:t>Волейбол.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53218" y="5416061"/>
            <a:ext cx="12445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 smtClean="0">
                <a:solidFill>
                  <a:srgbClr val="FFFFFF"/>
                </a:solidFill>
                <a:ea typeface="Microsoft JhengHei"/>
              </a:rPr>
              <a:t>Выполнил: учитель физической культуры БКШ – Арефьева Д.А.</a:t>
            </a:r>
          </a:p>
        </p:txBody>
      </p:sp>
    </p:spTree>
    <p:extLst>
      <p:ext uri="{BB962C8B-B14F-4D97-AF65-F5344CB8AC3E}">
        <p14:creationId xmlns:p14="http://schemas.microsoft.com/office/powerpoint/2010/main" xmlns="" val="92230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олейбол_b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9529" y="-161925"/>
            <a:ext cx="12514263" cy="7056194"/>
          </a:xfrm>
          <a:prstGeom prst="rect">
            <a:avLst/>
          </a:prstGeom>
        </p:spPr>
      </p:pic>
      <p:sp>
        <p:nvSpPr>
          <p:cNvPr id="5" name="TextBox 4"/>
          <p:cNvSpPr txBox="1"/>
          <p:nvPr>
            <p:extLst>
              <p:ext uri="{D42A27DB-BD31-4B8C-83A1-F6EECF244321}">
                <p14:modId xmlns:p14="http://schemas.microsoft.com/office/powerpoint/2010/main" xmlns="" val="3459151187"/>
              </p:ext>
            </p:extLst>
          </p:nvPr>
        </p:nvSpPr>
        <p:spPr>
          <a:xfrm>
            <a:off x="2954779" y="38100"/>
            <a:ext cx="6573727" cy="193899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000" dirty="0">
                <a:solidFill>
                  <a:srgbClr val="FFFFFF"/>
                </a:solidFill>
                <a:ea typeface="Microsoft JhengHei"/>
              </a:rPr>
              <a:t>История возникновения:</a:t>
            </a:r>
          </a:p>
        </p:txBody>
      </p:sp>
      <p:pic>
        <p:nvPicPr>
          <p:cNvPr id="6" name="Рисунок 6" descr="William_G._Morg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6932" y="1968905"/>
            <a:ext cx="2544301" cy="3600450"/>
          </a:xfrm>
          <a:prstGeom prst="rect">
            <a:avLst/>
          </a:prstGeom>
        </p:spPr>
      </p:pic>
      <p:sp>
        <p:nvSpPr>
          <p:cNvPr id="8" name="TextBox 7"/>
          <p:cNvSpPr txBox="1"/>
          <p:nvPr>
            <p:extLst>
              <p:ext uri="{D42A27DB-BD31-4B8C-83A1-F6EECF244321}">
                <p14:modId xmlns:p14="http://schemas.microsoft.com/office/powerpoint/2010/main" xmlns="" val="885551845"/>
              </p:ext>
            </p:extLst>
          </p:nvPr>
        </p:nvSpPr>
        <p:spPr>
          <a:xfrm>
            <a:off x="466932" y="5563359"/>
            <a:ext cx="2536437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solidFill>
                  <a:srgbClr val="FFFFFF"/>
                </a:solidFill>
                <a:ea typeface="Microsoft JhengHei"/>
              </a:rPr>
              <a:t>Уильям Джордж Морган</a:t>
            </a:r>
            <a:endParaRPr lang="ru-RU" dirty="0"/>
          </a:p>
        </p:txBody>
      </p:sp>
      <p:sp>
        <p:nvSpPr>
          <p:cNvPr id="2" name="TextBox 1"/>
          <p:cNvSpPr txBox="1"/>
          <p:nvPr>
            <p:extLst>
              <p:ext uri="{D42A27DB-BD31-4B8C-83A1-F6EECF244321}">
                <p14:modId xmlns:p14="http://schemas.microsoft.com/office/powerpoint/2010/main" xmlns="" val="2308212954"/>
              </p:ext>
            </p:extLst>
          </p:nvPr>
        </p:nvSpPr>
        <p:spPr>
          <a:xfrm>
            <a:off x="3449576" y="2066925"/>
            <a:ext cx="8524114" cy="397031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solidFill>
                  <a:srgbClr val="FFFFFF"/>
                </a:solidFill>
                <a:ea typeface="Microsoft JhengHei"/>
              </a:rPr>
              <a:t>Изобретателем волейбола считается Уильям Дж. Морган, преподаватель физического воспитания колледжа Ассоциации молодых христиан (YMCA) в городе Холиоке (штат Массачусетс, США). В 1895 году в спортивном зале он подвесил теннисную сетку на высоте 197 см, и его ученики, число которых на площадке не ограничивалось, стали перебрасывать через неё баскетбольную камеру. Морган назвал новую игру «</a:t>
            </a:r>
            <a:r>
              <a:rPr lang="ru-RU" dirty="0" err="1">
                <a:solidFill>
                  <a:srgbClr val="FFFFFF"/>
                </a:solidFill>
                <a:ea typeface="Microsoft JhengHei"/>
              </a:rPr>
              <a:t>минтонет</a:t>
            </a:r>
            <a:r>
              <a:rPr lang="ru-RU" dirty="0">
                <a:solidFill>
                  <a:srgbClr val="FFFFFF"/>
                </a:solidFill>
                <a:ea typeface="Microsoft JhengHei"/>
              </a:rPr>
              <a:t>». Позже игра демонстрировалась на конференции колледжей ассоциации молодых христиан в Спрингфилде и по предложению профессора Альфреда Т. </a:t>
            </a:r>
            <a:r>
              <a:rPr lang="ru-RU" dirty="0" err="1">
                <a:solidFill>
                  <a:srgbClr val="FFFFFF"/>
                </a:solidFill>
                <a:ea typeface="Microsoft JhengHei"/>
              </a:rPr>
              <a:t>Хальстеда</a:t>
            </a:r>
            <a:r>
              <a:rPr lang="ru-RU" dirty="0">
                <a:solidFill>
                  <a:srgbClr val="FFFFFF"/>
                </a:solidFill>
                <a:ea typeface="Microsoft JhengHei"/>
              </a:rPr>
              <a:t> получила новое название — «волейбол». В 1897 году в США были опубликованы первые правила волейбола: размер площадки 7,6×15,1 м (25 x 50 футов), высота сетки 198 см (6,5 фута), мяч окружностью 63,5—68,5 см (25—27 дюймов) и массой 340 г, количество игроков на площадке и касаний мяча не регламентировалось, очко засчитывалось только при собственной подаче, при неудачной подаче её можно было повторить, играли до 21 очка в партии.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966319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олейбол_b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9529" y="-161925"/>
            <a:ext cx="12514263" cy="7056194"/>
          </a:xfrm>
          <a:prstGeom prst="rect">
            <a:avLst/>
          </a:prstGeom>
        </p:spPr>
      </p:pic>
      <p:sp>
        <p:nvSpPr>
          <p:cNvPr id="5" name="TextBox 4"/>
          <p:cNvSpPr txBox="1"/>
          <p:nvPr>
            <p:extLst>
              <p:ext uri="{D42A27DB-BD31-4B8C-83A1-F6EECF244321}">
                <p14:modId xmlns:p14="http://schemas.microsoft.com/office/powerpoint/2010/main" xmlns="" val="2827377158"/>
              </p:ext>
            </p:extLst>
          </p:nvPr>
        </p:nvSpPr>
        <p:spPr>
          <a:xfrm>
            <a:off x="2808265" y="-200025"/>
            <a:ext cx="6573727" cy="193899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000" dirty="0">
                <a:solidFill>
                  <a:srgbClr val="FFFFFF"/>
                </a:solidFill>
                <a:ea typeface="Microsoft JhengHei"/>
              </a:rPr>
              <a:t>Послевоенная история:</a:t>
            </a:r>
          </a:p>
        </p:txBody>
      </p:sp>
      <p:pic>
        <p:nvPicPr>
          <p:cNvPr id="8" name="Рисунок 8" descr="200px-Bundesarchiv_Bild_183-48465-0024,_Leipzig,_Turn-_und_Sporttreffen,_Volleyb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701" y="1095375"/>
            <a:ext cx="2845813" cy="4006375"/>
          </a:xfrm>
          <a:prstGeom prst="rect">
            <a:avLst/>
          </a:prstGeom>
        </p:spPr>
      </p:pic>
      <p:sp>
        <p:nvSpPr>
          <p:cNvPr id="11" name="TextBox 10"/>
          <p:cNvSpPr txBox="1"/>
          <p:nvPr>
            <p:extLst>
              <p:ext uri="{D42A27DB-BD31-4B8C-83A1-F6EECF244321}">
                <p14:modId xmlns:p14="http://schemas.microsoft.com/office/powerpoint/2010/main" xmlns="" val="1213132000"/>
              </p:ext>
            </p:extLst>
          </p:nvPr>
        </p:nvSpPr>
        <p:spPr>
          <a:xfrm>
            <a:off x="3468688" y="1704975"/>
            <a:ext cx="8875326" cy="4801314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dirty="0">
                <a:solidFill>
                  <a:srgbClr val="FFFFFF"/>
                </a:solidFill>
              </a:rPr>
              <a:t>После окончания Второй мировой войны (1939—1945) стали расширяться международные контакты. 18—20 апреля 1947 года в Париже состоялся первый конгресс Международной федерации волейбола (FIVB).</a:t>
            </a:r>
            <a:endParaRPr lang="ru-RU" sz="1400" dirty="0"/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В 1949 году в Праге состоялся первый чемпионат мира среди мужских команд. В 1951 году на конгрессе в Марселе FIVB утвердила официальные международные правила, а в её составе были образованы арбитражная комиссия и комиссия по разработке и совершенствованию правил игры. Были разрешены замены игроков и тайм-ауты в партиях, матчи как мужских, так и женских команд стали проводиться в 5 партий.</a:t>
            </a:r>
            <a:endParaRPr sz="1400" dirty="0"/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Первым президентом FIVB был избран французский архитектор Поль Либо, впоследствии неоднократно переизбиравшийся на этот пост до 1984 года. В 1957 году на 53-й сессии Международного олимпийского комитета волейбол был объявлен олимпийским видом спорта; на 58-й сессии принято решение о проведении волейбольных соревнований среди мужских и женских сборных на Играх XVIII Олимпиады в Токио. После токийской Олимпиады было внесено существенное изменение в правила игры — блокирующим разрешили переносить руки над сеткой на сторону соперника и повторно касаться мяча после блокирования. В 1970 году введены антенны на краях сетки, в 1974 году появились судейские жёлтая и красная карточки.</a:t>
            </a:r>
            <a:endParaRPr sz="1400">
              <a:solidFill>
                <a:srgbClr val="FFFFFF"/>
              </a:solidFill>
            </a:endParaRPr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В международных соревнованиях 1960—1970-х годов наибольших успехов добивались национальные сборные команды СССР, Чехословакии, Польши, Румынии, Болгарии, Японии. У женщин вплоть до московской Олимпиады-1980 наиболее значимым выглядело соперничество советской и японской школ — сборные СССР и Японии разыгрывали друг с другом золотые медали на первых четырёх олимпийских турнирах и одержали в них по две победы. Определённых успехов также добились сборные Польши, ГДР, Румынии, Чехословакии, Северной и Южной Кореи. В 1978 году привычную расстановку сил в женском волейболе нарушила сборная Кубы, неожиданно при огромном преимуществе над соперниками выигравшая проводившийся в Советском Союзе чемпионат мира.</a:t>
            </a:r>
            <a:endParaRPr sz="1400">
              <a:solidFill>
                <a:srgbClr val="FFFFFF"/>
              </a:solidFill>
            </a:endParaRPr>
          </a:p>
          <a:p>
            <a:pPr algn="ctr"/>
            <a:endParaRPr lang="ru-RU" sz="12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>
            <p:extLst>
              <p:ext uri="{D42A27DB-BD31-4B8C-83A1-F6EECF244321}">
                <p14:modId xmlns:p14="http://schemas.microsoft.com/office/powerpoint/2010/main" xmlns="" val="2376108466"/>
              </p:ext>
            </p:extLst>
          </p:nvPr>
        </p:nvSpPr>
        <p:spPr>
          <a:xfrm>
            <a:off x="241300" y="5153025"/>
            <a:ext cx="2840038" cy="92333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solidFill>
                  <a:srgbClr val="FFFFFF"/>
                </a:solidFill>
              </a:rPr>
              <a:t>Молодёжный спортивный праздник в Лейпциге. Волейбольный матч (1957)</a:t>
            </a:r>
          </a:p>
        </p:txBody>
      </p:sp>
    </p:spTree>
    <p:extLst>
      <p:ext uri="{BB962C8B-B14F-4D97-AF65-F5344CB8AC3E}">
        <p14:creationId xmlns:p14="http://schemas.microsoft.com/office/powerpoint/2010/main" xmlns="" val="427999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олейбол_b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79400" y="-158750"/>
            <a:ext cx="12514263" cy="7056194"/>
          </a:xfrm>
          <a:prstGeom prst="rect">
            <a:avLst/>
          </a:prstGeom>
        </p:spPr>
      </p:pic>
      <p:sp>
        <p:nvSpPr>
          <p:cNvPr id="5" name="TextBox 4"/>
          <p:cNvSpPr txBox="1"/>
          <p:nvPr>
            <p:extLst>
              <p:ext uri="{D42A27DB-BD31-4B8C-83A1-F6EECF244321}">
                <p14:modId xmlns:p14="http://schemas.microsoft.com/office/powerpoint/2010/main" xmlns="" val="389444915"/>
              </p:ext>
            </p:extLst>
          </p:nvPr>
        </p:nvSpPr>
        <p:spPr>
          <a:xfrm>
            <a:off x="2478378" y="-104775"/>
            <a:ext cx="6996772" cy="286232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6000" dirty="0">
                <a:solidFill>
                  <a:srgbClr val="FFFFFF"/>
                </a:solidFill>
                <a:latin typeface="Microsoft YaHei"/>
                <a:ea typeface="Microsoft YaHei"/>
              </a:rPr>
              <a:t>Эксперименты с правилами в 1980-1990г.</a:t>
            </a:r>
          </a:p>
        </p:txBody>
      </p:sp>
      <p:sp>
        <p:nvSpPr>
          <p:cNvPr id="6" name="TextBox 5"/>
          <p:cNvSpPr txBox="1"/>
          <p:nvPr>
            <p:extLst>
              <p:ext uri="{D42A27DB-BD31-4B8C-83A1-F6EECF244321}">
                <p14:modId xmlns:p14="http://schemas.microsoft.com/office/powerpoint/2010/main" xmlns="" val="1592115483"/>
              </p:ext>
            </p:extLst>
          </p:nvPr>
        </p:nvSpPr>
        <p:spPr>
          <a:xfrm>
            <a:off x="-266700" y="2749550"/>
            <a:ext cx="12512675" cy="3970318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dirty="0">
                <a:solidFill>
                  <a:srgbClr val="FFFFFF"/>
                </a:solidFill>
              </a:rPr>
              <a:t> Накануне Олимпийских игр-1988 в Сеуле состоялся XXI конгресс FIVB, где были приняты изменения в регламенте решающей пятой партии: она стала играться по системе «ралли-пойнт», или «тай-брейк» («розыгрыш — очко»), в 1990-е годы также устанавливался «потолок» в 17 очков для первых четырёх партий (то есть они могли заканчиваться при преимуществе соперников в 1 очко со счётом 17:16). Проводился эксперимент с ограничением волейбольных партий по времени, однако в октябре 1998 года на конгрессе FIVB в Токио было принято ещё более революционное решение — играть по системе «ралли-пойнт» каждую партию: первые четыре до 25 очков, пятую — до 15. В 1996 году разрешены касание мяча любой частью тела и активная игра ногой, в 1997 году FIVB предложила национальным сборным включать в свои составы игрока либеро*.</a:t>
            </a:r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В этот период продолжали совершенствоваться техника и тактика игры. В начале 1980-х появилась подача в прыжке и почти перестала применяться боковая подача, увеличилась частота нападающих ударов с задней линии, произошли изменения в способах приёма мяча — прежде непопулярный приём снизу стал господствующим, а приём сверху с падением почти исчез. Сузились игровые функции волейболистов: например, если раньше в приёме были задействованы все шесть игроков, то с 1980-х годов выполнение этого элемента стало обязанностью двух </a:t>
            </a:r>
            <a:r>
              <a:rPr lang="ru-RU" sz="1400" dirty="0" err="1">
                <a:solidFill>
                  <a:srgbClr val="FFFFFF"/>
                </a:solidFill>
              </a:rPr>
              <a:t>доигровщиков</a:t>
            </a:r>
            <a:r>
              <a:rPr lang="ru-RU" sz="1400" dirty="0">
                <a:solidFill>
                  <a:srgbClr val="FFFFFF"/>
                </a:solidFill>
              </a:rPr>
              <a:t>.</a:t>
            </a:r>
            <a:endParaRPr sz="1400">
              <a:solidFill>
                <a:srgbClr val="FFFFFF"/>
              </a:solidFill>
            </a:endParaRPr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Игра стала более силовой и быстрой. Волейбол увеличил требования к росту и атлетической подготовке спортсменов. Если в 1970-е годы в команде могло не быть вообще ни одного игрока ростом выше 2-х метров, то с 1990-х годов всё изменилось. В командах высокого класса ниже 195—200 см обычно только связующий и либеро. В число сильнейших добавились новые команды — Бразилия, США, Куба, Италия, Нидерланды, Югославия.</a:t>
            </a:r>
            <a:endParaRPr sz="1400">
              <a:solidFill>
                <a:srgbClr val="FFFFFF"/>
              </a:solidFill>
            </a:endParaRPr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С 1990 года стала разыгрываться Мировая лига — ежегодное коммерческое соревнование, призванное увеличить популярность волейбола во всём мире. С 1993 года проводится аналогичное соревнование у женщин — Гран-при. Со второй половины 1980-х годов в Италии создаётся первая по-настоящему профессиональная лига, организация которой становится примером для национальных чемпионатов других стран.</a:t>
            </a:r>
            <a:endParaRPr sz="1400">
              <a:solidFill>
                <a:srgbClr val="FFFFFF"/>
              </a:solidFill>
            </a:endParaRPr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В 1985 году в Холиоке открыт волейбольный Зал славы, в который заносятся имена наиболее выдающихся игроков, тренеров, команд, организаторов, судей.</a:t>
            </a:r>
            <a:endParaRPr sz="1400">
              <a:solidFill>
                <a:srgbClr val="FFFFFF"/>
              </a:solidFill>
            </a:endParaRPr>
          </a:p>
          <a:p>
            <a:pPr algn="ctr"/>
            <a:endParaRPr lang="ru-RU" sz="14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>
            <p:extLst>
              <p:ext uri="{D42A27DB-BD31-4B8C-83A1-F6EECF244321}">
                <p14:modId xmlns:p14="http://schemas.microsoft.com/office/powerpoint/2010/main" xmlns="" val="362161204"/>
              </p:ext>
            </p:extLst>
          </p:nvPr>
        </p:nvSpPr>
        <p:spPr>
          <a:xfrm>
            <a:off x="-1181623" y="6493697"/>
            <a:ext cx="6500200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u="sng" dirty="0">
                <a:solidFill>
                  <a:srgbClr val="FFFFFF"/>
                </a:solidFill>
              </a:rPr>
              <a:t>*Либеро - игрок, выполняющий лишь защитные функции</a:t>
            </a:r>
            <a:endParaRPr lang="ru-RU" u="sng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8656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олейбол_b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79400" y="-158750"/>
            <a:ext cx="12514263" cy="7056194"/>
          </a:xfrm>
          <a:prstGeom prst="rect">
            <a:avLst/>
          </a:prstGeom>
        </p:spPr>
      </p:pic>
      <p:sp>
        <p:nvSpPr>
          <p:cNvPr id="5" name="TextBox 4"/>
          <p:cNvSpPr txBox="1"/>
          <p:nvPr>
            <p:extLst>
              <p:ext uri="{D42A27DB-BD31-4B8C-83A1-F6EECF244321}">
                <p14:modId xmlns:p14="http://schemas.microsoft.com/office/powerpoint/2010/main" xmlns="" val="4145875864"/>
              </p:ext>
            </p:extLst>
          </p:nvPr>
        </p:nvSpPr>
        <p:spPr>
          <a:xfrm>
            <a:off x="190584" y="209550"/>
            <a:ext cx="11758464" cy="1200329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7200" dirty="0">
                <a:solidFill>
                  <a:srgbClr val="FFFFFF"/>
                </a:solidFill>
                <a:latin typeface="Microsoft YaHei"/>
                <a:ea typeface="Microsoft YaHei"/>
              </a:rPr>
              <a:t>Современный волейбол.</a:t>
            </a:r>
          </a:p>
        </p:txBody>
      </p:sp>
      <p:sp>
        <p:nvSpPr>
          <p:cNvPr id="6" name="TextBox 5"/>
          <p:cNvSpPr txBox="1"/>
          <p:nvPr>
            <p:extLst>
              <p:ext uri="{D42A27DB-BD31-4B8C-83A1-F6EECF244321}">
                <p14:modId xmlns:p14="http://schemas.microsoft.com/office/powerpoint/2010/main" xmlns="" val="3131600696"/>
              </p:ext>
            </p:extLst>
          </p:nvPr>
        </p:nvSpPr>
        <p:spPr>
          <a:xfrm>
            <a:off x="-200114" y="1647825"/>
            <a:ext cx="12486811" cy="483209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dirty="0">
                <a:solidFill>
                  <a:srgbClr val="FFFFFF"/>
                </a:solidFill>
              </a:rPr>
              <a:t>С 2015 года FIVB объединяет 221 национальную федерацию волейбола, игра является одним из самых популярных видов спорта на Земле. Наиболее развит волейбол как вид спорта в таких странах, как Россия, Бразилия, Китай, Италия, США, Япония, Польша. Действующим чемпионом мира среди мужчин является сборная Польши, среди женщин — сборная США.</a:t>
            </a:r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В 2008—2012 годах в должности президента Международной федерации волейбола работал китаец </a:t>
            </a:r>
            <a:r>
              <a:rPr lang="ru-RU" sz="1400" dirty="0" err="1">
                <a:solidFill>
                  <a:srgbClr val="FFFFFF"/>
                </a:solidFill>
              </a:rPr>
              <a:t>Вэй</a:t>
            </a:r>
            <a:r>
              <a:rPr lang="ru-RU" sz="1400" dirty="0">
                <a:solidFill>
                  <a:srgbClr val="FFFFFF"/>
                </a:solidFill>
              </a:rPr>
              <a:t> </a:t>
            </a:r>
            <a:r>
              <a:rPr lang="ru-RU" sz="1400" dirty="0" err="1">
                <a:solidFill>
                  <a:srgbClr val="FFFFFF"/>
                </a:solidFill>
              </a:rPr>
              <a:t>Цзичжун</a:t>
            </a:r>
            <a:r>
              <a:rPr lang="ru-RU" sz="1400" dirty="0">
                <a:solidFill>
                  <a:srgbClr val="FFFFFF"/>
                </a:solidFill>
              </a:rPr>
              <a:t>, 21 сентября 2012 года на XXXIII Конгрессе FIVB в Анахайме (Калифорния) новым президентом организации выбран бразилец </a:t>
            </a:r>
            <a:r>
              <a:rPr lang="ru-RU" sz="1400" dirty="0" err="1">
                <a:solidFill>
                  <a:srgbClr val="FFFFFF"/>
                </a:solidFill>
              </a:rPr>
              <a:t>Ари</a:t>
            </a:r>
            <a:r>
              <a:rPr lang="ru-RU" sz="1400" dirty="0">
                <a:solidFill>
                  <a:srgbClr val="FFFFFF"/>
                </a:solidFill>
              </a:rPr>
              <a:t> Граса.</a:t>
            </a:r>
            <a:endParaRPr sz="1400">
              <a:solidFill>
                <a:srgbClr val="FFFFFF"/>
              </a:solidFill>
            </a:endParaRPr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Руководство FIVB продолжает вести работу над усовершенствованием волейбольных правил. Некоторые изменения по толкованию ошибок «касание сетки» и «заступ» на игровую половину противника, уточнению определения блокирования, расширению заявки команды на официальные международные турниры до 14 игроков, 2 из которых либеро, были утверждены в 2009 году на XXXI конгрессе FIVB в Дубае. В том же году на клубном чемпионате мира в Дохе (этот турнир был возрождён после 17-летнего перерыва) была опробована так называемая «золотая формула», согласно которой принимающая команда свою первую атаку должна проводить строго с задней линии. На практике это нововведение, которое по замыслу должно способствовать выравниванию возможностей соперников и позволить мячу дольше находиться в воздухе, не только не дало ожидаемого эффекта, но и привело к уменьшению зрелищности игры, за что было подвергнуто критике со стороны многих игроков, тренеров, специалистов и любителей волейбола и больше не применялось.</a:t>
            </a:r>
            <a:endParaRPr sz="1400">
              <a:solidFill>
                <a:srgbClr val="FFFFFF"/>
              </a:solidFill>
            </a:endParaRPr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По новой редакции правил, вступившей в действие в 2013 году, наказание игрока жёлтой карточкой не сопровождается проигрышем очка. В апреле 2013 года было принято решение отложить реализацию правила, ужесточающего требования к приёму подачи сверху и вместе с тем предложено рассмотреть вопрос о сокращении продолжительности партии с 25 до 21 выигранного очка и уменьшении пауз между розыгрышами мяча. В том же году последнее нововведение было опробовано в турнирах Евролиги, чемпионате мира среди мужских старших молодёжных команд, чемпионатах Бразилии, но дальнейшего распространения не получило. Также с 2013 года на международных соревнованиях под эгидой FIVB и CEV активно применяется система </a:t>
            </a:r>
            <a:r>
              <a:rPr lang="ru-RU" sz="1400" dirty="0" err="1">
                <a:solidFill>
                  <a:srgbClr val="FFFFFF"/>
                </a:solidFill>
              </a:rPr>
              <a:t>видеопросмотров</a:t>
            </a:r>
            <a:r>
              <a:rPr lang="ru-RU" sz="1400" dirty="0">
                <a:solidFill>
                  <a:srgbClr val="FFFFFF"/>
                </a:solidFill>
              </a:rPr>
              <a:t>.</a:t>
            </a:r>
            <a:endParaRPr sz="1400">
              <a:solidFill>
                <a:srgbClr val="FFFFFF"/>
              </a:solidFill>
            </a:endParaRPr>
          </a:p>
          <a:p>
            <a:pPr algn="ctr"/>
            <a:r>
              <a:rPr lang="ru-RU" sz="1400" dirty="0">
                <a:solidFill>
                  <a:srgbClr val="FFFFFF"/>
                </a:solidFill>
              </a:rPr>
              <a:t>1 ноября 2014 года на XXXIV конгрессе FIVB, состоявшемся в Кальяри, было отменено принятое в 2009 году правило, допускавшее касание сетки, если оно не создавало помеху для игры соперника. Как и прежде, любое касание игроком сетки стало считаться ошибкой. Кроме того для международных соревнований конгресс принял решение об уменьшении размера свободной зоны от лицевых линий с 8 до 6,5 м, внесении в заявку на матчи всех 14 допущенных к турниру игроков и возможности уменьшения по предложению спонсоров и телевидения тренерских и/или технических тайм-аутов.</a:t>
            </a:r>
            <a:endParaRPr sz="1400">
              <a:solidFill>
                <a:srgbClr val="FFFFFF"/>
              </a:solidFill>
            </a:endParaRPr>
          </a:p>
          <a:p>
            <a:pPr algn="ctr"/>
            <a:endParaRPr lang="ru-RU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1223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олейбол_b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79400" y="-158750"/>
            <a:ext cx="12514263" cy="7056194"/>
          </a:xfrm>
          <a:prstGeom prst="rect">
            <a:avLst/>
          </a:prstGeom>
        </p:spPr>
      </p:pic>
      <p:sp>
        <p:nvSpPr>
          <p:cNvPr id="5" name="TextBox 4"/>
          <p:cNvSpPr txBox="1"/>
          <p:nvPr>
            <p:extLst>
              <p:ext uri="{D42A27DB-BD31-4B8C-83A1-F6EECF244321}">
                <p14:modId xmlns:p14="http://schemas.microsoft.com/office/powerpoint/2010/main" xmlns="" val="3921666604"/>
              </p:ext>
            </p:extLst>
          </p:nvPr>
        </p:nvSpPr>
        <p:spPr>
          <a:xfrm>
            <a:off x="-157912" y="-76200"/>
            <a:ext cx="12279742" cy="76944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dirty="0">
                <a:solidFill>
                  <a:srgbClr val="FFFFFF"/>
                </a:solidFill>
                <a:latin typeface="Microsoft YaHei"/>
                <a:ea typeface="Microsoft YaHei"/>
              </a:rPr>
              <a:t>Правила волейбола на сегодняшний день.</a:t>
            </a:r>
          </a:p>
        </p:txBody>
      </p:sp>
      <p:sp>
        <p:nvSpPr>
          <p:cNvPr id="6" name="TextBox 5"/>
          <p:cNvSpPr txBox="1"/>
          <p:nvPr>
            <p:extLst>
              <p:ext uri="{D42A27DB-BD31-4B8C-83A1-F6EECF244321}">
                <p14:modId xmlns:p14="http://schemas.microsoft.com/office/powerpoint/2010/main" xmlns="" val="3062630550"/>
              </p:ext>
            </p:extLst>
          </p:nvPr>
        </p:nvSpPr>
        <p:spPr>
          <a:xfrm>
            <a:off x="188913" y="723900"/>
            <a:ext cx="11868150" cy="2585323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dirty="0">
                <a:solidFill>
                  <a:srgbClr val="FFFFFF"/>
                </a:solidFill>
                <a:latin typeface="Lato Regular"/>
              </a:rPr>
              <a:t>Для игры используется поле 18 на 9 метров, разделенное пополам сеткой, имеющей высоту 243 сантиметра для сборных мужского пола, и 224 сантиметра для женского.</a:t>
            </a:r>
            <a:endParaRPr lang="ru-RU" sz="1600" dirty="0">
              <a:solidFill>
                <a:srgbClr val="FFFFFF"/>
              </a:solidFill>
            </a:endParaRP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Lato Regular"/>
              </a:rPr>
              <a:t>Площадка для одной команды условно делится на 6 зон деятельности участников. Переход между ними делают по часовой стрелке. В первой зоне находится подающий игрок, он переходит в пятую, минуя среднего защитника — либеро. Этот игрок не может ставить блоки и проводить атаки, поскольку всегда находится на задней линии. Он не осуществляет переходы, и его форма должна отличаться по цвету от остальной сборной. Новейшие редакции правил волейбола позволяют иметь в составе двух либеро и заменять их неограниченное количество раз. </a:t>
            </a:r>
            <a:endParaRPr lang="ru-RU">
              <a:solidFill>
                <a:srgbClr val="FFFFFF"/>
              </a:solidFill>
              <a:latin typeface="Lato Regular"/>
            </a:endParaRPr>
          </a:p>
          <a:p>
            <a:pPr algn="ctr"/>
            <a:r>
              <a:rPr lang="ru-RU" sz="1600" dirty="0">
                <a:solidFill>
                  <a:srgbClr val="FFFFFF"/>
                </a:solidFill>
                <a:latin typeface="Lato Regular"/>
              </a:rPr>
              <a:t>Мяч для игры в волейбол обычно трехцветный. Правила соревнований регламентируют его массу (260-280 граммов) и диаметр (65-67 сантиметров).</a:t>
            </a:r>
            <a:endParaRPr lang="ru-RU" dirty="0">
              <a:solidFill>
                <a:srgbClr val="FFFFFF"/>
              </a:solidFill>
              <a:latin typeface="Lato Regular"/>
            </a:endParaRPr>
          </a:p>
          <a:p>
            <a:pPr algn="ctr"/>
            <a:endParaRPr lang="ru-RU" dirty="0"/>
          </a:p>
        </p:txBody>
      </p:sp>
      <p:pic>
        <p:nvPicPr>
          <p:cNvPr id="9" name="Рисунок 9" descr="крытое-во-ейбо-ьное-по-е-479428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8913" y="3419475"/>
            <a:ext cx="4337188" cy="2891986"/>
          </a:xfrm>
          <a:prstGeom prst="rect">
            <a:avLst/>
          </a:prstGeom>
        </p:spPr>
      </p:pic>
      <p:sp>
        <p:nvSpPr>
          <p:cNvPr id="11" name="TextBox 10"/>
          <p:cNvSpPr txBox="1"/>
          <p:nvPr>
            <p:extLst>
              <p:ext uri="{D42A27DB-BD31-4B8C-83A1-F6EECF244321}">
                <p14:modId xmlns:p14="http://schemas.microsoft.com/office/powerpoint/2010/main" xmlns="" val="1503579278"/>
              </p:ext>
            </p:extLst>
          </p:nvPr>
        </p:nvSpPr>
        <p:spPr>
          <a:xfrm>
            <a:off x="219075" y="6310313"/>
            <a:ext cx="4330826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solidFill>
                  <a:srgbClr val="FFFFFF"/>
                </a:solidFill>
              </a:rPr>
              <a:t>Волейбольное поле</a:t>
            </a:r>
          </a:p>
        </p:txBody>
      </p:sp>
      <p:pic>
        <p:nvPicPr>
          <p:cNvPr id="12" name="Рисунок 12" descr="Без названия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57918" y="3419475"/>
            <a:ext cx="2039252" cy="2238375"/>
          </a:xfrm>
          <a:prstGeom prst="rect">
            <a:avLst/>
          </a:prstGeom>
        </p:spPr>
      </p:pic>
      <p:sp>
        <p:nvSpPr>
          <p:cNvPr id="14" name="TextBox 13"/>
          <p:cNvSpPr txBox="1"/>
          <p:nvPr>
            <p:extLst>
              <p:ext uri="{D42A27DB-BD31-4B8C-83A1-F6EECF244321}">
                <p14:modId xmlns:p14="http://schemas.microsoft.com/office/powerpoint/2010/main" xmlns="" val="2391509387"/>
              </p:ext>
            </p:extLst>
          </p:nvPr>
        </p:nvSpPr>
        <p:spPr>
          <a:xfrm>
            <a:off x="9770330" y="5665788"/>
            <a:ext cx="202797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solidFill>
                  <a:srgbClr val="FFFFFF"/>
                </a:solidFill>
              </a:rPr>
              <a:t>Волейбольный мяч</a:t>
            </a:r>
          </a:p>
        </p:txBody>
      </p:sp>
      <p:pic>
        <p:nvPicPr>
          <p:cNvPr id="16" name="Рисунок 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35513" y="3422927"/>
            <a:ext cx="4818062" cy="2823886"/>
          </a:xfrm>
          <a:prstGeom prst="rect">
            <a:avLst/>
          </a:prstGeom>
        </p:spPr>
      </p:pic>
      <p:sp>
        <p:nvSpPr>
          <p:cNvPr id="18" name="TextBox 17"/>
          <p:cNvSpPr txBox="1"/>
          <p:nvPr>
            <p:extLst>
              <p:ext uri="{D42A27DB-BD31-4B8C-83A1-F6EECF244321}">
                <p14:modId xmlns:p14="http://schemas.microsoft.com/office/powerpoint/2010/main" xmlns="" val="2979543776"/>
              </p:ext>
            </p:extLst>
          </p:nvPr>
        </p:nvSpPr>
        <p:spPr>
          <a:xfrm>
            <a:off x="4735514" y="6252345"/>
            <a:ext cx="4792662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>
                <a:solidFill>
                  <a:srgbClr val="FFFFFF"/>
                </a:solidFill>
              </a:rPr>
              <a:t>Схема волейбольного поля</a:t>
            </a:r>
          </a:p>
        </p:txBody>
      </p:sp>
    </p:spTree>
    <p:extLst>
      <p:ext uri="{BB962C8B-B14F-4D97-AF65-F5344CB8AC3E}">
        <p14:creationId xmlns:p14="http://schemas.microsoft.com/office/powerpoint/2010/main" xmlns="" val="36172607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248</Words>
  <Application>Microsoft Office PowerPoint</Application>
  <PresentationFormat>Произвольный</PresentationFormat>
  <Paragraphs>38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4</cp:revision>
  <dcterms:created xsi:type="dcterms:W3CDTF">2012-07-30T23:42:41Z</dcterms:created>
  <dcterms:modified xsi:type="dcterms:W3CDTF">2021-04-24T12:05:17Z</dcterms:modified>
</cp:coreProperties>
</file>