
<file path=[Content_Types].xml><?xml version="1.0" encoding="utf-8"?>
<Types xmlns="http://schemas.openxmlformats.org/package/2006/content-types">
  <Default ContentType="image/png" Extension="pn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Default ContentType="image/jpeg" Extension="jpe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65" r:id="rId4"/>
    <p:sldId id="267" r:id="rId5"/>
    <p:sldId id="271" r:id="rId6"/>
    <p:sldId id="272" r:id="rId7"/>
    <p:sldId id="269" r:id="rId8"/>
    <p:sldId id="268" r:id="rId9"/>
    <p:sldId id="275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72" d="100"/>
          <a:sy n="72" d="100"/>
        </p:scale>
        <p:origin x="4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2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70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88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448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4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37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23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49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77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9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35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5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79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11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8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70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68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bg2">
                <a:lumMod val="20000"/>
                <a:lumOff val="80000"/>
              </a:schemeClr>
            </a:gs>
            <a:gs pos="0">
              <a:schemeClr val="bg2">
                <a:tint val="97000"/>
                <a:hueMod val="92000"/>
                <a:satMod val="169000"/>
                <a:lumMod val="164000"/>
              </a:schemeClr>
            </a:gs>
            <a:gs pos="99000">
              <a:schemeClr val="tx2">
                <a:lumMod val="40000"/>
                <a:lumOff val="60000"/>
              </a:schemeClr>
            </a:gs>
          </a:gsLst>
          <a:lin ang="9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14A6C3-B4C5-4405-8B5E-748C44465E69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1C6C039-673B-4DFA-BBD9-26666E8EE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1586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2" Target="../media/image7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0.jpeg" Type="http://schemas.openxmlformats.org/officeDocument/2006/relationships/image"/><Relationship Id="rId4" Target="../media/image9.pn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3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7" Target="../media/image23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2.png" Type="http://schemas.openxmlformats.org/officeDocument/2006/relationships/image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7.jpeg" Type="http://schemas.openxmlformats.org/officeDocument/2006/relationships/image"/><Relationship Id="rId5" Target="../media/image26.jpeg" Type="http://schemas.openxmlformats.org/officeDocument/2006/relationships/image"/><Relationship Id="rId4" Target="../media/image25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2" t="13089"/>
          <a:stretch/>
        </p:blipFill>
        <p:spPr>
          <a:xfrm>
            <a:off x="463113" y="0"/>
            <a:ext cx="11366938" cy="7176362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225771" y="251173"/>
            <a:ext cx="9841622" cy="491991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29255" y="1434662"/>
            <a:ext cx="93489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Тема урока: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Общая характеристика и классификация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культурных растений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47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74" y="-1032993"/>
            <a:ext cx="7717990" cy="8185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 rot="1060322">
            <a:off x="7880682" y="1244123"/>
            <a:ext cx="408166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Segoe Script" panose="030B0504020000000003" pitchFamily="66" charset="0"/>
                <a:cs typeface="Times New Roman" panose="02020603050405020304" pitchFamily="18" charset="0"/>
              </a:rPr>
              <a:t>Спасибо </a:t>
            </a:r>
          </a:p>
          <a:p>
            <a:pPr algn="ctr">
              <a:lnSpc>
                <a:spcPct val="200000"/>
              </a:lnSpc>
            </a:pP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Segoe Script" panose="030B0504020000000003" pitchFamily="66" charset="0"/>
                <a:cs typeface="Times New Roman" panose="02020603050405020304" pitchFamily="18" charset="0"/>
              </a:rPr>
              <a:t>за работу </a:t>
            </a:r>
          </a:p>
          <a:p>
            <a:pPr algn="ctr">
              <a:lnSpc>
                <a:spcPct val="200000"/>
              </a:lnSpc>
            </a:pP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Segoe Script" panose="030B0504020000000003" pitchFamily="66" charset="0"/>
                <a:cs typeface="Times New Roman" panose="02020603050405020304" pitchFamily="18" charset="0"/>
              </a:rPr>
              <a:t>на уроке !</a:t>
            </a:r>
            <a:endParaRPr lang="ru-RU" sz="4000" b="1" dirty="0">
              <a:solidFill>
                <a:schemeClr val="bg2">
                  <a:lumMod val="50000"/>
                </a:schemeClr>
              </a:solidFill>
              <a:latin typeface="Segoe Script" panose="030B0504020000000003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17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205954" y="729422"/>
            <a:ext cx="9960641" cy="5833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КУЛЬТУРНЫЕ        РАСТЕНИЯ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267933" y="1401255"/>
            <a:ext cx="839326" cy="899044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205954" y="1401255"/>
            <a:ext cx="839326" cy="899044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329912" y="1481820"/>
            <a:ext cx="839326" cy="899044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0327269" y="1401255"/>
            <a:ext cx="839326" cy="899044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4952" y="2490931"/>
            <a:ext cx="3305831" cy="2286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Скругленный прямоугольник 20"/>
          <p:cNvSpPr/>
          <p:nvPr/>
        </p:nvSpPr>
        <p:spPr>
          <a:xfrm>
            <a:off x="128879" y="4747091"/>
            <a:ext cx="2868811" cy="69777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Овощеводство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7" y="4303694"/>
            <a:ext cx="3032642" cy="187342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86422" y="2473532"/>
            <a:ext cx="3283301" cy="2323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Скругленный прямоугольник 24"/>
          <p:cNvSpPr/>
          <p:nvPr/>
        </p:nvSpPr>
        <p:spPr>
          <a:xfrm>
            <a:off x="3345898" y="4723512"/>
            <a:ext cx="2873166" cy="57696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Полеводство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206768" y="4303693"/>
            <a:ext cx="3030556" cy="1873429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ПОЛЕВЫЕ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0023" y="2490931"/>
            <a:ext cx="3148098" cy="2327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Скругленный прямоугольник 27"/>
          <p:cNvSpPr/>
          <p:nvPr/>
        </p:nvSpPr>
        <p:spPr>
          <a:xfrm>
            <a:off x="6439719" y="4729827"/>
            <a:ext cx="2731950" cy="529808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Плодоводство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388464" y="4303692"/>
            <a:ext cx="2842710" cy="1873429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ПЛОДОВО-ЯГОДНЫЕ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37852" y="2490931"/>
            <a:ext cx="3038580" cy="2214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Скругленный прямоугольник 30"/>
          <p:cNvSpPr/>
          <p:nvPr/>
        </p:nvSpPr>
        <p:spPr>
          <a:xfrm>
            <a:off x="9386491" y="4727106"/>
            <a:ext cx="2720881" cy="77822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Цветоводство</a:t>
            </a: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озеленение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9382315" y="4303694"/>
            <a:ext cx="2778328" cy="1873429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ДЕКОРАТИВНЫЕ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70879" y="114437"/>
            <a:ext cx="4782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Классификация  культурных растений</a:t>
            </a:r>
          </a:p>
        </p:txBody>
      </p:sp>
    </p:spTree>
    <p:extLst>
      <p:ext uri="{BB962C8B-B14F-4D97-AF65-F5344CB8AC3E}">
        <p14:creationId xmlns:p14="http://schemas.microsoft.com/office/powerpoint/2010/main" val="180308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26" grpId="0" animBg="1"/>
      <p:bldP spid="28" grpId="0" animBg="1"/>
      <p:bldP spid="29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chemeClr val="bg2">
                <a:lumMod val="20000"/>
                <a:lumOff val="80000"/>
              </a:schemeClr>
            </a:gs>
            <a:gs pos="72000">
              <a:schemeClr val="bg2">
                <a:tint val="97000"/>
                <a:hueMod val="92000"/>
                <a:satMod val="169000"/>
                <a:lumMod val="164000"/>
              </a:schemeClr>
            </a:gs>
            <a:gs pos="99000">
              <a:schemeClr val="tx2">
                <a:lumMod val="40000"/>
                <a:lumOff val="6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32935" y="1"/>
            <a:ext cx="10913587" cy="58332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КУЛЬТУРНЫЕ            РАСТЕНИЯ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659" y="1181003"/>
            <a:ext cx="2781155" cy="79640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ОВОЩНЫЕ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48903" y="1207917"/>
            <a:ext cx="2339505" cy="76948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ПОЛЕВЫЕ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39473" y="1031895"/>
            <a:ext cx="2699353" cy="99494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ПЛОДОВО-ЯГОДНЫЕ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95345" y="1135597"/>
            <a:ext cx="2765655" cy="84180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ДЕКОРАТИВНЫЕ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252" y="2085447"/>
            <a:ext cx="2581510" cy="484176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600" b="1" dirty="0" smtClean="0">
                <a:solidFill>
                  <a:schemeClr val="bg1"/>
                </a:solidFill>
              </a:rPr>
              <a:t>1</a:t>
            </a:r>
            <a:r>
              <a:rPr lang="ru-RU" sz="2600" b="1" dirty="0" smtClean="0">
                <a:solidFill>
                  <a:schemeClr val="bg1"/>
                </a:solidFill>
              </a:rPr>
              <a:t>.Плодовые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9789" y="2865604"/>
            <a:ext cx="2592436" cy="50873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chemeClr val="bg1"/>
                </a:solidFill>
              </a:rPr>
              <a:t>2.Луковые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2659" y="3570270"/>
            <a:ext cx="2833830" cy="655205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3.Корнеплодные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601" y="5458977"/>
            <a:ext cx="2663060" cy="807962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5113" indent="-265113"/>
            <a:r>
              <a:rPr lang="ru-RU" sz="2600" b="1" dirty="0" smtClean="0">
                <a:solidFill>
                  <a:schemeClr val="bg1"/>
                </a:solidFill>
              </a:rPr>
              <a:t>5.Зелёные и  пряные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 flipH="1">
            <a:off x="6306207" y="4912309"/>
            <a:ext cx="2732618" cy="72673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4.Цитрусовые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266759" y="3002324"/>
            <a:ext cx="2772066" cy="78754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2.Косточковые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306207" y="3982629"/>
            <a:ext cx="2732618" cy="66009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3.Ягодные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309274" y="5862958"/>
            <a:ext cx="3148626" cy="6963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5.Орехоплодные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428780" y="3926166"/>
            <a:ext cx="2791702" cy="13555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3.Травянистые</a:t>
            </a:r>
          </a:p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растения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9436004" y="3085865"/>
            <a:ext cx="2784478" cy="74483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2.Кустарники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111836" y="2140334"/>
            <a:ext cx="2782561" cy="48257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1.Зерновые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120845" y="4569679"/>
            <a:ext cx="2773552" cy="57740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4.Кормовые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125233" y="2901069"/>
            <a:ext cx="2791019" cy="55721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2.Прядильные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125233" y="3716250"/>
            <a:ext cx="2791019" cy="54328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3. </a:t>
            </a:r>
            <a:r>
              <a:rPr lang="ru-RU" sz="2800" b="1" dirty="0">
                <a:solidFill>
                  <a:schemeClr val="bg1"/>
                </a:solidFill>
              </a:rPr>
              <a:t>М</a:t>
            </a:r>
            <a:r>
              <a:rPr lang="ru-RU" sz="2800" b="1" dirty="0" smtClean="0">
                <a:solidFill>
                  <a:schemeClr val="bg1"/>
                </a:solidFill>
              </a:rPr>
              <a:t>асличные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094422" y="5405053"/>
            <a:ext cx="2848466" cy="63343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chemeClr val="bg1"/>
                </a:solidFill>
              </a:rPr>
              <a:t>5.Клубнеплоды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9457900" y="2189900"/>
            <a:ext cx="2605293" cy="69674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1.Деревья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2659" y="4515543"/>
            <a:ext cx="2602944" cy="543289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600" b="1" dirty="0" smtClean="0">
                <a:solidFill>
                  <a:schemeClr val="bg1"/>
                </a:solidFill>
              </a:rPr>
              <a:t>4.Капустные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266760" y="2260622"/>
            <a:ext cx="2772066" cy="51808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1.Семечковые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6" name="Стрелка вниз 35"/>
          <p:cNvSpPr/>
          <p:nvPr/>
        </p:nvSpPr>
        <p:spPr>
          <a:xfrm>
            <a:off x="832936" y="535688"/>
            <a:ext cx="839326" cy="647547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10404968" y="554323"/>
            <a:ext cx="839326" cy="548081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7269486" y="576600"/>
            <a:ext cx="839326" cy="480096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4034898" y="598306"/>
            <a:ext cx="839326" cy="604851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58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chemeClr val="bg2">
                <a:lumMod val="20000"/>
                <a:lumOff val="80000"/>
              </a:schemeClr>
            </a:gs>
            <a:gs pos="72000">
              <a:schemeClr val="bg2">
                <a:tint val="97000"/>
                <a:hueMod val="92000"/>
                <a:satMod val="169000"/>
                <a:lumMod val="164000"/>
              </a:schemeClr>
            </a:gs>
            <a:gs pos="99000">
              <a:schemeClr val="tx2">
                <a:lumMod val="40000"/>
                <a:lumOff val="6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93683" y="1"/>
            <a:ext cx="11225048" cy="58332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Классификация  культурных растений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659" y="1181003"/>
            <a:ext cx="2781155" cy="79640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ОВОЩНЫЕ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48903" y="1207917"/>
            <a:ext cx="2339505" cy="76948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ПОЛЕВЫЕ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39473" y="1031895"/>
            <a:ext cx="2699353" cy="99494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ПЛОДОВО-ЯГОДНЫЕ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95345" y="1135597"/>
            <a:ext cx="2765655" cy="84180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ДЕКОРАТИВНЫЕ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Стрелка вниз 35"/>
          <p:cNvSpPr/>
          <p:nvPr/>
        </p:nvSpPr>
        <p:spPr>
          <a:xfrm>
            <a:off x="832936" y="535688"/>
            <a:ext cx="839326" cy="647547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10404968" y="554323"/>
            <a:ext cx="839326" cy="548081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7269486" y="576600"/>
            <a:ext cx="839326" cy="480096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4034898" y="598306"/>
            <a:ext cx="839326" cy="604851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134" y="3077911"/>
            <a:ext cx="3246178" cy="296570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-71856" y="6172685"/>
            <a:ext cx="269417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Овощевод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406" y="1861334"/>
            <a:ext cx="3695769" cy="3024047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3595084" y="4885381"/>
            <a:ext cx="1825425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П</a:t>
            </a:r>
            <a:r>
              <a:rPr lang="ru-RU" sz="2400" b="1" dirty="0" smtClean="0">
                <a:solidFill>
                  <a:schemeClr val="bg1"/>
                </a:solidFill>
              </a:rPr>
              <a:t>олевод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646" y="3689115"/>
            <a:ext cx="3434699" cy="315760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864662" y="3227450"/>
            <a:ext cx="1825425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С</a:t>
            </a:r>
            <a:r>
              <a:rPr lang="ru-RU" sz="2400" b="1" dirty="0" smtClean="0">
                <a:solidFill>
                  <a:schemeClr val="bg1"/>
                </a:solidFill>
              </a:rPr>
              <a:t>адовод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990" y="1991171"/>
            <a:ext cx="3144170" cy="235437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9508095" y="4469882"/>
            <a:ext cx="2410636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Цветовод, озеленитель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39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69" y="106017"/>
            <a:ext cx="11455218" cy="1007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en-US" sz="1600" b="1" dirty="0" smtClean="0">
                <a:solidFill>
                  <a:schemeClr val="bg1"/>
                </a:solidFill>
              </a:rPr>
              <a:t/>
            </a:r>
            <a:br>
              <a:rPr lang="en-US" sz="1600" b="1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chemeClr val="bg1"/>
                </a:solidFill>
              </a:rPr>
              <a:t/>
            </a:r>
            <a:br>
              <a:rPr lang="ru-RU" sz="2700" b="1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chemeClr val="bg1"/>
                </a:solidFill>
              </a:rPr>
              <a:t>Агротехнологические приемы выращивания </a:t>
            </a:r>
            <a:r>
              <a:rPr lang="ru-RU" sz="2700" b="1" dirty="0">
                <a:solidFill>
                  <a:schemeClr val="bg1"/>
                </a:solidFill>
              </a:rPr>
              <a:t>культурных </a:t>
            </a:r>
            <a:r>
              <a:rPr lang="ru-RU" sz="2700" b="1" dirty="0" smtClean="0">
                <a:solidFill>
                  <a:schemeClr val="bg1"/>
                </a:solidFill>
              </a:rPr>
              <a:t>растений</a:t>
            </a:r>
            <a:endParaRPr lang="ru-RU" sz="2700" b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6010">
            <a:off x="7753404" y="1806400"/>
            <a:ext cx="4358825" cy="2448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69" y="1767303"/>
            <a:ext cx="73152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40825" y="4251192"/>
            <a:ext cx="3036775" cy="248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8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64528" y="1236731"/>
            <a:ext cx="5327472" cy="20387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/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chemeClr val="bg1"/>
                </a:solidFill>
              </a:rPr>
              <a:t>Практическая работа</a:t>
            </a:r>
            <a:br>
              <a:rPr lang="ru-RU" sz="2700" b="1" dirty="0" smtClean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«Посадка семян цветов </a:t>
            </a:r>
            <a:r>
              <a:rPr lang="ru-RU" sz="3200" b="1" dirty="0" smtClean="0">
                <a:solidFill>
                  <a:schemeClr val="bg1"/>
                </a:solidFill>
              </a:rPr>
              <a:t>на </a:t>
            </a:r>
            <a:r>
              <a:rPr lang="ru-RU" sz="3200" b="1" dirty="0">
                <a:solidFill>
                  <a:schemeClr val="bg1"/>
                </a:solidFill>
              </a:rPr>
              <a:t>рассаду»</a:t>
            </a: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10749" y="2697713"/>
            <a:ext cx="5327471" cy="1498600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Цел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и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работы:</a:t>
            </a:r>
          </a:p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1. Посеять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семена травянистого растения Цинния для выращивания рассады.</a:t>
            </a:r>
          </a:p>
          <a:p>
            <a:endParaRPr lang="ru-RU" sz="2000" b="1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45" y="509795"/>
            <a:ext cx="6744395" cy="5058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134578" y="4543267"/>
            <a:ext cx="53274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2. Проверить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предположение о влиянии предварительного замачивания семян в воде на скорость прорастания.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45" y="1814518"/>
            <a:ext cx="6835104" cy="4573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996139" y="931324"/>
            <a:ext cx="3507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Цинния эл</a:t>
            </a:r>
            <a:r>
              <a:rPr lang="ru-RU" sz="2400" b="1" i="1" dirty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2400" b="1" i="1" dirty="0" smtClean="0">
                <a:solidFill>
                  <a:schemeClr val="accent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гантная</a:t>
            </a:r>
            <a:endParaRPr lang="ru-RU" sz="2400" b="1" i="1" dirty="0">
              <a:solidFill>
                <a:schemeClr val="accent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899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2123" y="938961"/>
            <a:ext cx="88524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Правила безопасной </a:t>
            </a:r>
            <a:r>
              <a:rPr lang="ru-RU" sz="2400" b="1" dirty="0" smtClean="0">
                <a:solidFill>
                  <a:schemeClr val="bg1"/>
                </a:solidFill>
              </a:rPr>
              <a:t>работы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1.	</a:t>
            </a:r>
            <a:r>
              <a:rPr lang="ru-RU" sz="2400" b="1" dirty="0" smtClean="0">
                <a:solidFill>
                  <a:schemeClr val="bg1"/>
                </a:solidFill>
              </a:rPr>
              <a:t>Накрыть клеенкой стол для  защиты </a:t>
            </a:r>
            <a:r>
              <a:rPr lang="ru-RU" sz="2400" b="1" dirty="0">
                <a:solidFill>
                  <a:schemeClr val="bg1"/>
                </a:solidFill>
              </a:rPr>
              <a:t>от грязи и </a:t>
            </a:r>
            <a:r>
              <a:rPr lang="ru-RU" sz="2400" b="1" dirty="0" smtClean="0">
                <a:solidFill>
                  <a:schemeClr val="bg1"/>
                </a:solidFill>
              </a:rPr>
              <a:t>воды.</a:t>
            </a:r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2.	Использовать защитную (рабочую) одежду,  перчатки во время работы.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3.	Работу с почвой производить при помощи специальных инструментов </a:t>
            </a:r>
            <a:r>
              <a:rPr lang="ru-RU" sz="2400" b="1" dirty="0" smtClean="0">
                <a:solidFill>
                  <a:schemeClr val="bg1"/>
                </a:solidFill>
              </a:rPr>
              <a:t>(палочка, пинцет).</a:t>
            </a:r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4.	Наполненную грунтом емкость не ставить на край стола.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5.	После работы инструменты привести в порядок, убрать рабочее место, помыть руки.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368923">
            <a:off x="9815500" y="1008882"/>
            <a:ext cx="2080593" cy="2817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641" y="4261596"/>
            <a:ext cx="2218310" cy="215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104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860564"/>
              </p:ext>
            </p:extLst>
          </p:nvPr>
        </p:nvGraphicFramePr>
        <p:xfrm>
          <a:off x="212035" y="499405"/>
          <a:ext cx="11754679" cy="6049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3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953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780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57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Последовательность выполнения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Изображение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9134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Подготовить почву:</a:t>
                      </a:r>
                    </a:p>
                    <a:p>
                      <a:pPr lvl="0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Разместить 3 торфяные таблетки в рассадную емкость (пластиковый контейнер).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Залить теплой водой (150 мл) и оставить для набухания.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6618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Заполнить данные в дневнике наблюдения.</a:t>
                      </a:r>
                    </a:p>
                    <a:p>
                      <a:r>
                        <a:rPr lang="ru-RU" dirty="0" smtClean="0"/>
                        <a:t>Проверить наличие номера на контейнере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25218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Сделать пять углублений в грунте палочкой.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Поместить семена в углубления,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присыпать небольшим количеством почвы.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6618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Закрыть контейнер прозрачной крышкой или пленкой, поместить на поддон.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6618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Убрать рабочее место. Помыть руки.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162508" y="130073"/>
            <a:ext cx="6093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Инструкционная карта посева семян на рассаду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432" y="791412"/>
            <a:ext cx="2493480" cy="19937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3898" y="2491409"/>
            <a:ext cx="2299407" cy="13353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177" y="3316657"/>
            <a:ext cx="2136735" cy="17385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921" y="5505609"/>
            <a:ext cx="1417983" cy="10624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929" y="5442400"/>
            <a:ext cx="1269921" cy="11256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201" y="5429693"/>
            <a:ext cx="1118246" cy="1087818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7553739" y="3975652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Выгнутая вверх стрелка 15"/>
          <p:cNvSpPr/>
          <p:nvPr/>
        </p:nvSpPr>
        <p:spPr>
          <a:xfrm rot="474878">
            <a:off x="5881248" y="3876973"/>
            <a:ext cx="2188368" cy="396024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80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3212">
            <a:off x="2141339" y="-410141"/>
            <a:ext cx="7717990" cy="8185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52196" y="2437659"/>
            <a:ext cx="3639804" cy="4591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3792" y="1266762"/>
            <a:ext cx="3843479" cy="4832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09184"/>
            <a:ext cx="3599351" cy="4522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505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519</TotalTime>
  <Words>183</Words>
  <Application>Microsoft Office PowerPoint</Application>
  <PresentationFormat>Широкоэкранный</PresentationFormat>
  <Paragraphs>82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Century Gothic</vt:lpstr>
      <vt:lpstr>Segoe Script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   Агротехнологические приемы выращивания культурных растений</vt:lpstr>
      <vt:lpstr>   Практическая работа «Посадка семян цветов на рассаду»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куцулина</dc:creator>
  <cp:lastModifiedBy>елена куцулина</cp:lastModifiedBy>
  <cp:revision>58</cp:revision>
  <dcterms:created xsi:type="dcterms:W3CDTF">2021-03-27T16:53:13Z</dcterms:created>
  <dcterms:modified xsi:type="dcterms:W3CDTF">2021-04-24T19:58:06Z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1611679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