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5" r:id="rId1"/>
  </p:sldMasterIdLst>
  <p:sldIdLst>
    <p:sldId id="273" r:id="rId2"/>
    <p:sldId id="264" r:id="rId3"/>
    <p:sldId id="261" r:id="rId4"/>
    <p:sldId id="262" r:id="rId5"/>
    <p:sldId id="263" r:id="rId6"/>
    <p:sldId id="265" r:id="rId7"/>
    <p:sldId id="266" r:id="rId8"/>
    <p:sldId id="267" r:id="rId9"/>
    <p:sldId id="269" r:id="rId10"/>
    <p:sldId id="272" r:id="rId11"/>
    <p:sldId id="270" r:id="rId12"/>
    <p:sldId id="271" r:id="rId13"/>
    <p:sldId id="268" r:id="rId14"/>
    <p:sldId id="259" r:id="rId15"/>
    <p:sldId id="287" r:id="rId16"/>
    <p:sldId id="28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942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661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31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6038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958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6131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9206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620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617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709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568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327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01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011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472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213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64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382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034" y="1409700"/>
            <a:ext cx="8702502" cy="2806700"/>
          </a:xfrm>
        </p:spPr>
        <p:txBody>
          <a:bodyPr>
            <a:normAutofit/>
          </a:bodyPr>
          <a:lstStyle/>
          <a:p>
            <a:r>
              <a:rPr lang="ru-RU" dirty="0"/>
              <a:t>Конструирование</a:t>
            </a:r>
            <a:br>
              <a:rPr lang="ru-RU" dirty="0"/>
            </a:br>
            <a:r>
              <a:rPr lang="ru-RU" dirty="0"/>
              <a:t>как средство развития</a:t>
            </a:r>
            <a:br>
              <a:rPr lang="ru-RU" dirty="0"/>
            </a:br>
            <a:r>
              <a:rPr lang="ru-RU" dirty="0"/>
              <a:t>творческих способностей</a:t>
            </a:r>
            <a:br>
              <a:rPr lang="ru-RU" dirty="0"/>
            </a:br>
            <a:r>
              <a:rPr lang="ru-RU" dirty="0"/>
              <a:t>дошкольников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11844" y="5969000"/>
            <a:ext cx="4680155" cy="70736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Ленковская Виктория Александровна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ГБОУ школа 2089</a:t>
            </a:r>
          </a:p>
        </p:txBody>
      </p:sp>
    </p:spTree>
    <p:extLst>
      <p:ext uri="{BB962C8B-B14F-4D97-AF65-F5344CB8AC3E}">
        <p14:creationId xmlns:p14="http://schemas.microsoft.com/office/powerpoint/2010/main" val="4057549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90601"/>
            <a:ext cx="8596668" cy="5050762"/>
          </a:xfrm>
        </p:spPr>
        <p:txBody>
          <a:bodyPr/>
          <a:lstStyle/>
          <a:p>
            <a:r>
              <a:rPr lang="ru-RU" sz="2400" b="1" dirty="0"/>
              <a:t>   </a:t>
            </a:r>
            <a:r>
              <a:rPr lang="ru-RU" sz="2400" b="1" u="sng" dirty="0">
                <a:solidFill>
                  <a:schemeClr val="accent5"/>
                </a:solidFill>
              </a:rPr>
              <a:t>РАЗВИТИЕ ТВОРЧЕСТВА</a:t>
            </a:r>
            <a:endParaRPr lang="ru-RU" sz="2400" dirty="0">
              <a:solidFill>
                <a:schemeClr val="accent5"/>
              </a:solidFill>
            </a:endParaRPr>
          </a:p>
          <a:p>
            <a:r>
              <a:rPr lang="ru-RU" sz="2400" dirty="0"/>
              <a:t>В конструировании дети передают свои впечатления об окружающем и выражают свое отношение к нему. Обучение должно быть направлено на то, чтобы научить детей художественной деятельности, выразительному изображению предметов, а не просто их передаче.</a:t>
            </a:r>
          </a:p>
          <a:p>
            <a:r>
              <a:rPr lang="ru-RU" sz="2400" dirty="0"/>
              <a:t>Таким образом, выяснилось, что конструктивная деятельность детей дошкольного возраста влияет не только на техническую сторону развития ребенка, но и на его нравственную и эмоционально-чувственную сферу.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8629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2434" y="825501"/>
            <a:ext cx="8596668" cy="5165062"/>
          </a:xfrm>
        </p:spPr>
        <p:txBody>
          <a:bodyPr/>
          <a:lstStyle/>
          <a:p>
            <a:r>
              <a:rPr lang="ru-RU" sz="2400" b="1" dirty="0"/>
              <a:t>     </a:t>
            </a:r>
            <a:r>
              <a:rPr lang="ru-RU" sz="2400" b="1" u="sng" dirty="0">
                <a:solidFill>
                  <a:schemeClr val="accent5"/>
                </a:solidFill>
              </a:rPr>
              <a:t>ТРУДОВОЕ ВОСПИТАНИЕ</a:t>
            </a:r>
            <a:endParaRPr lang="ru-RU" sz="2400" dirty="0">
              <a:solidFill>
                <a:schemeClr val="accent5"/>
              </a:solidFill>
            </a:endParaRPr>
          </a:p>
          <a:p>
            <a:r>
              <a:rPr lang="ru-RU" sz="2400" dirty="0"/>
              <a:t>В конструктивной деятельности сочетаются умственная и физическая активность. Для сооружения конструкции необходимо применить усилия, осуществить трудовые действия, овладеть умением строить предмет определенной конструкции, а также овладеть навыками обращаться с деталями конструктора. Усвоение умений и навыков связано с развитием таких волевых качеств личности, как внимание, упорство, выдержка.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6551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52501"/>
            <a:ext cx="8596668" cy="5088862"/>
          </a:xfrm>
        </p:spPr>
        <p:txBody>
          <a:bodyPr/>
          <a:lstStyle/>
          <a:p>
            <a:r>
              <a:rPr lang="ru-RU" sz="2400" b="1" u="sng" dirty="0" smtClean="0">
                <a:solidFill>
                  <a:schemeClr val="accent5"/>
                </a:solidFill>
              </a:rPr>
              <a:t>ЭСТЕТИЧЕСКОЕ </a:t>
            </a:r>
            <a:r>
              <a:rPr lang="ru-RU" sz="2400" b="1" u="sng" dirty="0">
                <a:solidFill>
                  <a:schemeClr val="accent5"/>
                </a:solidFill>
              </a:rPr>
              <a:t>ВОСПИТАНИЕ</a:t>
            </a:r>
            <a:r>
              <a:rPr lang="ru-RU" sz="2400" dirty="0">
                <a:solidFill>
                  <a:schemeClr val="accent5"/>
                </a:solidFill>
              </a:rPr>
              <a:t> </a:t>
            </a:r>
            <a:r>
              <a:rPr lang="ru-RU" sz="2400" dirty="0"/>
              <a:t>- процесс формирования развития эстетического эмоционально-чувственного и ценностного создания личности. В процессе изобразительной деятельности создаются благоприятные условия для развития эстетического восприятия и эмоций, которые постепенно переходят в эстетические чувства, содействующие формированию эстетического отношения к действительности. Эстетическое восприятие направляется в первую очередь на предмет в целом, на его стройность формы, красоту цвета, пропорциональность частей и т.п.</a:t>
            </a:r>
          </a:p>
        </p:txBody>
      </p:sp>
    </p:spTree>
    <p:extLst>
      <p:ext uri="{BB962C8B-B14F-4D97-AF65-F5344CB8AC3E}">
        <p14:creationId xmlns:p14="http://schemas.microsoft.com/office/powerpoint/2010/main" val="40375205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23900"/>
            <a:ext cx="8596668" cy="5317463"/>
          </a:xfrm>
        </p:spPr>
        <p:txBody>
          <a:bodyPr>
            <a:normAutofit/>
          </a:bodyPr>
          <a:lstStyle/>
          <a:p>
            <a:r>
              <a:rPr lang="ru-RU" sz="2400" b="1" dirty="0"/>
              <a:t> </a:t>
            </a:r>
            <a:r>
              <a:rPr lang="ru-RU" sz="2400" b="1" u="sng" dirty="0">
                <a:solidFill>
                  <a:schemeClr val="accent5"/>
                </a:solidFill>
              </a:rPr>
              <a:t>Сенсорное развитие</a:t>
            </a:r>
            <a:r>
              <a:rPr lang="ru-RU" sz="2400" dirty="0">
                <a:solidFill>
                  <a:schemeClr val="accent5"/>
                </a:solidFill>
              </a:rPr>
              <a:t> (</a:t>
            </a:r>
            <a:r>
              <a:rPr lang="ru-RU" sz="2400" dirty="0"/>
              <a:t>от лат. </a:t>
            </a:r>
            <a:r>
              <a:rPr lang="ru-RU" sz="2400" dirty="0" err="1"/>
              <a:t>sensus</a:t>
            </a:r>
            <a:r>
              <a:rPr lang="ru-RU" sz="2400" dirty="0"/>
              <a:t> - чувство), целенаправленное развитие и усовершенствование сенсорных процессов (ощущений, восприятий, представлений), включает в себя формирование восприятия формы, величины, пространственных отношений между предметами, что очень важно при конструктивной деятельности. Таким образом, конструктивная деятельность содействует сенсорному воспитанию, развитию наглядно-образного мышления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Сенсорное развитие в процессе конструктивной деятельности приобретает особое значение в дошкольном детстве, так как именно в этот период ребенок интенсивно развивается.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850043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/>
              <a:t>Значение конструирования: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22401"/>
            <a:ext cx="8596668" cy="4618962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/>
              <a:t>При обучении детей конструированию развивается планирующая мыслительная деятельность, что является важным фактором при формировании учебной деятельности.</a:t>
            </a:r>
          </a:p>
          <a:p>
            <a:r>
              <a:rPr lang="ru-RU" sz="2000" dirty="0"/>
              <a:t>Конструктивная деятельность способствует практическому познанию свойств геометрических тел и пространственных отношений.</a:t>
            </a:r>
          </a:p>
          <a:p>
            <a:r>
              <a:rPr lang="ru-RU" sz="2000" dirty="0"/>
              <a:t>Является средством нравственного воспитания и формирует важные качества личности: трудолюбие, самостоятельность, инициативу, упорство при достижении цели, организованность.</a:t>
            </a:r>
          </a:p>
          <a:p>
            <a:r>
              <a:rPr lang="ru-RU" sz="2000" dirty="0"/>
              <a:t>Совместная конструктивная деятельность детей играет большую </a:t>
            </a:r>
            <a:r>
              <a:rPr lang="ru-RU" sz="2000" dirty="0" smtClean="0"/>
              <a:t>роль в развитие речи, в трудовом воспитании, в развитие творчества и конечно для умственного развития воспитывая первоначальные навыки </a:t>
            </a:r>
            <a:r>
              <a:rPr lang="ru-RU" sz="2000" dirty="0"/>
              <a:t>работы в коллективе.</a:t>
            </a:r>
          </a:p>
          <a:p>
            <a:r>
              <a:rPr lang="ru-RU" sz="2000" dirty="0"/>
              <a:t>Имеет большое значение для воспитания эстетических чувств.</a:t>
            </a:r>
          </a:p>
          <a:p>
            <a:r>
              <a:rPr lang="ru-RU" sz="2000" dirty="0"/>
              <a:t>Формирует у детей особое отношение к окружающему миру.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92810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5086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748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900" y="838200"/>
            <a:ext cx="9362902" cy="6451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5"/>
                </a:solidFill>
              </a:rPr>
              <a:t>Детское </a:t>
            </a:r>
            <a:r>
              <a:rPr lang="ru-RU" sz="2400" b="1" dirty="0">
                <a:solidFill>
                  <a:schemeClr val="accent5"/>
                </a:solidFill>
              </a:rPr>
              <a:t>конструирование</a:t>
            </a:r>
            <a:r>
              <a:rPr lang="ru-RU" sz="2400" dirty="0"/>
              <a:t> обозначает процесс сооружения построек, таких конструкций, в которых предусматривается взаимное расположение частей и элементов, способы их соединения.  Как правило, процесс конструирования проходит в форме игры, чтобы заинтересовать дошкольника.</a:t>
            </a:r>
          </a:p>
          <a:p>
            <a:r>
              <a:rPr lang="ru-RU" sz="2400" b="1" dirty="0">
                <a:solidFill>
                  <a:schemeClr val="accent5"/>
                </a:solidFill>
              </a:rPr>
              <a:t>Конструктивная деятельность ребенка </a:t>
            </a:r>
            <a:r>
              <a:rPr lang="ru-RU" sz="2400" dirty="0"/>
              <a:t>- достаточно сложный процесс: ребенок не только практически действует руками и воспринимает возводимую постройку, но и обязательно при этом мыслит. Это одна из самых интересных видов деятельности для детей дошкольного возраста: она глубоко волнует ребенка, вызывает положительные эмоции.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1460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Типы конструирования: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60501"/>
            <a:ext cx="8596668" cy="524510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2"/>
                </a:solidFill>
              </a:rPr>
              <a:t>Выделяют два </a:t>
            </a:r>
            <a:r>
              <a:rPr lang="ru-RU" sz="2400" dirty="0" smtClean="0">
                <a:solidFill>
                  <a:schemeClr val="accent2"/>
                </a:solidFill>
              </a:rPr>
              <a:t>типа </a:t>
            </a:r>
            <a:r>
              <a:rPr lang="ru-RU" sz="2400" dirty="0">
                <a:solidFill>
                  <a:schemeClr val="accent2"/>
                </a:solidFill>
              </a:rPr>
              <a:t>конструирования: </a:t>
            </a:r>
            <a:r>
              <a:rPr lang="ru-RU" sz="2400" i="1" dirty="0">
                <a:solidFill>
                  <a:schemeClr val="accent2"/>
                </a:solidFill>
              </a:rPr>
              <a:t>техническое и творческое</a:t>
            </a:r>
            <a:endParaRPr lang="ru-RU" sz="2400" dirty="0">
              <a:solidFill>
                <a:schemeClr val="accent2"/>
              </a:solidFill>
            </a:endParaRPr>
          </a:p>
          <a:p>
            <a:r>
              <a:rPr lang="ru-RU" sz="2000" dirty="0">
                <a:solidFill>
                  <a:schemeClr val="accent5"/>
                </a:solidFill>
              </a:rPr>
              <a:t>К творческому типу конструирования относятся: </a:t>
            </a:r>
            <a:endParaRPr lang="ru-RU" sz="2000" dirty="0" smtClean="0">
              <a:solidFill>
                <a:schemeClr val="accent5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- </a:t>
            </a:r>
            <a:r>
              <a:rPr lang="ru-RU" sz="2000" dirty="0" smtClean="0">
                <a:solidFill>
                  <a:schemeClr val="accent5"/>
                </a:solidFill>
              </a:rPr>
              <a:t> </a:t>
            </a:r>
            <a:r>
              <a:rPr lang="ru-RU" sz="2000" dirty="0" smtClean="0"/>
              <a:t>конструирование </a:t>
            </a:r>
            <a:r>
              <a:rPr lang="ru-RU" sz="2000" dirty="0"/>
              <a:t>из бумаги </a:t>
            </a:r>
            <a:r>
              <a:rPr lang="ru-RU" sz="2000" dirty="0" smtClean="0"/>
              <a:t>и </a:t>
            </a:r>
            <a:r>
              <a:rPr lang="ru-RU" sz="2000" dirty="0"/>
              <a:t>из природного материала.</a:t>
            </a:r>
          </a:p>
          <a:p>
            <a:r>
              <a:rPr lang="ru-RU" sz="2000" dirty="0">
                <a:solidFill>
                  <a:schemeClr val="accent5"/>
                </a:solidFill>
              </a:rPr>
              <a:t>К техническому типу конструкторской деятельности относятся:</a:t>
            </a:r>
          </a:p>
          <a:p>
            <a:r>
              <a:rPr lang="ru-RU" sz="2000" dirty="0"/>
              <a:t>- конструирование из строительного материала (деревянные окрашенные или неокрашенные детали </a:t>
            </a:r>
            <a:r>
              <a:rPr lang="ru-RU" sz="2000" dirty="0" smtClean="0"/>
              <a:t>геометрических форм);</a:t>
            </a:r>
            <a:endParaRPr lang="ru-RU" sz="2000" dirty="0"/>
          </a:p>
          <a:p>
            <a:r>
              <a:rPr lang="ru-RU" sz="2000" dirty="0"/>
              <a:t>- конструирование из деталей конструкторов, имеющих разные способы </a:t>
            </a:r>
            <a:r>
              <a:rPr lang="ru-RU" sz="2000" dirty="0" smtClean="0"/>
              <a:t>крепления, </a:t>
            </a:r>
            <a:r>
              <a:rPr lang="ru-RU" sz="2000" dirty="0" err="1" smtClean="0"/>
              <a:t>лего</a:t>
            </a:r>
            <a:r>
              <a:rPr lang="ru-RU" sz="2000" dirty="0"/>
              <a:t> </a:t>
            </a:r>
            <a:r>
              <a:rPr lang="ru-RU" sz="2000" dirty="0" smtClean="0"/>
              <a:t>и т.д.</a:t>
            </a:r>
            <a:endParaRPr lang="ru-RU" sz="2000" dirty="0"/>
          </a:p>
          <a:p>
            <a:r>
              <a:rPr lang="ru-RU" sz="2000" dirty="0"/>
              <a:t>- конструирование из крупногабаритных модульных </a:t>
            </a:r>
            <a:r>
              <a:rPr lang="ru-RU" sz="2000" dirty="0" smtClean="0"/>
              <a:t>блоков.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6453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Виды конструирования: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51000"/>
            <a:ext cx="8596668" cy="4390362"/>
          </a:xfrm>
        </p:spPr>
        <p:txBody>
          <a:bodyPr/>
          <a:lstStyle/>
          <a:p>
            <a:r>
              <a:rPr lang="ru-RU" sz="2000" dirty="0">
                <a:solidFill>
                  <a:schemeClr val="accent5"/>
                </a:solidFill>
              </a:rPr>
              <a:t>В зависимости от того, из какого материала дети создают свои постройки и конструкции, различают следующие виды конструирования:</a:t>
            </a:r>
          </a:p>
          <a:p>
            <a:r>
              <a:rPr lang="ru-RU" sz="2000" dirty="0"/>
              <a:t>- конструирование из строительных материалов и разных видов конструктора;</a:t>
            </a:r>
          </a:p>
          <a:p>
            <a:r>
              <a:rPr lang="ru-RU" sz="2000" dirty="0"/>
              <a:t>- конструирование из природного материала.</a:t>
            </a:r>
          </a:p>
          <a:p>
            <a:r>
              <a:rPr lang="ru-RU" sz="2000" dirty="0"/>
              <a:t>- конструирование из  бросового материала (бумаги, картона, коробок, катушек и других материалов).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979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Формы конструирования: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89101"/>
            <a:ext cx="8596668" cy="4339562"/>
          </a:xfrm>
        </p:spPr>
        <p:txBody>
          <a:bodyPr/>
          <a:lstStyle/>
          <a:p>
            <a:r>
              <a:rPr lang="ru-RU" sz="2000" b="1" i="1" dirty="0">
                <a:solidFill>
                  <a:schemeClr val="accent5"/>
                </a:solidFill>
              </a:rPr>
              <a:t>Конструирование по замыслу</a:t>
            </a:r>
            <a:r>
              <a:rPr lang="ru-RU" sz="2000" b="1" dirty="0"/>
              <a:t> не является средством обучения детей созданию замыслов, оно лишь позволяет самостоятельно и творчески использовать знания и умения, полученные ранее. При этом степень самостоятельности и творчества зависит от уровня имеющихся знаний и умений.</a:t>
            </a:r>
          </a:p>
          <a:p>
            <a:r>
              <a:rPr lang="ru-RU" sz="2000" b="1" i="1" dirty="0">
                <a:solidFill>
                  <a:schemeClr val="accent5"/>
                </a:solidFill>
              </a:rPr>
              <a:t>Конструирование по заданной теме.</a:t>
            </a:r>
            <a:r>
              <a:rPr lang="ru-RU" sz="2000" b="1" dirty="0"/>
              <a:t> Детям предлагают общую тематику конструкций («птицы», «город» и т.п.), и они сами создают замыслы конкретных построек, поделок, выбирают материал и способы их выполнения.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952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92100"/>
            <a:ext cx="8596668" cy="1498600"/>
          </a:xfrm>
        </p:spPr>
        <p:txBody>
          <a:bodyPr/>
          <a:lstStyle/>
          <a:p>
            <a:r>
              <a:rPr lang="ru-RU" u="sng" dirty="0" smtClean="0"/>
              <a:t>Конструирование в разных видах деятельности</a:t>
            </a: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90700"/>
            <a:ext cx="9274002" cy="5067299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solidFill>
                  <a:schemeClr val="accent5"/>
                </a:solidFill>
              </a:rPr>
              <a:t>Изобразительная </a:t>
            </a:r>
            <a:r>
              <a:rPr lang="ru-RU" sz="2000" b="1" u="sng" dirty="0">
                <a:solidFill>
                  <a:schemeClr val="accent5"/>
                </a:solidFill>
              </a:rPr>
              <a:t>деятельность</a:t>
            </a:r>
            <a:r>
              <a:rPr lang="ru-RU" sz="2000" dirty="0">
                <a:solidFill>
                  <a:schemeClr val="accent5"/>
                </a:solidFill>
              </a:rPr>
              <a:t> </a:t>
            </a:r>
            <a:r>
              <a:rPr lang="ru-RU" sz="2000" dirty="0"/>
              <a:t>- это специфическое образное познание действительности. Овладение умением изображать невозможно без развития целенаправленного зрительного восприятия - наблюдения. Для того, чтобы построить какой либо предмет, предварительно надо хорошо с ним познакомиться, запомнить его форму, величину, конструкцию, цвет, расположение частей. Дети воспроизводят в своих постройках то, что восприняли раннее, с чем они уже знакомы. Наличие такого рода представлений дает пищу работе воображения. Формируются эти представления в процессе непосредственного познания объектов изображения в играх, на прогулках, и т.п.</a:t>
            </a:r>
          </a:p>
          <a:p>
            <a:r>
              <a:rPr lang="ru-RU" sz="2000" dirty="0"/>
              <a:t>В процессе самой конструктивной деятельности представления детей о свойствах и качествах предметов уточняются. В этом участвуют зрение, осязание, движения </a:t>
            </a:r>
            <a:r>
              <a:rPr lang="ru-RU" sz="2000" dirty="0" smtClean="0"/>
              <a:t>рук.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375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600" y="1104899"/>
            <a:ext cx="9172402" cy="5461001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solidFill>
                  <a:schemeClr val="accent5"/>
                </a:solidFill>
              </a:rPr>
              <a:t>Для</a:t>
            </a:r>
            <a:r>
              <a:rPr lang="ru-RU" sz="2400" b="1" u="sng" dirty="0">
                <a:solidFill>
                  <a:schemeClr val="accent5"/>
                </a:solidFill>
              </a:rPr>
              <a:t> умственного развития</a:t>
            </a:r>
            <a:r>
              <a:rPr lang="ru-RU" sz="2400" dirty="0">
                <a:solidFill>
                  <a:schemeClr val="accent5"/>
                </a:solidFill>
              </a:rPr>
              <a:t> </a:t>
            </a:r>
            <a:r>
              <a:rPr lang="ru-RU" sz="2400" dirty="0"/>
              <a:t>детей большое значение имеет постепенно расширяющийся запас знаний на основе представлений о разнообразных формах и пространственном </a:t>
            </a:r>
            <a:r>
              <a:rPr lang="ru-RU" sz="2400" dirty="0" smtClean="0"/>
              <a:t>положении </a:t>
            </a:r>
            <a:r>
              <a:rPr lang="ru-RU" sz="2400" dirty="0"/>
              <a:t>предметов окружающего мира, различных величинах, многообразии оттенков цветов. Обучение конструктивной деятельности в настоящее время невозможно без формирования таких мыслительных операций, как анализ, синтез, сравнение, обобщение. </a:t>
            </a:r>
          </a:p>
        </p:txBody>
      </p:sp>
    </p:spTree>
    <p:extLst>
      <p:ext uri="{BB962C8B-B14F-4D97-AF65-F5344CB8AC3E}">
        <p14:creationId xmlns:p14="http://schemas.microsoft.com/office/powerpoint/2010/main" val="1033745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90600"/>
            <a:ext cx="8596668" cy="5740399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5"/>
                </a:solidFill>
              </a:rPr>
              <a:t>В конструировании</a:t>
            </a:r>
            <a:r>
              <a:rPr lang="ru-RU" sz="2400" b="1" dirty="0">
                <a:solidFill>
                  <a:schemeClr val="accent5"/>
                </a:solidFill>
              </a:rPr>
              <a:t> развивается речь детей: </a:t>
            </a:r>
            <a:r>
              <a:rPr lang="ru-RU" sz="2400" dirty="0"/>
              <a:t>усвоение названий форм, цветов и оттенков, пространственных обозначений способствует обогащению словаря; высказывания в процессе наблюдений предметов и явлений, при обследовании предметов, построек положительно влияют на формирование связной речи.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746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27000"/>
            <a:ext cx="8596668" cy="3048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23901"/>
            <a:ext cx="8596668" cy="5317462"/>
          </a:xfrm>
        </p:spPr>
        <p:txBody>
          <a:bodyPr/>
          <a:lstStyle/>
          <a:p>
            <a:r>
              <a:rPr lang="ru-RU" sz="2400" b="1" dirty="0"/>
              <a:t>     </a:t>
            </a:r>
            <a:r>
              <a:rPr lang="ru-RU" sz="2400" b="1" u="sng" dirty="0">
                <a:solidFill>
                  <a:schemeClr val="accent5"/>
                </a:solidFill>
              </a:rPr>
              <a:t>НРАВСТВЕННОЕ ВОСПИТАНИЕ</a:t>
            </a:r>
            <a:endParaRPr lang="ru-RU" sz="2400" dirty="0">
              <a:solidFill>
                <a:schemeClr val="accent5"/>
              </a:solidFill>
            </a:endParaRPr>
          </a:p>
          <a:p>
            <a:r>
              <a:rPr lang="ru-RU" sz="2400" dirty="0"/>
              <a:t>Конструктивная деятельность должна быть использована для воспитания у детей любви ко всему лучшему, справедливому, для углубления тех благородных чувств, которые возникают у них. Ребенок строит постройки не только для себя, но и для окружающих. Ему очень хочется, чтобы его строение что-то рассказало, чтобы в нем узнали дом, в котором он живет, памятник, музей, или его детский сад.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12726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231</TotalTime>
  <Words>180</Words>
  <Application>Microsoft Office PowerPoint</Application>
  <PresentationFormat>Широкоэкранный</PresentationFormat>
  <Paragraphs>43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Грань</vt:lpstr>
      <vt:lpstr>Конструирование как средство развития творческих способностей дошкольников</vt:lpstr>
      <vt:lpstr>Презентация PowerPoint</vt:lpstr>
      <vt:lpstr>Типы конструирования:</vt:lpstr>
      <vt:lpstr>Виды конструирования:</vt:lpstr>
      <vt:lpstr>Формы конструирования:</vt:lpstr>
      <vt:lpstr>Конструирование в разных видах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Значение конструирования: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Конструирование как средство развития творческих способностей дошкольников</dc:title>
  <dc:creator>teacher</dc:creator>
  <cp:lastModifiedBy>teacher</cp:lastModifiedBy>
  <cp:revision>28</cp:revision>
  <dcterms:created xsi:type="dcterms:W3CDTF">2020-02-07T09:52:56Z</dcterms:created>
  <dcterms:modified xsi:type="dcterms:W3CDTF">2021-04-23T19:10:38Z</dcterms:modified>
</cp:coreProperties>
</file>