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EB3898-0EB3-4712-8299-25524DBA40E4}">
  <a:tblStyle styleId="{E6EB3898-0EB3-4712-8299-25524DBA40E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37"/>
  </p:normalViewPr>
  <p:slideViewPr>
    <p:cSldViewPr snapToGrid="0" snapToObjects="1">
      <p:cViewPr varScale="1">
        <p:scale>
          <a:sx n="114" d="100"/>
          <a:sy n="114" d="100"/>
        </p:scale>
        <p:origin x="10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5007949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8667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0cf97f96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00cf97f96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565683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0cf97f96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00cf97f96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904604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26698d607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26698d607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43209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0cf97f96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00cf97f96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1762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f180aa980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f180aa980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154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00cf97f9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00cf97f9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0263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00cf97f9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00cf97f9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853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0cf97f96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00cf97f96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27340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698d6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26698d60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8660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26698d60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26698d60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518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0cf97f9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00cf97f9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2539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00cf97f96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00cf97f96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21664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0cf97f96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100cf97f96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3191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learningapps.org/display?v=p9on6di1j16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Образование в Древней Греции</a:t>
            </a:r>
            <a:endParaRPr sz="240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>
                <a:solidFill>
                  <a:schemeClr val="dk1"/>
                </a:solidFill>
              </a:rPr>
              <a:t>Tabula Rasa (лат. "чистая доска") покрытая воском дощечка для письма, которой пользовались в Древней Греции и </a:t>
            </a:r>
            <a:r>
              <a:rPr lang="ru" sz="1800" b="1">
                <a:solidFill>
                  <a:schemeClr val="dk1"/>
                </a:solidFill>
              </a:rPr>
              <a:t>стиль</a:t>
            </a:r>
            <a:r>
              <a:rPr lang="ru" sz="1800">
                <a:solidFill>
                  <a:schemeClr val="dk1"/>
                </a:solidFill>
              </a:rPr>
              <a:t>, металлическая или костяная  палочка для письма. Осилив грамоту ученики приступали к чтению Гомера. В школе мальчиков учили игре на кифаре, лире и флейте, а также пению. </a:t>
            </a:r>
            <a:endParaRPr sz="1800"/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76" y="1535524"/>
            <a:ext cx="4228363" cy="2824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/>
              <a:t>Заполните таблицу </a:t>
            </a:r>
            <a:endParaRPr sz="18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body" idx="1"/>
          </p:nvPr>
        </p:nvSpPr>
        <p:spPr>
          <a:xfrm>
            <a:off x="311700" y="6992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graphicFrame>
        <p:nvGraphicFramePr>
          <p:cNvPr id="130" name="Google Shape;130;p23"/>
          <p:cNvGraphicFramePr/>
          <p:nvPr/>
        </p:nvGraphicFramePr>
        <p:xfrm>
          <a:off x="324800" y="1325325"/>
          <a:ext cx="8507500" cy="3973215"/>
        </p:xfrm>
        <a:graphic>
          <a:graphicData uri="http://schemas.openxmlformats.org/drawingml/2006/table">
            <a:tbl>
              <a:tblPr>
                <a:noFill/>
                <a:tableStyleId>{E6EB3898-0EB3-4712-8299-25524DBA40E4}</a:tableStyleId>
              </a:tblPr>
              <a:tblGrid>
                <a:gridCol w="2126875"/>
                <a:gridCol w="2126875"/>
                <a:gridCol w="2126875"/>
                <a:gridCol w="2126875"/>
              </a:tblGrid>
              <a:tr h="6674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Школа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Палестра</a:t>
                      </a:r>
                      <a:endParaRPr sz="180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sz="1800"/>
                        <a:t>Гимнасий</a:t>
                      </a:r>
                      <a:endParaRPr sz="1800"/>
                    </a:p>
                  </a:txBody>
                  <a:tcPr marL="91425" marR="91425" marT="91425" marB="91425"/>
                </a:tc>
              </a:tr>
              <a:tr h="1215625">
                <a:tc>
                  <a:txBody>
                    <a:bodyPr/>
                    <a:lstStyle/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AutoNum type="arabicPeriod"/>
                      </a:pPr>
                      <a:r>
                        <a:rPr lang="ru"/>
                        <a:t>С какого возраста принимали в учебное заведение?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00FFFF"/>
                        </a:solidFill>
                      </a:endParaRPr>
                    </a:p>
                  </a:txBody>
                  <a:tcPr marL="91425" marR="91425" marT="91425" marB="91425"/>
                </a:tc>
              </a:tr>
              <a:tr h="12919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/>
                        <a:t>2. Какие предметы изучали?</a:t>
                      </a:r>
                      <a:endParaRPr/>
                    </a:p>
                  </a:txBody>
                  <a:tcPr marL="91425" marR="91425" marT="91425" marB="91425"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  <a:tr h="4293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131" name="Google Shape;131;p23"/>
          <p:cNvSpPr txBox="1"/>
          <p:nvPr/>
        </p:nvSpPr>
        <p:spPr>
          <a:xfrm>
            <a:off x="7713300" y="-136850"/>
            <a:ext cx="7165800" cy="83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00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Чему учили в древнегреческой школе? Что вам понравилось, а что нет? Чем древнегреческая школа похожа на современную?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«Чему учили мальчиков в палестрах?» Каким видам спорта уделялось внимание? Какое значение в жизни человека имеют занятия спортом? Подготовьте «древнегреческую» физминутку.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Древнегреческие ученые</a:t>
            </a:r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Пифагор 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– известный математик;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Евклид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 – автор знаменитого учебника по геометрии;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Геродот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 – “отец истории” - описал войны греков с персами;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Гиппократ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 – знаменитый врач;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Аристарх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 – догадался о вращении Земли;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b="1">
                <a:solidFill>
                  <a:srgbClr val="333333"/>
                </a:solidFill>
                <a:highlight>
                  <a:srgbClr val="FFFFFF"/>
                </a:highlight>
              </a:rPr>
              <a:t>Сократ</a:t>
            </a:r>
            <a:r>
              <a:rPr lang="ru">
                <a:solidFill>
                  <a:srgbClr val="333333"/>
                </a:solidFill>
                <a:highlight>
                  <a:srgbClr val="FFFFFF"/>
                </a:highlight>
              </a:rPr>
              <a:t> – философ, рассуждал о правде, добре и зле.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Задания для самопроверки</a:t>
            </a:r>
            <a:endParaRPr sz="2400"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1"/>
          </p:nvPr>
        </p:nvSpPr>
        <p:spPr>
          <a:xfrm>
            <a:off x="311700" y="13048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/>
              <a:t>пройди задание </a:t>
            </a:r>
            <a:r>
              <a:rPr lang="ru" sz="2400" u="sng">
                <a:solidFill>
                  <a:schemeClr val="hlink"/>
                </a:solidFill>
                <a:hlinkClick r:id="rId3"/>
              </a:rPr>
              <a:t>здесь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 В какой стране находилась эта школа?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6525" y="1965975"/>
            <a:ext cx="4404825" cy="3035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00" y="1882350"/>
            <a:ext cx="4404825" cy="320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В какой школе использовали такой материал для письма?</a:t>
            </a:r>
            <a:endParaRPr sz="2400"/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500" y="1225175"/>
            <a:ext cx="3319750" cy="380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950" y="2227625"/>
            <a:ext cx="4629150" cy="260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Что изображено на вазе?</a:t>
            </a:r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7538" y="1017725"/>
            <a:ext cx="5686425" cy="394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Какие качества ценились у граждан Древней Греции? Где они могли продемонстрировать эти качества? Вспомните о каких достижениях древних греков вы знаете?А как вы думаете, где древние греки могли овладеть знаниями и умениями? Где вы получаете знания?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О чем мы сегодня будем говорить на уроке?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Давайте составим план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где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с какого возраста учились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arenR"/>
            </a:pPr>
            <a:r>
              <a:rPr lang="ru"/>
              <a:t>Чему учились?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Проблемный вопрос</a:t>
            </a:r>
            <a:endParaRPr/>
          </a:p>
        </p:txBody>
      </p:sp>
      <p:sp>
        <p:nvSpPr>
          <p:cNvPr id="90" name="Google Shape;90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000000"/>
                </a:solidFill>
              </a:rPr>
              <a:t>Какое значение имело образование для развития  Древней Греции?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000000"/>
                </a:solidFill>
              </a:rPr>
              <a:t>Как образование влияет на развитие страны, народа? (как вариант)</a:t>
            </a:r>
            <a:endParaRPr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333333"/>
                </a:solidFill>
                <a:highlight>
                  <a:srgbClr val="FFFFFF"/>
                </a:highlight>
              </a:rPr>
              <a:t>Давайте сравним эти два алфавита. В чем между ними разница?</a:t>
            </a:r>
            <a:endParaRPr sz="18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9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50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  <p:pic>
        <p:nvPicPr>
          <p:cNvPr id="97" name="Google Shape;9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275" y="1376374"/>
            <a:ext cx="3622325" cy="32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8501" y="899925"/>
            <a:ext cx="2883100" cy="3743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Учебные заведения в Древней Греции</a:t>
            </a:r>
            <a:endParaRPr/>
          </a:p>
        </p:txBody>
      </p:sp>
      <p:sp>
        <p:nvSpPr>
          <p:cNvPr id="104" name="Google Shape;104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3304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000" b="1"/>
              <a:t>школа                               палестра                             гимнасий</a:t>
            </a:r>
            <a:endParaRPr sz="2000" b="1"/>
          </a:p>
        </p:txBody>
      </p:sp>
      <p:cxnSp>
        <p:nvCxnSpPr>
          <p:cNvPr id="105" name="Google Shape;105;p20"/>
          <p:cNvCxnSpPr/>
          <p:nvPr/>
        </p:nvCxnSpPr>
        <p:spPr>
          <a:xfrm flipH="1">
            <a:off x="729675" y="961500"/>
            <a:ext cx="3081600" cy="776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6" name="Google Shape;106;p20"/>
          <p:cNvCxnSpPr/>
          <p:nvPr/>
        </p:nvCxnSpPr>
        <p:spPr>
          <a:xfrm>
            <a:off x="3961875" y="973100"/>
            <a:ext cx="11700" cy="112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07" name="Google Shape;107;p20"/>
          <p:cNvCxnSpPr/>
          <p:nvPr/>
        </p:nvCxnSpPr>
        <p:spPr>
          <a:xfrm>
            <a:off x="4135650" y="1019425"/>
            <a:ext cx="2629800" cy="903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Афинская школа</a:t>
            </a:r>
            <a:endParaRPr/>
          </a:p>
        </p:txBody>
      </p:sp>
      <p:sp>
        <p:nvSpPr>
          <p:cNvPr id="113" name="Google Shape;113;p21"/>
          <p:cNvSpPr txBox="1">
            <a:spLocks noGrp="1"/>
          </p:cNvSpPr>
          <p:nvPr>
            <p:ph type="body" idx="1"/>
          </p:nvPr>
        </p:nvSpPr>
        <p:spPr>
          <a:xfrm>
            <a:off x="149500" y="1152475"/>
            <a:ext cx="18015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14" name="Google Shape;114;p21"/>
          <p:cNvSpPr txBox="1">
            <a:spLocks noGrp="1"/>
          </p:cNvSpPr>
          <p:nvPr>
            <p:ph type="body" idx="2"/>
          </p:nvPr>
        </p:nvSpPr>
        <p:spPr>
          <a:xfrm>
            <a:off x="2340050" y="1152475"/>
            <a:ext cx="6492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/>
              <a:t>До 7 лет мальчик из зажиточной семьи кроме игр, ничем не занимался. В 7 лет его передавали </a:t>
            </a:r>
            <a:r>
              <a:rPr lang="ru" sz="1800" b="1"/>
              <a:t>педагогу</a:t>
            </a:r>
            <a:r>
              <a:rPr lang="ru" sz="1800"/>
              <a:t> в переводе с греческого это слово обозначает “сопровождающий ребенка в школу”. Школы были частными, родители платили за обучение детей. Педагог ежедневно водил мальчика в школу. Дома он обучал его хорошим манерам: ничего не брать самому за столом, громко не смеяться, при появлении старших вставать</a:t>
            </a:r>
            <a:endParaRPr sz="1800"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697" y="1055809"/>
            <a:ext cx="1801400" cy="351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385</Words>
  <Application>Microsoft Macintosh PowerPoint</Application>
  <PresentationFormat>Экран (16:9)</PresentationFormat>
  <Paragraphs>42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Arial</vt:lpstr>
      <vt:lpstr>Simple Light</vt:lpstr>
      <vt:lpstr>Образование в Древней Греции</vt:lpstr>
      <vt:lpstr>  В какой стране находилась эта школа?</vt:lpstr>
      <vt:lpstr>В какой школе использовали такой материал для письма?</vt:lpstr>
      <vt:lpstr>Что изображено на вазе?</vt:lpstr>
      <vt:lpstr>Презентация PowerPoint</vt:lpstr>
      <vt:lpstr>Проблемный вопрос</vt:lpstr>
      <vt:lpstr>Давайте сравним эти два алфавита. В чем между ними разница?  </vt:lpstr>
      <vt:lpstr>Учебные заведения в Древней Греции</vt:lpstr>
      <vt:lpstr>Афинская школа</vt:lpstr>
      <vt:lpstr>Презентация PowerPoint</vt:lpstr>
      <vt:lpstr>Заполните таблицу  </vt:lpstr>
      <vt:lpstr>Презентация PowerPoint</vt:lpstr>
      <vt:lpstr>Древнегреческие ученые</vt:lpstr>
      <vt:lpstr>Задания для самопроверки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в Древней Греции</dc:title>
  <cp:lastModifiedBy>Пользователь Microsoft Office</cp:lastModifiedBy>
  <cp:revision>2</cp:revision>
  <dcterms:modified xsi:type="dcterms:W3CDTF">2021-04-24T10:51:19Z</dcterms:modified>
</cp:coreProperties>
</file>