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73" r:id="rId11"/>
    <p:sldId id="265" r:id="rId12"/>
    <p:sldId id="275" r:id="rId13"/>
    <p:sldId id="267" r:id="rId14"/>
    <p:sldId id="274" r:id="rId15"/>
    <p:sldId id="272" r:id="rId16"/>
    <p:sldId id="268" r:id="rId17"/>
    <p:sldId id="266" r:id="rId18"/>
    <p:sldId id="269" r:id="rId1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6" d="100"/>
          <a:sy n="66" d="100"/>
        </p:scale>
        <p:origin x="792"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E707A4E-31BC-4358-AEC4-019E43B0EB7D}" type="datetimeFigureOut">
              <a:rPr lang="ru-RU" smtClean="0"/>
              <a:t>24.04.2021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D4B51E7-ED30-4012-A27E-01734A5A6253}" type="slidenum">
              <a:rPr lang="ru-RU" smtClean="0"/>
              <a:t>‹#›</a:t>
            </a:fld>
            <a:endParaRPr lang="ru-RU"/>
          </a:p>
        </p:txBody>
      </p:sp>
    </p:spTree>
    <p:extLst>
      <p:ext uri="{BB962C8B-B14F-4D97-AF65-F5344CB8AC3E}">
        <p14:creationId xmlns:p14="http://schemas.microsoft.com/office/powerpoint/2010/main" val="9208391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E707A4E-31BC-4358-AEC4-019E43B0EB7D}" type="datetimeFigureOut">
              <a:rPr lang="ru-RU" smtClean="0"/>
              <a:t>24.04.2021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D4B51E7-ED30-4012-A27E-01734A5A6253}" type="slidenum">
              <a:rPr lang="ru-RU" smtClean="0"/>
              <a:t>‹#›</a:t>
            </a:fld>
            <a:endParaRPr lang="ru-RU"/>
          </a:p>
        </p:txBody>
      </p:sp>
    </p:spTree>
    <p:extLst>
      <p:ext uri="{BB962C8B-B14F-4D97-AF65-F5344CB8AC3E}">
        <p14:creationId xmlns:p14="http://schemas.microsoft.com/office/powerpoint/2010/main" val="571238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E707A4E-31BC-4358-AEC4-019E43B0EB7D}" type="datetimeFigureOut">
              <a:rPr lang="ru-RU" smtClean="0"/>
              <a:t>24.04.2021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D4B51E7-ED30-4012-A27E-01734A5A6253}" type="slidenum">
              <a:rPr lang="ru-RU" smtClean="0"/>
              <a:t>‹#›</a:t>
            </a:fld>
            <a:endParaRPr lang="ru-RU"/>
          </a:p>
        </p:txBody>
      </p:sp>
    </p:spTree>
    <p:extLst>
      <p:ext uri="{BB962C8B-B14F-4D97-AF65-F5344CB8AC3E}">
        <p14:creationId xmlns:p14="http://schemas.microsoft.com/office/powerpoint/2010/main" val="1843345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E707A4E-31BC-4358-AEC4-019E43B0EB7D}" type="datetimeFigureOut">
              <a:rPr lang="ru-RU" smtClean="0"/>
              <a:t>24.04.2021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D4B51E7-ED30-4012-A27E-01734A5A6253}" type="slidenum">
              <a:rPr lang="ru-RU" smtClean="0"/>
              <a:t>‹#›</a:t>
            </a:fld>
            <a:endParaRPr lang="ru-RU"/>
          </a:p>
        </p:txBody>
      </p:sp>
    </p:spTree>
    <p:extLst>
      <p:ext uri="{BB962C8B-B14F-4D97-AF65-F5344CB8AC3E}">
        <p14:creationId xmlns:p14="http://schemas.microsoft.com/office/powerpoint/2010/main" val="3554089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E707A4E-31BC-4358-AEC4-019E43B0EB7D}" type="datetimeFigureOut">
              <a:rPr lang="ru-RU" smtClean="0"/>
              <a:t>24.04.2021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D4B51E7-ED30-4012-A27E-01734A5A6253}" type="slidenum">
              <a:rPr lang="ru-RU" smtClean="0"/>
              <a:t>‹#›</a:t>
            </a:fld>
            <a:endParaRPr lang="ru-RU"/>
          </a:p>
        </p:txBody>
      </p:sp>
    </p:spTree>
    <p:extLst>
      <p:ext uri="{BB962C8B-B14F-4D97-AF65-F5344CB8AC3E}">
        <p14:creationId xmlns:p14="http://schemas.microsoft.com/office/powerpoint/2010/main" val="32514627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E707A4E-31BC-4358-AEC4-019E43B0EB7D}" type="datetimeFigureOut">
              <a:rPr lang="ru-RU" smtClean="0"/>
              <a:t>24.04.2021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D4B51E7-ED30-4012-A27E-01734A5A6253}" type="slidenum">
              <a:rPr lang="ru-RU" smtClean="0"/>
              <a:t>‹#›</a:t>
            </a:fld>
            <a:endParaRPr lang="ru-RU"/>
          </a:p>
        </p:txBody>
      </p:sp>
    </p:spTree>
    <p:extLst>
      <p:ext uri="{BB962C8B-B14F-4D97-AF65-F5344CB8AC3E}">
        <p14:creationId xmlns:p14="http://schemas.microsoft.com/office/powerpoint/2010/main" val="2388552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E707A4E-31BC-4358-AEC4-019E43B0EB7D}" type="datetimeFigureOut">
              <a:rPr lang="ru-RU" smtClean="0"/>
              <a:t>24.04.2021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D4B51E7-ED30-4012-A27E-01734A5A6253}" type="slidenum">
              <a:rPr lang="ru-RU" smtClean="0"/>
              <a:t>‹#›</a:t>
            </a:fld>
            <a:endParaRPr lang="ru-RU"/>
          </a:p>
        </p:txBody>
      </p:sp>
    </p:spTree>
    <p:extLst>
      <p:ext uri="{BB962C8B-B14F-4D97-AF65-F5344CB8AC3E}">
        <p14:creationId xmlns:p14="http://schemas.microsoft.com/office/powerpoint/2010/main" val="32640047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E707A4E-31BC-4358-AEC4-019E43B0EB7D}" type="datetimeFigureOut">
              <a:rPr lang="ru-RU" smtClean="0"/>
              <a:t>24.04.2021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D4B51E7-ED30-4012-A27E-01734A5A6253}" type="slidenum">
              <a:rPr lang="ru-RU" smtClean="0"/>
              <a:t>‹#›</a:t>
            </a:fld>
            <a:endParaRPr lang="ru-RU"/>
          </a:p>
        </p:txBody>
      </p:sp>
    </p:spTree>
    <p:extLst>
      <p:ext uri="{BB962C8B-B14F-4D97-AF65-F5344CB8AC3E}">
        <p14:creationId xmlns:p14="http://schemas.microsoft.com/office/powerpoint/2010/main" val="2265178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E707A4E-31BC-4358-AEC4-019E43B0EB7D}" type="datetimeFigureOut">
              <a:rPr lang="ru-RU" smtClean="0"/>
              <a:t>24.04.2021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D4B51E7-ED30-4012-A27E-01734A5A6253}" type="slidenum">
              <a:rPr lang="ru-RU" smtClean="0"/>
              <a:t>‹#›</a:t>
            </a:fld>
            <a:endParaRPr lang="ru-RU"/>
          </a:p>
        </p:txBody>
      </p:sp>
    </p:spTree>
    <p:extLst>
      <p:ext uri="{BB962C8B-B14F-4D97-AF65-F5344CB8AC3E}">
        <p14:creationId xmlns:p14="http://schemas.microsoft.com/office/powerpoint/2010/main" val="2730979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E707A4E-31BC-4358-AEC4-019E43B0EB7D}" type="datetimeFigureOut">
              <a:rPr lang="ru-RU" smtClean="0"/>
              <a:t>24.04.2021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D4B51E7-ED30-4012-A27E-01734A5A6253}" type="slidenum">
              <a:rPr lang="ru-RU" smtClean="0"/>
              <a:t>‹#›</a:t>
            </a:fld>
            <a:endParaRPr lang="ru-RU"/>
          </a:p>
        </p:txBody>
      </p:sp>
    </p:spTree>
    <p:extLst>
      <p:ext uri="{BB962C8B-B14F-4D97-AF65-F5344CB8AC3E}">
        <p14:creationId xmlns:p14="http://schemas.microsoft.com/office/powerpoint/2010/main" val="8089145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E707A4E-31BC-4358-AEC4-019E43B0EB7D}" type="datetimeFigureOut">
              <a:rPr lang="ru-RU" smtClean="0"/>
              <a:t>24.04.2021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D4B51E7-ED30-4012-A27E-01734A5A6253}" type="slidenum">
              <a:rPr lang="ru-RU" smtClean="0"/>
              <a:t>‹#›</a:t>
            </a:fld>
            <a:endParaRPr lang="ru-RU"/>
          </a:p>
        </p:txBody>
      </p:sp>
    </p:spTree>
    <p:extLst>
      <p:ext uri="{BB962C8B-B14F-4D97-AF65-F5344CB8AC3E}">
        <p14:creationId xmlns:p14="http://schemas.microsoft.com/office/powerpoint/2010/main" val="2861485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707A4E-31BC-4358-AEC4-019E43B0EB7D}" type="datetimeFigureOut">
              <a:rPr lang="ru-RU" smtClean="0"/>
              <a:t>24.04.2021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4B51E7-ED30-4012-A27E-01734A5A6253}" type="slidenum">
              <a:rPr lang="ru-RU" smtClean="0"/>
              <a:t>‹#›</a:t>
            </a:fld>
            <a:endParaRPr lang="ru-RU"/>
          </a:p>
        </p:txBody>
      </p:sp>
    </p:spTree>
    <p:extLst>
      <p:ext uri="{BB962C8B-B14F-4D97-AF65-F5344CB8AC3E}">
        <p14:creationId xmlns:p14="http://schemas.microsoft.com/office/powerpoint/2010/main" val="8584712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6.gif"/></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12192000" cy="6858000"/>
          </a:xfrm>
          <a:prstGeom prst="rect">
            <a:avLst/>
          </a:prstGeom>
        </p:spPr>
      </p:pic>
      <p:sp>
        <p:nvSpPr>
          <p:cNvPr id="3" name="Прямоугольник 2"/>
          <p:cNvSpPr/>
          <p:nvPr/>
        </p:nvSpPr>
        <p:spPr>
          <a:xfrm>
            <a:off x="853879" y="1656695"/>
            <a:ext cx="10057561" cy="2308324"/>
          </a:xfrm>
          <a:prstGeom prst="rect">
            <a:avLst/>
          </a:prstGeom>
          <a:noFill/>
        </p:spPr>
        <p:txBody>
          <a:bodyPr wrap="none" lIns="91440" tIns="45720" rIns="91440" bIns="45720">
            <a:spAutoFit/>
          </a:bodyPr>
          <a:lstStyle/>
          <a:p>
            <a:pPr algn="ctr">
              <a:lnSpc>
                <a:spcPct val="150000"/>
              </a:lnSpc>
            </a:pPr>
            <a:r>
              <a:rPr lang="ru-RU" sz="3200" b="1" cap="none" spc="0" dirty="0" smtClean="0">
                <a:ln w="9525">
                  <a:solidFill>
                    <a:schemeClr val="bg1"/>
                  </a:solidFill>
                  <a:prstDash val="solid"/>
                </a:ln>
                <a:solidFill>
                  <a:srgbClr val="002060"/>
                </a:solidFill>
                <a:effectLst>
                  <a:outerShdw blurRad="12700" dist="38100" dir="2700000" algn="tl" rotWithShape="0">
                    <a:schemeClr val="accent5">
                      <a:lumMod val="60000"/>
                      <a:lumOff val="40000"/>
                    </a:schemeClr>
                  </a:outerShdw>
                </a:effectLst>
              </a:rPr>
              <a:t>Презентация на тему:</a:t>
            </a:r>
          </a:p>
          <a:p>
            <a:pPr algn="ctr">
              <a:lnSpc>
                <a:spcPct val="150000"/>
              </a:lnSpc>
            </a:pPr>
            <a:r>
              <a:rPr lang="ru-RU" sz="3200" b="1" dirty="0" smtClean="0">
                <a:ln w="9525">
                  <a:solidFill>
                    <a:schemeClr val="bg1"/>
                  </a:solidFill>
                  <a:prstDash val="solid"/>
                </a:ln>
                <a:solidFill>
                  <a:srgbClr val="002060"/>
                </a:solidFill>
                <a:effectLst>
                  <a:outerShdw blurRad="12700" dist="38100" dir="2700000" algn="tl" rotWithShape="0">
                    <a:schemeClr val="accent5">
                      <a:lumMod val="60000"/>
                      <a:lumOff val="40000"/>
                    </a:schemeClr>
                  </a:outerShdw>
                </a:effectLst>
                <a:latin typeface="Bahnschrift" panose="020B0502040204020203" pitchFamily="34" charset="0"/>
              </a:rPr>
              <a:t>«Практика применения форм народного фольклора</a:t>
            </a:r>
          </a:p>
          <a:p>
            <a:pPr algn="ctr">
              <a:lnSpc>
                <a:spcPct val="150000"/>
              </a:lnSpc>
            </a:pPr>
            <a:r>
              <a:rPr lang="ru-RU" sz="3200" b="1" dirty="0" smtClean="0">
                <a:ln w="9525">
                  <a:solidFill>
                    <a:schemeClr val="bg1"/>
                  </a:solidFill>
                  <a:prstDash val="solid"/>
                </a:ln>
                <a:solidFill>
                  <a:srgbClr val="002060"/>
                </a:solidFill>
                <a:effectLst>
                  <a:outerShdw blurRad="12700" dist="38100" dir="2700000" algn="tl" rotWithShape="0">
                    <a:schemeClr val="accent5">
                      <a:lumMod val="60000"/>
                      <a:lumOff val="40000"/>
                    </a:schemeClr>
                  </a:outerShdw>
                </a:effectLst>
                <a:latin typeface="Bahnschrift" panose="020B0502040204020203" pitchFamily="34" charset="0"/>
              </a:rPr>
              <a:t> в речевом развитии детей дошкольного возраста»</a:t>
            </a:r>
            <a:endParaRPr lang="ru-RU" sz="3200" b="1" cap="none" spc="0" dirty="0">
              <a:ln w="9525">
                <a:solidFill>
                  <a:schemeClr val="bg1"/>
                </a:solidFill>
                <a:prstDash val="solid"/>
              </a:ln>
              <a:solidFill>
                <a:srgbClr val="002060"/>
              </a:solidFill>
              <a:effectLst>
                <a:outerShdw blurRad="12700" dist="38100" dir="2700000" algn="tl" rotWithShape="0">
                  <a:schemeClr val="accent5">
                    <a:lumMod val="60000"/>
                    <a:lumOff val="40000"/>
                  </a:schemeClr>
                </a:outerShdw>
              </a:effectLst>
              <a:latin typeface="Bahnschrift" panose="020B0502040204020203" pitchFamily="34" charset="0"/>
            </a:endParaRPr>
          </a:p>
        </p:txBody>
      </p:sp>
      <p:sp>
        <p:nvSpPr>
          <p:cNvPr id="4" name="TextBox 3"/>
          <p:cNvSpPr txBox="1"/>
          <p:nvPr/>
        </p:nvSpPr>
        <p:spPr>
          <a:xfrm>
            <a:off x="3459480" y="4883049"/>
            <a:ext cx="5334000" cy="707886"/>
          </a:xfrm>
          <a:prstGeom prst="rect">
            <a:avLst/>
          </a:prstGeom>
          <a:noFill/>
        </p:spPr>
        <p:txBody>
          <a:bodyPr wrap="square" rtlCol="0">
            <a:spAutoFit/>
          </a:bodyPr>
          <a:lstStyle/>
          <a:p>
            <a:r>
              <a:rPr lang="ru-RU" sz="2000" b="1" dirty="0" smtClean="0">
                <a:solidFill>
                  <a:srgbClr val="002060"/>
                </a:solidFill>
              </a:rPr>
              <a:t>Подготовил воспитатель первой категории</a:t>
            </a:r>
          </a:p>
          <a:p>
            <a:pPr algn="ctr"/>
            <a:r>
              <a:rPr lang="ru-RU" sz="2000" b="1" dirty="0" smtClean="0">
                <a:solidFill>
                  <a:srgbClr val="002060"/>
                </a:solidFill>
              </a:rPr>
              <a:t>Гусева Валентина Викторовна</a:t>
            </a:r>
            <a:endParaRPr lang="ru-RU" sz="2000" b="1" dirty="0">
              <a:solidFill>
                <a:srgbClr val="002060"/>
              </a:solidFill>
            </a:endParaRPr>
          </a:p>
        </p:txBody>
      </p:sp>
    </p:spTree>
    <p:extLst>
      <p:ext uri="{BB962C8B-B14F-4D97-AF65-F5344CB8AC3E}">
        <p14:creationId xmlns:p14="http://schemas.microsoft.com/office/powerpoint/2010/main" val="11866906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Картинки по запросу &quot;фон для презентаций детский&quo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1"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C:\Users\дима\Desktop\Гусева\20210220_15462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27313" y="1289956"/>
            <a:ext cx="5268687" cy="395151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6482442" y="915331"/>
            <a:ext cx="5274129" cy="5632311"/>
          </a:xfrm>
          <a:prstGeom prst="rect">
            <a:avLst/>
          </a:prstGeom>
        </p:spPr>
        <p:txBody>
          <a:bodyPr wrap="square">
            <a:spAutoFit/>
          </a:bodyPr>
          <a:lstStyle/>
          <a:p>
            <a:pPr indent="450215" algn="just">
              <a:spcAft>
                <a:spcPts val="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С их помощью возможно развивать фонематический слух, так как они используют звукосочетания – наигрыши, которые повторяются несколько раз в разном темпе, с различной интонацией, при чем исполняются на мотив народных мелодий. Все это позволяет ребенку вначале почувствовать, а затем осознать красоту родного языка, его лаконичность, приобщают именно к такой форме изложения собственных мыслей, способствует формированию образности речи дошкольников, словесному творчеству детей</a:t>
            </a:r>
          </a:p>
        </p:txBody>
      </p:sp>
    </p:spTree>
    <p:extLst>
      <p:ext uri="{BB962C8B-B14F-4D97-AF65-F5344CB8AC3E}">
        <p14:creationId xmlns:p14="http://schemas.microsoft.com/office/powerpoint/2010/main" val="2832312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Картинки по запросу &quot;фон для презентаций детский&quo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2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3687358" y="0"/>
            <a:ext cx="4817281" cy="923330"/>
          </a:xfrm>
          <a:prstGeom prst="rect">
            <a:avLst/>
          </a:prstGeom>
          <a:noFill/>
        </p:spPr>
        <p:txBody>
          <a:bodyPr wrap="none" lIns="91440" tIns="45720" rIns="91440" bIns="45720">
            <a:spAutoFit/>
          </a:bodyPr>
          <a:lstStyle/>
          <a:p>
            <a:pPr algn="ctr"/>
            <a:r>
              <a:rPr lang="ru-RU" sz="5400" b="0" cap="none" spc="0" dirty="0" smtClean="0">
                <a:ln w="0"/>
                <a:solidFill>
                  <a:schemeClr val="accent5">
                    <a:lumMod val="75000"/>
                  </a:schemeClr>
                </a:solidFill>
                <a:effectLst>
                  <a:reflection blurRad="6350" stA="53000" endA="300" endPos="35500" dir="5400000" sy="-90000" algn="bl" rotWithShape="0"/>
                </a:effectLst>
              </a:rPr>
              <a:t>Народные игры</a:t>
            </a:r>
            <a:endParaRPr lang="ru-RU" sz="5400" b="0" cap="none" spc="0" dirty="0">
              <a:ln w="0"/>
              <a:solidFill>
                <a:schemeClr val="accent5">
                  <a:lumMod val="75000"/>
                </a:schemeClr>
              </a:solidFill>
              <a:effectLst>
                <a:reflection blurRad="6350" stA="53000" endA="300" endPos="35500" dir="5400000" sy="-90000" algn="bl" rotWithShape="0"/>
              </a:effectLst>
            </a:endParaRPr>
          </a:p>
        </p:txBody>
      </p:sp>
      <p:sp>
        <p:nvSpPr>
          <p:cNvPr id="3" name="Прямоугольник 2"/>
          <p:cNvSpPr/>
          <p:nvPr/>
        </p:nvSpPr>
        <p:spPr>
          <a:xfrm>
            <a:off x="5892800" y="1476553"/>
            <a:ext cx="6096000" cy="2862322"/>
          </a:xfrm>
          <a:prstGeom prst="rect">
            <a:avLst/>
          </a:prstGeom>
        </p:spPr>
        <p:txBody>
          <a:bodyPr>
            <a:spAutoFit/>
          </a:bodyPr>
          <a:lstStyle/>
          <a:p>
            <a:r>
              <a:rPr lang="ru-RU" sz="2000" dirty="0" smtClean="0">
                <a:latin typeface="Times New Roman" panose="02020603050405020304" pitchFamily="18" charset="0"/>
                <a:ea typeface="Calibri" panose="020F0502020204030204" pitchFamily="34" charset="0"/>
              </a:rPr>
              <a:t>Богатство </a:t>
            </a:r>
            <a:r>
              <a:rPr lang="ru-RU" sz="2000" dirty="0">
                <a:latin typeface="Times New Roman" panose="02020603050405020304" pitchFamily="18" charset="0"/>
                <a:ea typeface="Calibri" panose="020F0502020204030204" pitchFamily="34" charset="0"/>
              </a:rPr>
              <a:t>родного языка может быть донесено до детей и с помощью народных игр. Содержащийся в них фольклорный материал способствует овладению родной речью. Например, игра – забава "Ладушки - хлопушки", где взрослый задает вопросы, а ребенок отвечает, сопровождая свои ответы имитационными движениями. В процессе игр – забав, не только развивается речь, но и мелкая моторика, что готовит руку ребенка к письму</a:t>
            </a:r>
            <a:endParaRPr lang="ru-RU" sz="2000" dirty="0"/>
          </a:p>
        </p:txBody>
      </p:sp>
      <p:pic>
        <p:nvPicPr>
          <p:cNvPr id="9218" name="Picture 2" descr="Картинки по запросу &quot;народные игры ладушки-хлопушки&quot;"/>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89303" y="1476553"/>
            <a:ext cx="5400297" cy="360199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0038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Картинки по запросу &quot;фон для презентаций детский&quo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2001"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 name="Рисунок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1716" y="1353457"/>
            <a:ext cx="5534781" cy="4151086"/>
          </a:xfrm>
          <a:prstGeom prst="rect">
            <a:avLst/>
          </a:prstGeom>
          <a:ln>
            <a:noFill/>
          </a:ln>
          <a:effectLst>
            <a:softEdge rad="112500"/>
          </a:effectLst>
        </p:spPr>
      </p:pic>
      <p:pic>
        <p:nvPicPr>
          <p:cNvPr id="5" name="Рисунок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58214" y="489857"/>
            <a:ext cx="4408715" cy="5878286"/>
          </a:xfrm>
          <a:prstGeom prst="rect">
            <a:avLst/>
          </a:prstGeom>
          <a:ln>
            <a:noFill/>
          </a:ln>
          <a:effectLst>
            <a:softEdge rad="112500"/>
          </a:effectLst>
        </p:spPr>
      </p:pic>
    </p:spTree>
    <p:extLst>
      <p:ext uri="{BB962C8B-B14F-4D97-AF65-F5344CB8AC3E}">
        <p14:creationId xmlns:p14="http://schemas.microsoft.com/office/powerpoint/2010/main" val="17529172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Картинки по запросу &quot;фон для презентаций детский&quo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2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6095998" y="1780125"/>
            <a:ext cx="5668984" cy="4708981"/>
          </a:xfrm>
          <a:prstGeom prst="rect">
            <a:avLst/>
          </a:prstGeom>
        </p:spPr>
        <p:txBody>
          <a:bodyPr wrap="square">
            <a:spAutoFit/>
          </a:bodyPr>
          <a:lstStyle/>
          <a:p>
            <a:pPr algn="just"/>
            <a:r>
              <a:rPr lang="ru-RU" sz="2000" b="0" i="0" dirty="0" smtClean="0">
                <a:solidFill>
                  <a:srgbClr val="000000"/>
                </a:solidFill>
                <a:effectLst/>
                <a:latin typeface="Times New Roman" panose="02020603050405020304" pitchFamily="18" charset="0"/>
                <a:cs typeface="Times New Roman" panose="02020603050405020304" pitchFamily="18" charset="0"/>
              </a:rPr>
              <a:t>	</a:t>
            </a:r>
            <a:r>
              <a:rPr lang="ru-RU" sz="2400" b="0" i="0" dirty="0" smtClean="0">
                <a:solidFill>
                  <a:srgbClr val="000000"/>
                </a:solidFill>
                <a:effectLst/>
                <a:latin typeface="Times New Roman" panose="02020603050405020304" pitchFamily="18" charset="0"/>
                <a:cs typeface="Times New Roman" panose="02020603050405020304" pitchFamily="18" charset="0"/>
              </a:rPr>
              <a:t>Сказка формирует основы правильного поведения, навыки общения, то есть имеет важнейшее социальное значение. Для формирования нравственных ценностей ребенка очень важны комментарии, которые родители дают во время совместного чтения. Не менее важным воспитательным моментом является обязательная победа добра над злом</a:t>
            </a:r>
            <a:r>
              <a:rPr lang="ru-RU" sz="2000" b="0" i="0" dirty="0" smtClean="0">
                <a:solidFill>
                  <a:srgbClr val="000000"/>
                </a:solidFill>
                <a:effectLst/>
                <a:latin typeface="Times New Roman" panose="02020603050405020304" pitchFamily="18" charset="0"/>
                <a:cs typeface="Times New Roman" panose="02020603050405020304" pitchFamily="18" charset="0"/>
              </a:rPr>
              <a:t>.</a:t>
            </a:r>
          </a:p>
          <a:p>
            <a:pPr algn="just"/>
            <a:r>
              <a:rPr lang="ru-RU" sz="2000" dirty="0" smtClean="0">
                <a:latin typeface="Times New Roman" panose="02020603050405020304" pitchFamily="18" charset="0"/>
                <a:cs typeface="Times New Roman" panose="02020603050405020304" pitchFamily="18" charset="0"/>
              </a:rPr>
              <a:t>	.</a:t>
            </a:r>
            <a:r>
              <a:rPr lang="ru-RU" sz="2000" dirty="0" smtClean="0"/>
              <a:t/>
            </a:r>
            <a:br>
              <a:rPr lang="ru-RU" sz="2000" dirty="0" smtClean="0"/>
            </a:br>
            <a:r>
              <a:rPr lang="ru-RU" sz="2000" dirty="0" smtClean="0">
                <a:latin typeface="Times New Roman" panose="02020603050405020304" pitchFamily="18" charset="0"/>
                <a:cs typeface="Times New Roman" panose="02020603050405020304" pitchFamily="18" charset="0"/>
              </a:rPr>
              <a:t/>
            </a:r>
            <a:br>
              <a:rPr lang="ru-RU" sz="2000" dirty="0" smtClean="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5030354" y="75590"/>
            <a:ext cx="2131289" cy="923330"/>
          </a:xfrm>
          <a:prstGeom prst="rect">
            <a:avLst/>
          </a:prstGeom>
          <a:noFill/>
        </p:spPr>
        <p:txBody>
          <a:bodyPr wrap="none" lIns="91440" tIns="45720" rIns="91440" bIns="45720">
            <a:spAutoFit/>
          </a:bodyPr>
          <a:lstStyle/>
          <a:p>
            <a:pPr algn="ctr"/>
            <a:r>
              <a:rPr lang="ru-RU" sz="5400" b="0" cap="none" spc="0" dirty="0" smtClean="0">
                <a:ln w="0"/>
                <a:solidFill>
                  <a:schemeClr val="accent5">
                    <a:lumMod val="75000"/>
                  </a:schemeClr>
                </a:solidFill>
                <a:effectLst>
                  <a:reflection blurRad="6350" stA="53000" endA="300" endPos="35500" dir="5400000" sy="-90000" algn="bl" rotWithShape="0"/>
                </a:effectLst>
              </a:rPr>
              <a:t>Сказка</a:t>
            </a:r>
            <a:endParaRPr lang="ru-RU" sz="5400" b="0" cap="none" spc="0" dirty="0">
              <a:ln w="0"/>
              <a:solidFill>
                <a:schemeClr val="accent5">
                  <a:lumMod val="75000"/>
                </a:schemeClr>
              </a:solidFill>
              <a:effectLst>
                <a:reflection blurRad="6350" stA="53000" endA="300" endPos="35500" dir="5400000" sy="-90000" algn="bl" rotWithShape="0"/>
              </a:effectLst>
            </a:endParaRPr>
          </a:p>
        </p:txBody>
      </p:sp>
      <p:pic>
        <p:nvPicPr>
          <p:cNvPr id="4" name="Picture 2" descr="C:\Users\дима\Desktop\Гусева\20210115_100109.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7199" y="1549625"/>
            <a:ext cx="5444975" cy="408373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288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Картинки по запросу &quot;фон для презентаций детский&quo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2001"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Users\дима\Desktop\Гусева\20210115_101528.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36171" y="1036202"/>
            <a:ext cx="5709557" cy="517938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7217229" y="1809180"/>
            <a:ext cx="4620984" cy="2677656"/>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Реплики персонажей тренируют артикуляционный аппарат и обогащают словарный запас. Развивается культура речи, формируется навык правильного произношения малоупотребительных слов. </a:t>
            </a:r>
            <a:endParaRPr lang="ru-RU" sz="2400" dirty="0"/>
          </a:p>
        </p:txBody>
      </p:sp>
    </p:spTree>
    <p:extLst>
      <p:ext uri="{BB962C8B-B14F-4D97-AF65-F5344CB8AC3E}">
        <p14:creationId xmlns:p14="http://schemas.microsoft.com/office/powerpoint/2010/main" val="4020741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Картинки по запросу &quot;фон для презентаций детский&quo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2001" cy="6858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дима\Desktop\Гусева\P09ZUHMu7Jw.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21870" y="816429"/>
            <a:ext cx="6068787" cy="522986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7315199" y="1563077"/>
            <a:ext cx="4261757" cy="2677656"/>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Если сказка русская народная, то в речь ребенка органично входят пословицы и поговорки. Так, благодаря фольклору малыш вовлекается в пространство народной культуры</a:t>
            </a:r>
            <a:endParaRPr lang="ru-RU" sz="2400" dirty="0"/>
          </a:p>
        </p:txBody>
      </p:sp>
    </p:spTree>
    <p:extLst>
      <p:ext uri="{BB962C8B-B14F-4D97-AF65-F5344CB8AC3E}">
        <p14:creationId xmlns:p14="http://schemas.microsoft.com/office/powerpoint/2010/main" val="307416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Картинки по запросу &quot;фон для презентаций детский&quo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2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3939767" y="0"/>
            <a:ext cx="4312464" cy="923330"/>
          </a:xfrm>
          <a:prstGeom prst="rect">
            <a:avLst/>
          </a:prstGeom>
          <a:noFill/>
        </p:spPr>
        <p:txBody>
          <a:bodyPr wrap="none" lIns="91440" tIns="45720" rIns="91440" bIns="45720">
            <a:spAutoFit/>
          </a:bodyPr>
          <a:lstStyle/>
          <a:p>
            <a:pPr algn="ctr"/>
            <a:r>
              <a:rPr lang="ru-RU" sz="5400" b="0" cap="none" spc="0" dirty="0" smtClean="0">
                <a:ln w="0"/>
                <a:solidFill>
                  <a:schemeClr val="accent5">
                    <a:lumMod val="75000"/>
                  </a:schemeClr>
                </a:solidFill>
                <a:effectLst>
                  <a:reflection blurRad="6350" stA="53000" endA="300" endPos="35500" dir="5400000" sy="-90000" algn="bl" rotWithShape="0"/>
                </a:effectLst>
              </a:rPr>
              <a:t>Скороговорки</a:t>
            </a:r>
            <a:endParaRPr lang="ru-RU" sz="5400" b="0" cap="none" spc="0" dirty="0">
              <a:ln w="0"/>
              <a:solidFill>
                <a:schemeClr val="accent5">
                  <a:lumMod val="75000"/>
                </a:schemeClr>
              </a:solidFill>
              <a:effectLst>
                <a:reflection blurRad="6350" stA="53000" endA="300" endPos="35500" dir="5400000" sy="-90000" algn="bl" rotWithShape="0"/>
              </a:effectLst>
            </a:endParaRPr>
          </a:p>
        </p:txBody>
      </p:sp>
      <p:pic>
        <p:nvPicPr>
          <p:cNvPr id="11266" name="Picture 2" descr="Картинки по запросу &quot;скороговорки в жизни дошкольника&quo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48597" y="2057895"/>
            <a:ext cx="4736200" cy="355215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5233395" y="1017815"/>
            <a:ext cx="6958605" cy="5632311"/>
          </a:xfrm>
          <a:prstGeom prst="rect">
            <a:avLst/>
          </a:prstGeom>
        </p:spPr>
        <p:txBody>
          <a:bodyPr wrap="square">
            <a:spAutoFit/>
          </a:bodyPr>
          <a:lstStyle/>
          <a:p>
            <a:pPr algn="just"/>
            <a:r>
              <a:rPr lang="ru-RU" sz="2000" b="0" i="0" dirty="0" smtClean="0">
                <a:solidFill>
                  <a:srgbClr val="000080"/>
                </a:solidFill>
                <a:effectLst/>
                <a:latin typeface="Times New Roman" panose="02020603050405020304" pitchFamily="18" charset="0"/>
                <a:cs typeface="Times New Roman" panose="02020603050405020304" pitchFamily="18" charset="0"/>
              </a:rPr>
              <a:t>Каждая отдельная скороговорка – это не случайный набор звуков и слов. Она тренирует определенные навыки, отчеканивает произношение конкретного «проблемного» звука.</a:t>
            </a:r>
            <a:endParaRPr lang="ru-RU" sz="2000" b="0" i="0" dirty="0" smtClean="0">
              <a:solidFill>
                <a:srgbClr val="211E1E"/>
              </a:solidFill>
              <a:effectLst/>
              <a:latin typeface="Times New Roman" panose="02020603050405020304" pitchFamily="18" charset="0"/>
              <a:cs typeface="Times New Roman" panose="02020603050405020304" pitchFamily="18" charset="0"/>
            </a:endParaRPr>
          </a:p>
          <a:p>
            <a:pPr algn="just"/>
            <a:r>
              <a:rPr lang="ru-RU" sz="2000" b="0" i="0" dirty="0" smtClean="0">
                <a:solidFill>
                  <a:srgbClr val="000080"/>
                </a:solidFill>
                <a:effectLst/>
                <a:latin typeface="Times New Roman" panose="02020603050405020304" pitchFamily="18" charset="0"/>
                <a:cs typeface="Times New Roman" panose="02020603050405020304" pitchFamily="18" charset="0"/>
              </a:rPr>
              <a:t>Скороговорки развивают речевой аппарат ребёнка, делают его более совершенным и подвижным. Речь становится правильной, выразительной, чёткой и понятной, а ребёнок, успешной в будущем личностью. Это главная цель скороговорок, но не единственная.</a:t>
            </a:r>
            <a:endParaRPr lang="ru-RU" sz="2000" b="0" i="0" dirty="0" smtClean="0">
              <a:solidFill>
                <a:srgbClr val="211E1E"/>
              </a:solidFill>
              <a:effectLst/>
              <a:latin typeface="Times New Roman" panose="02020603050405020304" pitchFamily="18" charset="0"/>
              <a:cs typeface="Times New Roman" panose="02020603050405020304" pitchFamily="18" charset="0"/>
            </a:endParaRPr>
          </a:p>
          <a:p>
            <a:pPr algn="just"/>
            <a:r>
              <a:rPr lang="ru-RU" sz="2000" b="0" i="0" dirty="0" smtClean="0">
                <a:solidFill>
                  <a:srgbClr val="000080"/>
                </a:solidFill>
                <a:effectLst/>
                <a:latin typeface="Times New Roman" panose="02020603050405020304" pitchFamily="18" charset="0"/>
                <a:cs typeface="Times New Roman" panose="02020603050405020304" pitchFamily="18" charset="0"/>
              </a:rPr>
              <a:t>Несмотря на то, что скороговорки произносятся обязательно быстро, они учат ребёнка, торопящегося в речи, произносить фразы более медленно, не « съедая окончания», так, чтобы его понимали.</a:t>
            </a:r>
            <a:endParaRPr lang="ru-RU" sz="2000" b="0" i="0" dirty="0" smtClean="0">
              <a:solidFill>
                <a:srgbClr val="211E1E"/>
              </a:solidFill>
              <a:effectLst/>
              <a:latin typeface="Times New Roman" panose="02020603050405020304" pitchFamily="18" charset="0"/>
              <a:cs typeface="Times New Roman" panose="02020603050405020304" pitchFamily="18" charset="0"/>
            </a:endParaRPr>
          </a:p>
          <a:p>
            <a:pPr algn="just"/>
            <a:r>
              <a:rPr lang="ru-RU" sz="2000" b="0" i="0" dirty="0" smtClean="0">
                <a:solidFill>
                  <a:srgbClr val="000080"/>
                </a:solidFill>
                <a:effectLst/>
                <a:latin typeface="Times New Roman" panose="02020603050405020304" pitchFamily="18" charset="0"/>
                <a:cs typeface="Times New Roman" panose="02020603050405020304" pitchFamily="18" charset="0"/>
              </a:rPr>
              <a:t>Разучивая скороговорку, ребёнок учится осмысленно относиться к тому, что говорит, взвешивать каждое слово, если не слог, чувствовать связь между словосочетаниями, улавливать очень тонкие нюансы в интонации, смысле, значении.</a:t>
            </a:r>
            <a:endParaRPr lang="ru-RU" sz="2000" b="0" i="0" dirty="0">
              <a:solidFill>
                <a:srgbClr val="211E1E"/>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74273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Картинки по запросу &quot;фон для презентаций детский&quo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2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5052315" y="0"/>
            <a:ext cx="2087367" cy="923330"/>
          </a:xfrm>
          <a:prstGeom prst="rect">
            <a:avLst/>
          </a:prstGeom>
          <a:noFill/>
        </p:spPr>
        <p:txBody>
          <a:bodyPr wrap="none" lIns="91440" tIns="45720" rIns="91440" bIns="45720">
            <a:spAutoFit/>
          </a:bodyPr>
          <a:lstStyle/>
          <a:p>
            <a:pPr algn="ctr"/>
            <a:r>
              <a:rPr lang="ru-RU" sz="5400" b="0" cap="none" spc="0" dirty="0" smtClean="0">
                <a:ln w="0"/>
                <a:solidFill>
                  <a:schemeClr val="accent5">
                    <a:lumMod val="75000"/>
                  </a:schemeClr>
                </a:solidFill>
                <a:effectLst>
                  <a:reflection blurRad="6350" stA="53000" endA="300" endPos="35500" dir="5400000" sy="-90000" algn="bl" rotWithShape="0"/>
                </a:effectLst>
              </a:rPr>
              <a:t>Вывод</a:t>
            </a:r>
            <a:endParaRPr lang="ru-RU" sz="5400" b="0" cap="none" spc="0" dirty="0">
              <a:ln w="0"/>
              <a:solidFill>
                <a:schemeClr val="accent5">
                  <a:lumMod val="75000"/>
                </a:schemeClr>
              </a:solidFill>
              <a:effectLst>
                <a:reflection blurRad="6350" stA="53000" endA="300" endPos="35500" dir="5400000" sy="-90000" algn="bl" rotWithShape="0"/>
              </a:effectLst>
            </a:endParaRPr>
          </a:p>
        </p:txBody>
      </p:sp>
      <p:sp>
        <p:nvSpPr>
          <p:cNvPr id="3" name="Прямоугольник 2"/>
          <p:cNvSpPr/>
          <p:nvPr/>
        </p:nvSpPr>
        <p:spPr>
          <a:xfrm>
            <a:off x="290282" y="1043317"/>
            <a:ext cx="11611431" cy="3550074"/>
          </a:xfrm>
          <a:prstGeom prst="rect">
            <a:avLst/>
          </a:prstGeom>
        </p:spPr>
        <p:txBody>
          <a:bodyPr wrap="square">
            <a:spAutoFit/>
          </a:bodyPr>
          <a:lstStyle/>
          <a:p>
            <a:pPr indent="450215" algn="just">
              <a:lnSpc>
                <a:spcPct val="107000"/>
              </a:lnSpc>
              <a:spcAft>
                <a:spcPts val="0"/>
              </a:spcAft>
            </a:pPr>
            <a:r>
              <a:rPr lang="ru-RU" sz="2400" dirty="0" smtClean="0">
                <a:latin typeface="Times New Roman" panose="02020603050405020304" pitchFamily="18" charset="0"/>
                <a:ea typeface="Calibri" panose="020F0502020204030204" pitchFamily="34" charset="0"/>
                <a:cs typeface="Times New Roman" panose="02020603050405020304" pitchFamily="18" charset="0"/>
              </a:rPr>
              <a:t>Использование </a:t>
            </a:r>
            <a:r>
              <a:rPr lang="ru-RU" sz="2400" dirty="0">
                <a:latin typeface="Times New Roman" panose="02020603050405020304" pitchFamily="18" charset="0"/>
                <a:ea typeface="Calibri" panose="020F0502020204030204" pitchFamily="34" charset="0"/>
                <a:cs typeface="Times New Roman" panose="02020603050405020304" pitchFamily="18" charset="0"/>
              </a:rPr>
              <a:t>малых форм фольклора в развитии речи детей осуществляется совокупностью разнообразных средств и форм воздействия на них. Если  малые формы фольклора отобраны с учетом возрастных возможностей детей, они доступны их пониманию и осознанию. С помощью различных форм фольклора можно решать практически все задачи методики развития речи и наряду с основными методами и приемами речевого развития дошкольников можно и нужно использовать этот богатейший материал словесного творчества народа.  Таким образом, использование малых форм фольклора в речевом развитии детей вполне оправдывает себя. </a:t>
            </a:r>
            <a:endParaRPr lang="ru-RU" sz="2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 </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42" name="Picture 2" descr="Картинки по запросу &quot;вензеля&quot;"/>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41711" y="5065484"/>
            <a:ext cx="8708572" cy="20295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1800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Картинки по запросу &quot;фон для презентаций детский&quo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2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105305" y="2531907"/>
            <a:ext cx="9981387" cy="1200329"/>
          </a:xfrm>
          <a:prstGeom prst="rect">
            <a:avLst/>
          </a:prstGeom>
          <a:noFill/>
        </p:spPr>
        <p:txBody>
          <a:bodyPr wrap="none" lIns="91440" tIns="45720" rIns="91440" bIns="45720">
            <a:spAutoFit/>
          </a:bodyPr>
          <a:lstStyle/>
          <a:p>
            <a:pPr algn="ctr"/>
            <a:r>
              <a:rPr lang="ru-RU" sz="7200" b="0" cap="none" spc="0" dirty="0" smtClean="0">
                <a:ln w="0"/>
                <a:solidFill>
                  <a:schemeClr val="accent5">
                    <a:lumMod val="75000"/>
                  </a:schemeClr>
                </a:solidFill>
                <a:effectLst>
                  <a:reflection blurRad="6350" stA="53000" endA="300" endPos="35500" dir="5400000" sy="-90000" algn="bl" rotWithShape="0"/>
                </a:effectLst>
              </a:rPr>
              <a:t>Благодарю за внимание!</a:t>
            </a:r>
            <a:endParaRPr lang="ru-RU" sz="7200" b="0" cap="none" spc="0" dirty="0">
              <a:ln w="0"/>
              <a:solidFill>
                <a:schemeClr val="accent5">
                  <a:lumMod val="75000"/>
                </a:schemeClr>
              </a:solidFill>
              <a:effectLst>
                <a:reflection blurRad="6350" stA="53000" endA="300" endPos="35500" dir="5400000" sy="-90000" algn="bl" rotWithShape="0"/>
              </a:effectLst>
            </a:endParaRPr>
          </a:p>
        </p:txBody>
      </p:sp>
    </p:spTree>
    <p:extLst>
      <p:ext uri="{BB962C8B-B14F-4D97-AF65-F5344CB8AC3E}">
        <p14:creationId xmlns:p14="http://schemas.microsoft.com/office/powerpoint/2010/main" val="2801272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Картинки по запросу &quot;фон для презентаций детский&quo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2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858464" y="301448"/>
            <a:ext cx="9204960" cy="2170787"/>
          </a:xfrm>
          <a:prstGeom prst="rect">
            <a:avLst/>
          </a:prstGeom>
        </p:spPr>
        <p:txBody>
          <a:bodyPr wrap="square">
            <a:spAutoFit/>
          </a:bodyPr>
          <a:lstStyle/>
          <a:p>
            <a:pPr marL="1710690" algn="just">
              <a:lnSpc>
                <a:spcPct val="107000"/>
              </a:lnSpc>
              <a:spcAft>
                <a:spcPts val="800"/>
              </a:spcAft>
            </a:pPr>
            <a:r>
              <a:rPr lang="ru-RU" sz="2400" i="1" dirty="0">
                <a:latin typeface="Georgia" panose="02040502050405020303" pitchFamily="18" charset="0"/>
                <a:ea typeface="Calibri" panose="020F0502020204030204" pitchFamily="34" charset="0"/>
                <a:cs typeface="Times New Roman" panose="02020603050405020304" pitchFamily="18" charset="0"/>
              </a:rPr>
              <a:t>Хочешь быть умным, научись разумно спрашивать, внимательно слушать, спокойно отвечать и переставать говорить, когда нечего больше сказать.</a:t>
            </a:r>
            <a:endParaRPr lang="ru-RU" sz="2400" dirty="0" smtClean="0">
              <a:effectLst/>
              <a:latin typeface="Georgia" panose="02040502050405020303" pitchFamily="18" charset="0"/>
              <a:ea typeface="Calibri" panose="020F0502020204030204" pitchFamily="34" charset="0"/>
              <a:cs typeface="Times New Roman" panose="02020603050405020304" pitchFamily="18" charset="0"/>
            </a:endParaRPr>
          </a:p>
          <a:p>
            <a:pPr marL="1710690" algn="just">
              <a:lnSpc>
                <a:spcPct val="107000"/>
              </a:lnSpc>
              <a:spcAft>
                <a:spcPts val="800"/>
              </a:spcAft>
            </a:pPr>
            <a:r>
              <a:rPr lang="ru-RU" sz="2400" i="1" dirty="0">
                <a:latin typeface="Georgia" panose="02040502050405020303" pitchFamily="18" charset="0"/>
                <a:ea typeface="Calibri" panose="020F0502020204030204" pitchFamily="34" charset="0"/>
                <a:cs typeface="Times New Roman" panose="02020603050405020304" pitchFamily="18" charset="0"/>
              </a:rPr>
              <a:t>					</a:t>
            </a:r>
            <a:r>
              <a:rPr lang="ru-RU" sz="2400" i="1" dirty="0" smtClean="0">
                <a:latin typeface="Georgia" panose="02040502050405020303" pitchFamily="18" charset="0"/>
                <a:ea typeface="Calibri" panose="020F0502020204030204" pitchFamily="34" charset="0"/>
                <a:cs typeface="Times New Roman" panose="02020603050405020304" pitchFamily="18" charset="0"/>
              </a:rPr>
              <a:t>         </a:t>
            </a:r>
            <a:r>
              <a:rPr lang="ru-RU" sz="2400" i="1" dirty="0" err="1" smtClean="0">
                <a:latin typeface="Georgia" panose="02040502050405020303" pitchFamily="18" charset="0"/>
                <a:ea typeface="Calibri" panose="020F0502020204030204" pitchFamily="34" charset="0"/>
                <a:cs typeface="Times New Roman" panose="02020603050405020304" pitchFamily="18" charset="0"/>
              </a:rPr>
              <a:t>Лафатер</a:t>
            </a:r>
            <a:r>
              <a:rPr lang="ru-RU" sz="2400" i="1" dirty="0">
                <a:latin typeface="Georgia" panose="02040502050405020303" pitchFamily="18" charset="0"/>
                <a:ea typeface="Calibri" panose="020F0502020204030204" pitchFamily="34" charset="0"/>
                <a:cs typeface="Times New Roman" panose="02020603050405020304" pitchFamily="18" charset="0"/>
              </a:rPr>
              <a:t>, Иоганн</a:t>
            </a:r>
            <a:endParaRPr lang="ru-RU" sz="2400" dirty="0">
              <a:effectLst/>
              <a:latin typeface="Georgia" panose="02040502050405020303" pitchFamily="18" charset="0"/>
              <a:ea typeface="Calibri" panose="020F0502020204030204" pitchFamily="34" charset="0"/>
              <a:cs typeface="Times New Roman" panose="02020603050405020304" pitchFamily="18" charset="0"/>
            </a:endParaRPr>
          </a:p>
        </p:txBody>
      </p:sp>
      <p:sp>
        <p:nvSpPr>
          <p:cNvPr id="4" name="Прямоугольник 3"/>
          <p:cNvSpPr/>
          <p:nvPr/>
        </p:nvSpPr>
        <p:spPr>
          <a:xfrm>
            <a:off x="335279" y="2734230"/>
            <a:ext cx="11521440" cy="3385542"/>
          </a:xfrm>
          <a:prstGeom prst="rect">
            <a:avLst/>
          </a:prstGeom>
        </p:spPr>
        <p:txBody>
          <a:bodyPr wrap="square">
            <a:spAutoFit/>
          </a:bodyPr>
          <a:lstStyle/>
          <a:p>
            <a:pPr indent="450215" algn="just">
              <a:lnSpc>
                <a:spcPct val="107000"/>
              </a:lnSpc>
              <a:spcAft>
                <a:spcPts val="0"/>
              </a:spcAft>
            </a:pPr>
            <a:r>
              <a:rPr lang="ru-RU" sz="2000" dirty="0">
                <a:latin typeface="Times New Roman" panose="02020603050405020304" pitchFamily="18" charset="0"/>
                <a:ea typeface="Calibri" panose="020F0502020204030204" pitchFamily="34" charset="0"/>
                <a:cs typeface="Times New Roman" panose="02020603050405020304" pitchFamily="18" charset="0"/>
              </a:rPr>
              <a:t>Речь - великий дар природы, благодаря которому люди получают большие возможности общения друг с другом. Речь объединяет людей в их деятельности, помогает понять, формирует взгляды и убеждения. Речь оказывает огромную силу в познании мира. </a:t>
            </a:r>
            <a:endParaRPr lang="ru-RU" sz="20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2000" dirty="0">
                <a:latin typeface="Times New Roman" panose="02020603050405020304" pitchFamily="18" charset="0"/>
                <a:ea typeface="Calibri" panose="020F0502020204030204" pitchFamily="34" charset="0"/>
                <a:cs typeface="Times New Roman" panose="02020603050405020304" pitchFamily="18" charset="0"/>
              </a:rPr>
              <a:t>Непременным условием развития речи ребенка являются общение его со взрослым. Взрослые - хранители опыта, накопленного человечеством знаний, умений, культуры. Передать этот опыт можно не иначе, как с помощью языка, так как язык является важнейшим средством человеческого общения.</a:t>
            </a:r>
            <a:endParaRPr lang="ru-RU" sz="20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2000" dirty="0">
                <a:latin typeface="Times New Roman" panose="02020603050405020304" pitchFamily="18" charset="0"/>
                <a:ea typeface="Calibri" panose="020F0502020204030204" pitchFamily="34" charset="0"/>
                <a:cs typeface="Times New Roman" panose="02020603050405020304" pitchFamily="18" charset="0"/>
              </a:rPr>
              <a:t>В системе дошкольного образования развитие речи занимает ведущее место. Ее цель - развитие речевых способностей и умений, культуры речевого общения детей дошкольного возраста. Актуальность этой работы определяется уникальной ролью, которую играет развитие речи в становлении личности ребенка.</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030" name="Picture 6" descr="Картинки по запросу &quot;малыш и мама&quo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 y="281723"/>
            <a:ext cx="2863491" cy="18213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1368127"/>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Картинки по запросу &quot;фон для презентаций детский&quo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2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579120" y="567384"/>
            <a:ext cx="11231880" cy="3692614"/>
          </a:xfrm>
          <a:prstGeom prst="rect">
            <a:avLst/>
          </a:prstGeom>
        </p:spPr>
        <p:txBody>
          <a:bodyPr wrap="square">
            <a:spAutoFit/>
          </a:bodyPr>
          <a:lstStyle/>
          <a:p>
            <a:pPr indent="450215" algn="just">
              <a:lnSpc>
                <a:spcPct val="107000"/>
              </a:lnSpc>
              <a:spcAft>
                <a:spcPts val="0"/>
              </a:spcAft>
            </a:pPr>
            <a:r>
              <a:rPr lang="ru-RU" sz="20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Фольклор</a:t>
            </a:r>
            <a:r>
              <a:rPr lang="ru-RU"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означает народная мудрость, поэзия и культура народов. Фольклор является своеобразным проводником в прекрасный мир художественной литературы.</a:t>
            </a:r>
            <a:endParaRPr lang="ru-RU" sz="20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Ценность фольклора заключается в том, что с его помощью взрослый легко устанавливает с ребенком эмоциональный контакт, эмоциональное общение, интересное содержание, богатство фантазии. Яркие художественные образы привлекают внимание ребенка, доставляют ему радость и, в то же время, оказывают на него свое воспитательное воздействие. Незатейливые по содержанию и простые по форме малые формы народного поэтического творчества таят в себе немалые богатства: речевые, смысловые, звуковые. Знакомство с фольклором развивает интерес и внимание к окружающему миру, народному слову и народным обычаям; воспитывает художественный вкус, а также многому учит: развивает речь, формирует нравственные привычки, обогащает знаниями о природе.</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3074" name="Picture 2" descr="Картинки по запросу &quot;фольклор&quo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421636" y="3992880"/>
            <a:ext cx="6386576" cy="2865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8411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Картинки по запросу &quot;фон для презентаций детский&quo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0286" y="-37076"/>
            <a:ext cx="12192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3574699" y="2140359"/>
            <a:ext cx="5042598" cy="1323439"/>
          </a:xfrm>
          <a:prstGeom prst="rect">
            <a:avLst/>
          </a:prstGeom>
          <a:noFill/>
        </p:spPr>
        <p:txBody>
          <a:bodyPr wrap="none" lIns="91440" tIns="45720" rIns="91440" bIns="45720">
            <a:spAutoFit/>
          </a:bodyPr>
          <a:lstStyle/>
          <a:p>
            <a:pPr algn="ctr"/>
            <a:r>
              <a:rPr lang="ru-RU" sz="4000" b="1" cap="none" spc="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Малые </a:t>
            </a:r>
          </a:p>
          <a:p>
            <a:pPr algn="ctr"/>
            <a:r>
              <a:rPr lang="ru-RU" sz="4000" b="1" cap="none" spc="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фольклорные формы</a:t>
            </a:r>
            <a:endParaRPr lang="ru-RU" sz="4000" b="1"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3" name="Выноска-облако 2"/>
          <p:cNvSpPr/>
          <p:nvPr/>
        </p:nvSpPr>
        <p:spPr>
          <a:xfrm rot="1997108">
            <a:off x="1179958" y="488976"/>
            <a:ext cx="2852882" cy="1287256"/>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Прибаутки</a:t>
            </a:r>
            <a:endParaRPr lang="ru-RU" sz="24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5" name="Выноска-облако 4"/>
          <p:cNvSpPr/>
          <p:nvPr/>
        </p:nvSpPr>
        <p:spPr>
          <a:xfrm rot="1296026">
            <a:off x="7388" y="1794650"/>
            <a:ext cx="3296393" cy="1343633"/>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Игровые припевы,</a:t>
            </a:r>
          </a:p>
          <a:p>
            <a:pPr algn="ctr"/>
            <a:r>
              <a:rPr lang="ru-RU" sz="200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приговоры</a:t>
            </a:r>
            <a:endParaRPr lang="ru-RU" sz="2000" dirty="0"/>
          </a:p>
        </p:txBody>
      </p:sp>
      <p:sp>
        <p:nvSpPr>
          <p:cNvPr id="6" name="Выноска-облако 5"/>
          <p:cNvSpPr/>
          <p:nvPr/>
        </p:nvSpPr>
        <p:spPr>
          <a:xfrm rot="19955379">
            <a:off x="194879" y="4212326"/>
            <a:ext cx="3152786" cy="1304711"/>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err="1"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Заклички</a:t>
            </a:r>
            <a:endParaRPr lang="ru-RU" sz="2000" dirty="0"/>
          </a:p>
        </p:txBody>
      </p:sp>
      <p:sp>
        <p:nvSpPr>
          <p:cNvPr id="7" name="Выноска-облако 6"/>
          <p:cNvSpPr/>
          <p:nvPr/>
        </p:nvSpPr>
        <p:spPr>
          <a:xfrm rot="1585679">
            <a:off x="3472294" y="304257"/>
            <a:ext cx="3259759" cy="1248686"/>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Календарные песни</a:t>
            </a:r>
            <a:endParaRPr lang="ru-RU" sz="2000" dirty="0"/>
          </a:p>
        </p:txBody>
      </p:sp>
      <p:sp>
        <p:nvSpPr>
          <p:cNvPr id="8" name="Выноска-облако 7"/>
          <p:cNvSpPr/>
          <p:nvPr/>
        </p:nvSpPr>
        <p:spPr>
          <a:xfrm rot="20711962">
            <a:off x="9132191" y="986154"/>
            <a:ext cx="2844800" cy="1221273"/>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Сказки</a:t>
            </a:r>
            <a:endParaRPr lang="ru-RU" sz="2000" dirty="0"/>
          </a:p>
        </p:txBody>
      </p:sp>
      <p:sp>
        <p:nvSpPr>
          <p:cNvPr id="9" name="Выноска-облако 8"/>
          <p:cNvSpPr/>
          <p:nvPr/>
        </p:nvSpPr>
        <p:spPr>
          <a:xfrm rot="20240195">
            <a:off x="6711854" y="494251"/>
            <a:ext cx="3086510" cy="1216011"/>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err="1"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Пестушки</a:t>
            </a:r>
            <a:endParaRPr lang="ru-RU" sz="2000" dirty="0"/>
          </a:p>
        </p:txBody>
      </p:sp>
      <p:sp>
        <p:nvSpPr>
          <p:cNvPr id="10" name="Выноска-облако 9"/>
          <p:cNvSpPr/>
          <p:nvPr/>
        </p:nvSpPr>
        <p:spPr>
          <a:xfrm rot="19079180">
            <a:off x="2695432" y="4620692"/>
            <a:ext cx="3152786" cy="138197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Частушки</a:t>
            </a:r>
            <a:endParaRPr lang="ru-RU" sz="2000" dirty="0"/>
          </a:p>
        </p:txBody>
      </p:sp>
      <p:sp>
        <p:nvSpPr>
          <p:cNvPr id="11" name="Выноска-облако 10"/>
          <p:cNvSpPr/>
          <p:nvPr/>
        </p:nvSpPr>
        <p:spPr>
          <a:xfrm rot="4621185">
            <a:off x="5446671" y="4947048"/>
            <a:ext cx="2643333" cy="125642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Колыбельные</a:t>
            </a:r>
            <a:r>
              <a:rPr lang="ru-RU"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t>
            </a:r>
            <a:r>
              <a:rPr lang="ru-RU" sz="200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песни</a:t>
            </a:r>
            <a:endParaRPr lang="ru-RU" sz="2000" dirty="0"/>
          </a:p>
        </p:txBody>
      </p:sp>
      <p:sp>
        <p:nvSpPr>
          <p:cNvPr id="12" name="Выноска-облако 11"/>
          <p:cNvSpPr/>
          <p:nvPr/>
        </p:nvSpPr>
        <p:spPr>
          <a:xfrm rot="3593059">
            <a:off x="7236448" y="4922986"/>
            <a:ext cx="3152786" cy="1161956"/>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Загадки</a:t>
            </a:r>
            <a:endParaRPr lang="ru-RU" sz="2000" dirty="0"/>
          </a:p>
        </p:txBody>
      </p:sp>
      <p:sp>
        <p:nvSpPr>
          <p:cNvPr id="13" name="Выноска-облако 12"/>
          <p:cNvSpPr/>
          <p:nvPr/>
        </p:nvSpPr>
        <p:spPr>
          <a:xfrm rot="2040651">
            <a:off x="9214242" y="4295145"/>
            <a:ext cx="3029005" cy="1354281"/>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err="1"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Потешки</a:t>
            </a:r>
            <a:endParaRPr lang="ru-RU" sz="2000" dirty="0"/>
          </a:p>
        </p:txBody>
      </p:sp>
      <p:sp>
        <p:nvSpPr>
          <p:cNvPr id="14" name="Выноска-облако 13"/>
          <p:cNvSpPr/>
          <p:nvPr/>
        </p:nvSpPr>
        <p:spPr>
          <a:xfrm rot="1046511">
            <a:off x="9065824" y="2604343"/>
            <a:ext cx="3029005" cy="1255125"/>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Поговорки</a:t>
            </a:r>
            <a:endParaRPr lang="ru-RU" sz="2000" dirty="0"/>
          </a:p>
        </p:txBody>
      </p:sp>
      <p:cxnSp>
        <p:nvCxnSpPr>
          <p:cNvPr id="16" name="Прямая со стрелкой 15"/>
          <p:cNvCxnSpPr/>
          <p:nvPr/>
        </p:nvCxnSpPr>
        <p:spPr>
          <a:xfrm flipH="1" flipV="1">
            <a:off x="3889829" y="2002971"/>
            <a:ext cx="537028" cy="4505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p:cNvCxnSpPr/>
          <p:nvPr/>
        </p:nvCxnSpPr>
        <p:spPr>
          <a:xfrm flipV="1">
            <a:off x="7245697" y="2041174"/>
            <a:ext cx="431669" cy="5017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p:cNvCxnSpPr/>
          <p:nvPr/>
        </p:nvCxnSpPr>
        <p:spPr>
          <a:xfrm flipH="1" flipV="1">
            <a:off x="5653617" y="1878573"/>
            <a:ext cx="119268" cy="4719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Прямая со стрелкой 23"/>
          <p:cNvCxnSpPr/>
          <p:nvPr/>
        </p:nvCxnSpPr>
        <p:spPr>
          <a:xfrm flipH="1" flipV="1">
            <a:off x="3205610" y="2903470"/>
            <a:ext cx="684219" cy="144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p:cNvCxnSpPr/>
          <p:nvPr/>
        </p:nvCxnSpPr>
        <p:spPr>
          <a:xfrm flipH="1">
            <a:off x="3336164" y="3452678"/>
            <a:ext cx="599742" cy="4285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Прямая со стрелкой 27"/>
          <p:cNvCxnSpPr/>
          <p:nvPr/>
        </p:nvCxnSpPr>
        <p:spPr>
          <a:xfrm flipH="1">
            <a:off x="4868317" y="3506267"/>
            <a:ext cx="599742" cy="4285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Прямая со стрелкой 28"/>
          <p:cNvCxnSpPr/>
          <p:nvPr/>
        </p:nvCxnSpPr>
        <p:spPr>
          <a:xfrm>
            <a:off x="6235604" y="3442068"/>
            <a:ext cx="163901" cy="6787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Прямая со стрелкой 30"/>
          <p:cNvCxnSpPr/>
          <p:nvPr/>
        </p:nvCxnSpPr>
        <p:spPr>
          <a:xfrm>
            <a:off x="7390436" y="3601186"/>
            <a:ext cx="387705" cy="4694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Прямая со стрелкой 32"/>
          <p:cNvCxnSpPr/>
          <p:nvPr/>
        </p:nvCxnSpPr>
        <p:spPr>
          <a:xfrm>
            <a:off x="8456268" y="3580168"/>
            <a:ext cx="591350" cy="3546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Прямая со стрелкой 34"/>
          <p:cNvCxnSpPr/>
          <p:nvPr/>
        </p:nvCxnSpPr>
        <p:spPr>
          <a:xfrm>
            <a:off x="8549561" y="3325995"/>
            <a:ext cx="645269" cy="298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Прямая со стрелкой 37"/>
          <p:cNvCxnSpPr/>
          <p:nvPr/>
        </p:nvCxnSpPr>
        <p:spPr>
          <a:xfrm flipV="1">
            <a:off x="8410421" y="2292072"/>
            <a:ext cx="694964" cy="4096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931558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Картинки по запросу &quot;фон для презентаций детский&quo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9331"/>
            <a:ext cx="12192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241607" y="3075057"/>
            <a:ext cx="11708783" cy="707886"/>
          </a:xfrm>
          <a:prstGeom prst="rect">
            <a:avLst/>
          </a:prstGeom>
          <a:noFill/>
        </p:spPr>
        <p:txBody>
          <a:bodyPr wrap="none" lIns="91440" tIns="45720" rIns="91440" bIns="45720">
            <a:spAutoFit/>
          </a:bodyPr>
          <a:lstStyle/>
          <a:p>
            <a:pPr algn="ctr"/>
            <a:r>
              <a:rPr lang="ru-RU" sz="4000" b="0" cap="none" spc="0" dirty="0" smtClean="0">
                <a:ln w="0"/>
                <a:solidFill>
                  <a:schemeClr val="accent5">
                    <a:lumMod val="75000"/>
                  </a:schemeClr>
                </a:solidFill>
                <a:effectLst>
                  <a:reflection blurRad="6350" stA="53000" endA="300" endPos="35500" dir="5400000" sy="-90000" algn="bl" rotWithShape="0"/>
                </a:effectLst>
              </a:rPr>
              <a:t>Основные принципы с малыми формами фольклора</a:t>
            </a:r>
            <a:endParaRPr lang="ru-RU" sz="4000" b="0" cap="none" spc="0" dirty="0">
              <a:ln w="0"/>
              <a:solidFill>
                <a:schemeClr val="accent5">
                  <a:lumMod val="75000"/>
                </a:schemeClr>
              </a:solidFill>
              <a:effectLst>
                <a:reflection blurRad="6350" stA="53000" endA="300" endPos="35500" dir="5400000" sy="-90000" algn="bl" rotWithShape="0"/>
              </a:effectLst>
            </a:endParaRPr>
          </a:p>
        </p:txBody>
      </p:sp>
      <p:sp>
        <p:nvSpPr>
          <p:cNvPr id="3" name="Волна 2"/>
          <p:cNvSpPr/>
          <p:nvPr/>
        </p:nvSpPr>
        <p:spPr>
          <a:xfrm>
            <a:off x="365760" y="269032"/>
            <a:ext cx="4175760" cy="2423160"/>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t>1. учитывая </a:t>
            </a:r>
            <a:r>
              <a:rPr lang="ru-RU" sz="2400" dirty="0"/>
              <a:t> возрастные возможности детей</a:t>
            </a:r>
            <a:r>
              <a:rPr lang="ru-RU" dirty="0"/>
              <a:t>;</a:t>
            </a:r>
          </a:p>
          <a:p>
            <a:pPr algn="ctr"/>
            <a:endParaRPr lang="ru-RU" dirty="0"/>
          </a:p>
        </p:txBody>
      </p:sp>
      <p:sp>
        <p:nvSpPr>
          <p:cNvPr id="5" name="Волна 4"/>
          <p:cNvSpPr/>
          <p:nvPr/>
        </p:nvSpPr>
        <p:spPr>
          <a:xfrm>
            <a:off x="5882640" y="61582"/>
            <a:ext cx="5806440" cy="2942563"/>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t>2</a:t>
            </a:r>
            <a:r>
              <a:rPr lang="ru-RU" sz="2200" b="1" dirty="0" smtClean="0"/>
              <a:t>. должна </a:t>
            </a:r>
            <a:r>
              <a:rPr lang="ru-RU" sz="2200" b="1" dirty="0"/>
              <a:t>быть интеграция работы с различными направлениями воспитательной работы и видами деятельности детей (развитие речи, ознакомление с природой, различные игры);</a:t>
            </a:r>
          </a:p>
        </p:txBody>
      </p:sp>
      <p:sp>
        <p:nvSpPr>
          <p:cNvPr id="6" name="Волна 5"/>
          <p:cNvSpPr/>
          <p:nvPr/>
        </p:nvSpPr>
        <p:spPr>
          <a:xfrm>
            <a:off x="365760" y="4115890"/>
            <a:ext cx="4175760" cy="2399832"/>
          </a:xfrm>
          <a:prstGeom prst="wave">
            <a:avLst>
              <a:gd name="adj1" fmla="val 12500"/>
              <a:gd name="adj2" fmla="val -7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t>3</a:t>
            </a:r>
            <a:r>
              <a:rPr lang="ru-RU" sz="2400" b="1" dirty="0" smtClean="0"/>
              <a:t>.</a:t>
            </a:r>
            <a:r>
              <a:rPr lang="ru-RU" sz="2400" dirty="0" smtClean="0"/>
              <a:t> активно </a:t>
            </a:r>
            <a:r>
              <a:rPr lang="ru-RU" sz="2400" dirty="0"/>
              <a:t>включать в деятельность всех детей</a:t>
            </a:r>
          </a:p>
        </p:txBody>
      </p:sp>
      <p:sp>
        <p:nvSpPr>
          <p:cNvPr id="7" name="Волна 6"/>
          <p:cNvSpPr/>
          <p:nvPr/>
        </p:nvSpPr>
        <p:spPr>
          <a:xfrm>
            <a:off x="6355080" y="3906106"/>
            <a:ext cx="5120640" cy="2731383"/>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b="1" dirty="0" smtClean="0"/>
              <a:t>4. </a:t>
            </a:r>
            <a:r>
              <a:rPr lang="ru-RU" sz="2400" dirty="0" smtClean="0"/>
              <a:t>максимально </a:t>
            </a:r>
            <a:r>
              <a:rPr lang="ru-RU" sz="2400" dirty="0"/>
              <a:t>использовать развивающий потенциал малых форм фольклора в создании речевой среды.</a:t>
            </a:r>
          </a:p>
        </p:txBody>
      </p:sp>
    </p:spTree>
    <p:extLst>
      <p:ext uri="{BB962C8B-B14F-4D97-AF65-F5344CB8AC3E}">
        <p14:creationId xmlns:p14="http://schemas.microsoft.com/office/powerpoint/2010/main" val="2493547327"/>
      </p:ext>
    </p:extLst>
  </p:cSld>
  <p:clrMapOvr>
    <a:masterClrMapping/>
  </p:clrMapOvr>
  <p:transition spd="med">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Картинки по запросу &quot;фон для презентаций детский&quo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2443268" y="311221"/>
            <a:ext cx="7305461" cy="923330"/>
          </a:xfrm>
          <a:prstGeom prst="rect">
            <a:avLst/>
          </a:prstGeom>
          <a:noFill/>
        </p:spPr>
        <p:txBody>
          <a:bodyPr wrap="none" lIns="91440" tIns="45720" rIns="91440" bIns="45720">
            <a:spAutoFit/>
          </a:bodyPr>
          <a:lstStyle/>
          <a:p>
            <a:pPr algn="ctr"/>
            <a:r>
              <a:rPr lang="ru-RU" sz="5400" b="0" cap="none" spc="0" dirty="0" smtClean="0">
                <a:ln w="0"/>
                <a:solidFill>
                  <a:schemeClr val="accent5">
                    <a:lumMod val="75000"/>
                  </a:schemeClr>
                </a:solidFill>
                <a:effectLst>
                  <a:reflection blurRad="6350" stA="53000" endA="300" endPos="35500" dir="5400000" sy="-90000" algn="bl" rotWithShape="0"/>
                </a:effectLst>
              </a:rPr>
              <a:t>Пословицы и поговорки</a:t>
            </a:r>
            <a:endParaRPr lang="ru-RU" sz="5400" b="0" cap="none" spc="0" dirty="0">
              <a:ln w="0"/>
              <a:solidFill>
                <a:schemeClr val="accent5">
                  <a:lumMod val="75000"/>
                </a:schemeClr>
              </a:solidFill>
              <a:effectLst>
                <a:reflection blurRad="6350" stA="53000" endA="300" endPos="35500" dir="5400000" sy="-90000" algn="bl" rotWithShape="0"/>
              </a:effectLst>
            </a:endParaRPr>
          </a:p>
        </p:txBody>
      </p:sp>
      <p:sp>
        <p:nvSpPr>
          <p:cNvPr id="3" name="TextBox 2"/>
          <p:cNvSpPr txBox="1"/>
          <p:nvPr/>
        </p:nvSpPr>
        <p:spPr>
          <a:xfrm>
            <a:off x="290286" y="1397675"/>
            <a:ext cx="11901714" cy="2677656"/>
          </a:xfrm>
          <a:prstGeom prst="rect">
            <a:avLst/>
          </a:prstGeom>
          <a:noFill/>
        </p:spPr>
        <p:txBody>
          <a:bodyPr wrap="square" rtlCol="0">
            <a:spAutoFit/>
          </a:bodyPr>
          <a:lstStyle/>
          <a:p>
            <a:r>
              <a:rPr lang="ru-RU" sz="2400" dirty="0" smtClean="0">
                <a:solidFill>
                  <a:srgbClr val="009900"/>
                </a:solidFill>
              </a:rPr>
              <a:t>Радость и труд здоровье берегут.				Труд – хороший доктор.</a:t>
            </a:r>
          </a:p>
          <a:p>
            <a:r>
              <a:rPr lang="ru-RU" sz="2400" dirty="0">
                <a:solidFill>
                  <a:srgbClr val="009900"/>
                </a:solidFill>
              </a:rPr>
              <a:t>	</a:t>
            </a:r>
            <a:r>
              <a:rPr lang="ru-RU" sz="2400" dirty="0" smtClean="0">
                <a:solidFill>
                  <a:srgbClr val="009900"/>
                </a:solidFill>
              </a:rPr>
              <a:t>		</a:t>
            </a:r>
          </a:p>
          <a:p>
            <a:r>
              <a:rPr lang="ru-RU" sz="2400" dirty="0">
                <a:solidFill>
                  <a:srgbClr val="009900"/>
                </a:solidFill>
              </a:rPr>
              <a:t>	</a:t>
            </a:r>
            <a:r>
              <a:rPr lang="ru-RU" sz="2400" dirty="0" smtClean="0">
                <a:solidFill>
                  <a:srgbClr val="009900"/>
                </a:solidFill>
              </a:rPr>
              <a:t>			Режим – залог здоровья.</a:t>
            </a:r>
          </a:p>
          <a:p>
            <a:endParaRPr lang="ru-RU" sz="2400" dirty="0">
              <a:solidFill>
                <a:srgbClr val="009900"/>
              </a:solidFill>
            </a:endParaRPr>
          </a:p>
          <a:p>
            <a:r>
              <a:rPr lang="ru-RU" sz="2400" dirty="0" smtClean="0">
                <a:solidFill>
                  <a:srgbClr val="009900"/>
                </a:solidFill>
              </a:rPr>
              <a:t>Нет в мире краше Родины нашей.	</a:t>
            </a:r>
            <a:r>
              <a:rPr lang="ru-RU" sz="2400" dirty="0">
                <a:solidFill>
                  <a:srgbClr val="009900"/>
                </a:solidFill>
              </a:rPr>
              <a:t> </a:t>
            </a:r>
            <a:r>
              <a:rPr lang="ru-RU" sz="2400" dirty="0" smtClean="0">
                <a:solidFill>
                  <a:srgbClr val="009900"/>
                </a:solidFill>
              </a:rPr>
              <a:t>                      Нет лучшего дружка, чем родная матушка.</a:t>
            </a:r>
          </a:p>
          <a:p>
            <a:endParaRPr lang="ru-RU" sz="2400" dirty="0">
              <a:solidFill>
                <a:srgbClr val="009900"/>
              </a:solidFill>
            </a:endParaRPr>
          </a:p>
          <a:p>
            <a:r>
              <a:rPr lang="ru-RU" sz="2400" dirty="0" smtClean="0">
                <a:solidFill>
                  <a:srgbClr val="009900"/>
                </a:solidFill>
              </a:rPr>
              <a:t>				Где родится, там  пригодится</a:t>
            </a:r>
            <a:endParaRPr lang="ru-RU" sz="2400" dirty="0">
              <a:solidFill>
                <a:srgbClr val="009900"/>
              </a:solidFill>
            </a:endParaRPr>
          </a:p>
        </p:txBody>
      </p:sp>
      <p:sp>
        <p:nvSpPr>
          <p:cNvPr id="4" name="Прямоугольник 3"/>
          <p:cNvSpPr/>
          <p:nvPr/>
        </p:nvSpPr>
        <p:spPr>
          <a:xfrm>
            <a:off x="428169" y="4688176"/>
            <a:ext cx="11335658" cy="1569660"/>
          </a:xfrm>
          <a:prstGeom prst="rect">
            <a:avLst/>
          </a:prstGeom>
        </p:spPr>
        <p:txBody>
          <a:bodyPr wrap="square">
            <a:spAutoFit/>
          </a:bodyPr>
          <a:lstStyle/>
          <a:p>
            <a:pPr indent="540385" algn="just" fontAlgn="base">
              <a:spcAft>
                <a:spcPts val="750"/>
              </a:spcAft>
            </a:pPr>
            <a:r>
              <a:rPr lang="ru-RU" sz="24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Например, используя в своей речи пословицы и поговорки (краткие изречения, заключающие в себе вывод из наблюдений за окружающим, открывающие детям правила поведения, моральные нормы), дети учатся ясно, лаконично, выразительно выражать свои мысли и чувства, при этом интонационно окрашивают свою речь.</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22202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Картинки по запросу &quot;фон для презентаций детский&quo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 y="0"/>
            <a:ext cx="12192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4848285" y="122535"/>
            <a:ext cx="2495428" cy="923330"/>
          </a:xfrm>
          <a:prstGeom prst="rect">
            <a:avLst/>
          </a:prstGeom>
          <a:noFill/>
        </p:spPr>
        <p:txBody>
          <a:bodyPr wrap="none" lIns="91440" tIns="45720" rIns="91440" bIns="45720">
            <a:spAutoFit/>
          </a:bodyPr>
          <a:lstStyle/>
          <a:p>
            <a:pPr algn="ctr"/>
            <a:r>
              <a:rPr lang="ru-RU" sz="5400" b="0" cap="none" spc="0" dirty="0" smtClean="0">
                <a:ln w="0"/>
                <a:solidFill>
                  <a:schemeClr val="accent5">
                    <a:lumMod val="75000"/>
                  </a:schemeClr>
                </a:solidFill>
                <a:effectLst>
                  <a:reflection blurRad="6350" stA="53000" endA="300" endPos="35500" dir="5400000" sy="-90000" algn="bl" rotWithShape="0"/>
                </a:effectLst>
              </a:rPr>
              <a:t>Загадки</a:t>
            </a:r>
            <a:endParaRPr lang="ru-RU" sz="5400" b="0" cap="none" spc="0" dirty="0">
              <a:ln w="0"/>
              <a:solidFill>
                <a:schemeClr val="accent5">
                  <a:lumMod val="75000"/>
                </a:schemeClr>
              </a:solidFill>
              <a:effectLst>
                <a:reflection blurRad="6350" stA="53000" endA="300" endPos="35500" dir="5400000" sy="-90000" algn="bl" rotWithShape="0"/>
              </a:effectLst>
            </a:endParaRPr>
          </a:p>
        </p:txBody>
      </p:sp>
      <p:pic>
        <p:nvPicPr>
          <p:cNvPr id="5122" name="Picture 2" descr="Картинки по запросу &quot;загадки дошкольникам&quo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16237" y="3557315"/>
            <a:ext cx="4332048" cy="282944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5213105" y="1168400"/>
            <a:ext cx="6552148" cy="707886"/>
          </a:xfrm>
          <a:prstGeom prst="rect">
            <a:avLst/>
          </a:prstGeom>
        </p:spPr>
        <p:txBody>
          <a:bodyPr wrap="square">
            <a:spAutoFit/>
          </a:bodyPr>
          <a:lstStyle/>
          <a:p>
            <a:pPr algn="just"/>
            <a:r>
              <a:rPr lang="ru-RU" sz="2000" dirty="0">
                <a:latin typeface="Times New Roman" panose="02020603050405020304" pitchFamily="18" charset="0"/>
                <a:ea typeface="Calibri" panose="020F0502020204030204" pitchFamily="34" charset="0"/>
              </a:rPr>
              <a:t>Отгадывание и придумывание загадок также оказывает влияние на разностороннее развитие речи детей. </a:t>
            </a:r>
            <a:endParaRPr lang="ru-RU" sz="2000" dirty="0"/>
          </a:p>
        </p:txBody>
      </p:sp>
      <p:sp>
        <p:nvSpPr>
          <p:cNvPr id="4" name="Прямоугольник 3"/>
          <p:cNvSpPr/>
          <p:nvPr/>
        </p:nvSpPr>
        <p:spPr>
          <a:xfrm>
            <a:off x="5364524" y="2364655"/>
            <a:ext cx="6400729" cy="3385542"/>
          </a:xfrm>
          <a:prstGeom prst="rect">
            <a:avLst/>
          </a:prstGeom>
        </p:spPr>
        <p:txBody>
          <a:bodyPr wrap="square">
            <a:spAutoFit/>
          </a:bodyPr>
          <a:lstStyle/>
          <a:p>
            <a:pPr indent="450215" algn="just">
              <a:lnSpc>
                <a:spcPct val="107000"/>
              </a:lnSpc>
              <a:spcAft>
                <a:spcPts val="0"/>
              </a:spcAft>
            </a:pPr>
            <a:r>
              <a:rPr lang="ru-RU" sz="2000" dirty="0">
                <a:latin typeface="Times New Roman" panose="02020603050405020304" pitchFamily="18" charset="0"/>
                <a:ea typeface="Calibri" panose="020F0502020204030204" pitchFamily="34" charset="0"/>
                <a:cs typeface="Times New Roman" panose="02020603050405020304" pitchFamily="18" charset="0"/>
              </a:rPr>
              <a:t>Загадки обогащают словарь детей за счет многозначности слов, помогают увидеть вторичные значения слов, формируют представления о переносном значении слова. Они помогают усвоить звуковой и грамматический строй русской речи, заставляя сосредоточиться на языковой форме и анализировать ее. Загадка – одна из малых форм устного народного творчества, в которой в предельно сжатой, образной форме даются наиболее яркие, характерные признаки предметов или явлений. </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124" name="Picture 4" descr="Картинки по запросу &quot;загадки дошкольникам&quot;"/>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61959" y="462983"/>
            <a:ext cx="4289184" cy="281969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4002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Картинки по запросу &quot;фон для презентаций детский&quo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 y="0"/>
            <a:ext cx="12192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4318485" y="259584"/>
            <a:ext cx="6176243" cy="923330"/>
          </a:xfrm>
          <a:prstGeom prst="rect">
            <a:avLst/>
          </a:prstGeom>
          <a:noFill/>
        </p:spPr>
        <p:txBody>
          <a:bodyPr wrap="none" lIns="91440" tIns="45720" rIns="91440" bIns="45720">
            <a:spAutoFit/>
          </a:bodyPr>
          <a:lstStyle/>
          <a:p>
            <a:pPr algn="ctr"/>
            <a:r>
              <a:rPr lang="ru-RU" sz="5400" b="0" cap="none" spc="0" dirty="0" smtClean="0">
                <a:ln w="0"/>
                <a:solidFill>
                  <a:schemeClr val="accent5">
                    <a:lumMod val="75000"/>
                  </a:schemeClr>
                </a:solidFill>
                <a:effectLst>
                  <a:reflection blurRad="6350" stA="53000" endA="300" endPos="35500" dir="5400000" sy="-90000" algn="bl" rotWithShape="0"/>
                </a:effectLst>
              </a:rPr>
              <a:t>Колыбельные песни</a:t>
            </a:r>
            <a:endParaRPr lang="ru-RU" sz="5400" b="0" cap="none" spc="0" dirty="0">
              <a:ln w="0"/>
              <a:solidFill>
                <a:schemeClr val="accent5">
                  <a:lumMod val="75000"/>
                </a:schemeClr>
              </a:solidFill>
              <a:effectLst>
                <a:reflection blurRad="6350" stA="53000" endA="300" endPos="35500" dir="5400000" sy="-90000" algn="bl" rotWithShape="0"/>
              </a:effectLst>
            </a:endParaRPr>
          </a:p>
        </p:txBody>
      </p:sp>
      <p:pic>
        <p:nvPicPr>
          <p:cNvPr id="4098" name="Picture 2" descr="Картинки по запросу &quot;колыбельная&quot;"/>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6622" y="241023"/>
            <a:ext cx="3385238" cy="235940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4013752" y="1182914"/>
            <a:ext cx="8016353" cy="4357218"/>
          </a:xfrm>
          <a:prstGeom prst="rect">
            <a:avLst/>
          </a:prstGeom>
        </p:spPr>
        <p:txBody>
          <a:bodyPr wrap="square">
            <a:spAutoFit/>
          </a:bodyPr>
          <a:lstStyle/>
          <a:p>
            <a:pPr indent="450215" algn="just">
              <a:lnSpc>
                <a:spcPct val="107000"/>
              </a:lnSpc>
              <a:spcAft>
                <a:spcPts val="0"/>
              </a:spcAft>
            </a:pPr>
            <a:r>
              <a:rPr lang="ru-RU" sz="2000" dirty="0">
                <a:latin typeface="Times New Roman" panose="02020603050405020304" pitchFamily="18" charset="0"/>
                <a:ea typeface="Calibri" panose="020F0502020204030204" pitchFamily="34" charset="0"/>
                <a:cs typeface="Times New Roman" panose="02020603050405020304" pitchFamily="18" charset="0"/>
              </a:rPr>
              <a:t>Колыбельные песни, по мнению народа – спутник детства. Они заключают в себе могучую силу, позволяющую развивать речь детей дошкольного возраста. Колыбельные песни обогащают словарь детей за счет того, что содержат широкий круг сведений об окружающем мире, прежде всего о тех предметах, которые близки опыту людей и привлекают своим внешним видом, например, "заинька". Грамматическое разнообразие колыбельных способствует освоению грамматического строя речи. Обучая детей образовывать однокоренные слова, можно использовать эти песни, так как в них создаются хорошо знакомые детям образы, например, образ кота. При чем это не просто кот, а "</a:t>
            </a:r>
            <a:r>
              <a:rPr lang="ru-RU" sz="2000" dirty="0" err="1">
                <a:latin typeface="Times New Roman" panose="02020603050405020304" pitchFamily="18" charset="0"/>
                <a:ea typeface="Calibri" panose="020F0502020204030204" pitchFamily="34" charset="0"/>
                <a:cs typeface="Times New Roman" panose="02020603050405020304" pitchFamily="18" charset="0"/>
              </a:rPr>
              <a:t>котенька</a:t>
            </a:r>
            <a:r>
              <a:rPr lang="ru-RU" sz="2000" dirty="0">
                <a:latin typeface="Times New Roman" panose="02020603050405020304" pitchFamily="18" charset="0"/>
                <a:ea typeface="Calibri" panose="020F0502020204030204" pitchFamily="34" charset="0"/>
                <a:cs typeface="Times New Roman" panose="02020603050405020304" pitchFamily="18" charset="0"/>
              </a:rPr>
              <a:t>", "</a:t>
            </a:r>
            <a:r>
              <a:rPr lang="ru-RU" sz="2000" dirty="0" err="1">
                <a:latin typeface="Times New Roman" panose="02020603050405020304" pitchFamily="18" charset="0"/>
                <a:ea typeface="Calibri" panose="020F0502020204030204" pitchFamily="34" charset="0"/>
                <a:cs typeface="Times New Roman" panose="02020603050405020304" pitchFamily="18" charset="0"/>
              </a:rPr>
              <a:t>коток</a:t>
            </a:r>
            <a:r>
              <a:rPr lang="ru-RU" sz="2000" dirty="0">
                <a:latin typeface="Times New Roman" panose="02020603050405020304" pitchFamily="18" charset="0"/>
                <a:ea typeface="Calibri" panose="020F0502020204030204" pitchFamily="34" charset="0"/>
                <a:cs typeface="Times New Roman" panose="02020603050405020304" pitchFamily="18" charset="0"/>
              </a:rPr>
              <a:t>", "котик", "</a:t>
            </a:r>
            <a:r>
              <a:rPr lang="ru-RU" sz="2000" dirty="0" err="1">
                <a:latin typeface="Times New Roman" panose="02020603050405020304" pitchFamily="18" charset="0"/>
                <a:ea typeface="Calibri" panose="020F0502020204030204" pitchFamily="34" charset="0"/>
                <a:cs typeface="Times New Roman" panose="02020603050405020304" pitchFamily="18" charset="0"/>
              </a:rPr>
              <a:t>котя</a:t>
            </a:r>
            <a:r>
              <a:rPr lang="ru-RU" sz="2000" dirty="0">
                <a:latin typeface="Times New Roman" panose="02020603050405020304" pitchFamily="18" charset="0"/>
                <a:ea typeface="Calibri" panose="020F0502020204030204" pitchFamily="34" charset="0"/>
                <a:cs typeface="Times New Roman" panose="02020603050405020304" pitchFamily="18" charset="0"/>
              </a:rPr>
              <a:t>". К тому же положительные эмоции, связанные с тем или иным с колыбели знакомым образом, делают это освоение более успешным и прочным.  </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100" name="Picture 4" descr="Картинки по запросу &quot;колыбельная&quot;"/>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92853" y="2600431"/>
            <a:ext cx="2732775" cy="37897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7222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Картинки по запросу &quot;фон для презентаций детский&quo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 y="0"/>
            <a:ext cx="12192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815683" y="0"/>
            <a:ext cx="7980070" cy="923330"/>
          </a:xfrm>
          <a:prstGeom prst="rect">
            <a:avLst/>
          </a:prstGeom>
          <a:noFill/>
        </p:spPr>
        <p:txBody>
          <a:bodyPr wrap="none" lIns="91440" tIns="45720" rIns="91440" bIns="45720">
            <a:spAutoFit/>
          </a:bodyPr>
          <a:lstStyle/>
          <a:p>
            <a:pPr algn="ctr"/>
            <a:r>
              <a:rPr lang="ru-RU" sz="5400" b="0" cap="none" spc="0" dirty="0" smtClean="0">
                <a:ln w="0"/>
                <a:solidFill>
                  <a:schemeClr val="accent5">
                    <a:lumMod val="75000"/>
                  </a:schemeClr>
                </a:solidFill>
                <a:effectLst>
                  <a:reflection blurRad="6350" stA="53000" endA="300" endPos="35500" dir="5400000" sy="-90000" algn="bl" rotWithShape="0"/>
                </a:effectLst>
              </a:rPr>
              <a:t>Народные песни, </a:t>
            </a:r>
            <a:r>
              <a:rPr lang="ru-RU" sz="5400" b="0" cap="none" spc="0" dirty="0" err="1" smtClean="0">
                <a:ln w="0"/>
                <a:solidFill>
                  <a:schemeClr val="accent5">
                    <a:lumMod val="75000"/>
                  </a:schemeClr>
                </a:solidFill>
                <a:effectLst>
                  <a:reflection blurRad="6350" stA="53000" endA="300" endPos="35500" dir="5400000" sy="-90000" algn="bl" rotWithShape="0"/>
                </a:effectLst>
              </a:rPr>
              <a:t>потешки</a:t>
            </a:r>
            <a:endParaRPr lang="ru-RU" sz="5400" b="0" cap="none" spc="0" dirty="0">
              <a:ln w="0"/>
              <a:solidFill>
                <a:schemeClr val="accent5">
                  <a:lumMod val="75000"/>
                </a:schemeClr>
              </a:solidFill>
              <a:effectLst>
                <a:reflection blurRad="6350" stA="53000" endA="300" endPos="35500" dir="5400000" sy="-90000" algn="bl" rotWithShape="0"/>
              </a:effectLst>
            </a:endParaRPr>
          </a:p>
        </p:txBody>
      </p:sp>
      <p:sp>
        <p:nvSpPr>
          <p:cNvPr id="3" name="Прямоугольник 2"/>
          <p:cNvSpPr/>
          <p:nvPr/>
        </p:nvSpPr>
        <p:spPr>
          <a:xfrm>
            <a:off x="6095998" y="1095830"/>
            <a:ext cx="5776687" cy="4524315"/>
          </a:xfrm>
          <a:prstGeom prst="rect">
            <a:avLst/>
          </a:prstGeom>
        </p:spPr>
        <p:txBody>
          <a:bodyPr wrap="square">
            <a:spAutoFit/>
          </a:bodyPr>
          <a:lstStyle/>
          <a:p>
            <a:pPr indent="450215" algn="just">
              <a:spcAft>
                <a:spcPts val="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Народные песенки, </a:t>
            </a:r>
            <a:r>
              <a:rPr lang="ru-RU" sz="2400" dirty="0" err="1">
                <a:latin typeface="Times New Roman" panose="02020603050405020304" pitchFamily="18" charset="0"/>
                <a:ea typeface="Calibri" panose="020F0502020204030204" pitchFamily="34" charset="0"/>
                <a:cs typeface="Times New Roman" panose="02020603050405020304" pitchFamily="18" charset="0"/>
              </a:rPr>
              <a:t>потешки</a:t>
            </a:r>
            <a:r>
              <a:rPr lang="ru-RU" sz="2400" dirty="0">
                <a:latin typeface="Times New Roman" panose="02020603050405020304" pitchFamily="18" charset="0"/>
                <a:ea typeface="Calibri" panose="020F0502020204030204" pitchFamily="34" charset="0"/>
                <a:cs typeface="Times New Roman" panose="02020603050405020304" pitchFamily="18" charset="0"/>
              </a:rPr>
              <a:t>, </a:t>
            </a:r>
            <a:r>
              <a:rPr lang="ru-RU" sz="2400" dirty="0" err="1">
                <a:latin typeface="Times New Roman" panose="02020603050405020304" pitchFamily="18" charset="0"/>
                <a:ea typeface="Calibri" panose="020F0502020204030204" pitchFamily="34" charset="0"/>
                <a:cs typeface="Times New Roman" panose="02020603050405020304" pitchFamily="18" charset="0"/>
              </a:rPr>
              <a:t>пестушки</a:t>
            </a:r>
            <a:r>
              <a:rPr lang="ru-RU" sz="2400" dirty="0">
                <a:latin typeface="Times New Roman" panose="02020603050405020304" pitchFamily="18" charset="0"/>
                <a:ea typeface="Calibri" panose="020F0502020204030204" pitchFamily="34" charset="0"/>
                <a:cs typeface="Times New Roman" panose="02020603050405020304" pitchFamily="18" charset="0"/>
              </a:rPr>
              <a:t> также представляют собой прекрасный речевой материал, который можно использовать на занятиях по развитию речи детей дошкольного возраста. Так, при формировании грамматического строя речи, обучая детей образованию однокоренных слов, возможно использовать. </a:t>
            </a:r>
            <a:endParaRPr lang="ru-RU" sz="2400" dirty="0" smtClean="0">
              <a:latin typeface="Times New Roman" panose="02020603050405020304" pitchFamily="18" charset="0"/>
              <a:ea typeface="Calibri" panose="020F0502020204030204" pitchFamily="34" charset="0"/>
              <a:cs typeface="Times New Roman" panose="02020603050405020304" pitchFamily="18" charset="0"/>
            </a:endParaRPr>
          </a:p>
          <a:p>
            <a:pPr indent="450215" algn="just">
              <a:spcAft>
                <a:spcPts val="0"/>
              </a:spcAft>
            </a:pPr>
            <a:r>
              <a:rPr lang="ru-RU" sz="2400" dirty="0" smtClean="0">
                <a:latin typeface="Times New Roman" panose="02020603050405020304" pitchFamily="18" charset="0"/>
                <a:ea typeface="Calibri" panose="020F0502020204030204" pitchFamily="34" charset="0"/>
                <a:cs typeface="Times New Roman" panose="02020603050405020304" pitchFamily="18" charset="0"/>
              </a:rPr>
              <a:t>Например</a:t>
            </a:r>
            <a:r>
              <a:rPr lang="ru-RU" sz="2400" dirty="0">
                <a:latin typeface="Times New Roman" panose="02020603050405020304" pitchFamily="18" charset="0"/>
                <a:ea typeface="Calibri" panose="020F0502020204030204" pitchFamily="34" charset="0"/>
                <a:cs typeface="Times New Roman" panose="02020603050405020304" pitchFamily="18" charset="0"/>
              </a:rPr>
              <a:t>, </a:t>
            </a:r>
            <a:r>
              <a:rPr lang="ru-RU" sz="2400" dirty="0" err="1">
                <a:latin typeface="Times New Roman" panose="02020603050405020304" pitchFamily="18" charset="0"/>
                <a:ea typeface="Calibri" panose="020F0502020204030204" pitchFamily="34" charset="0"/>
                <a:cs typeface="Times New Roman" panose="02020603050405020304" pitchFamily="18" charset="0"/>
              </a:rPr>
              <a:t>потешку</a:t>
            </a:r>
            <a:r>
              <a:rPr lang="ru-RU" sz="2400" dirty="0">
                <a:latin typeface="Times New Roman" panose="02020603050405020304" pitchFamily="18" charset="0"/>
                <a:ea typeface="Calibri" panose="020F0502020204030204" pitchFamily="34" charset="0"/>
                <a:cs typeface="Times New Roman" panose="02020603050405020304" pitchFamily="18" charset="0"/>
              </a:rPr>
              <a:t> про "заиньку, где однокоренными словами будут: зайка – заинька, серенький – серый.</a:t>
            </a:r>
            <a:r>
              <a:rPr lang="ru-RU" sz="2000" dirty="0">
                <a:latin typeface="Times New Roman" panose="02020603050405020304" pitchFamily="18" charset="0"/>
                <a:ea typeface="Calibri" panose="020F0502020204030204" pitchFamily="34" charset="0"/>
                <a:cs typeface="Times New Roman" panose="02020603050405020304" pitchFamily="18" charset="0"/>
              </a:rPr>
              <a:t>  </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5122" name="Picture 2" descr="C:\Users\дима\Desktop\Гусева\20210220_154555.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8432" y="1213305"/>
            <a:ext cx="5262031" cy="394652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7654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165</TotalTime>
  <Words>1154</Words>
  <Application>Microsoft Office PowerPoint</Application>
  <PresentationFormat>Широкоэкранный</PresentationFormat>
  <Paragraphs>65</Paragraphs>
  <Slides>18</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18</vt:i4>
      </vt:variant>
    </vt:vector>
  </HeadingPairs>
  <TitlesOfParts>
    <vt:vector size="25" baseType="lpstr">
      <vt:lpstr>Arial</vt:lpstr>
      <vt:lpstr>Bahnschrift</vt:lpstr>
      <vt:lpstr>Calibri</vt:lpstr>
      <vt:lpstr>Calibri Light</vt:lpstr>
      <vt:lpstr>Georgia</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ЕЛЕНА</dc:creator>
  <cp:lastModifiedBy>ЕЛЕНА</cp:lastModifiedBy>
  <cp:revision>23</cp:revision>
  <dcterms:created xsi:type="dcterms:W3CDTF">2021-02-12T16:52:59Z</dcterms:created>
  <dcterms:modified xsi:type="dcterms:W3CDTF">2021-04-24T17:06:51Z</dcterms:modified>
</cp:coreProperties>
</file>