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2"/>
  </p:notesMasterIdLst>
  <p:sldIdLst>
    <p:sldId id="256" r:id="rId2"/>
    <p:sldId id="292" r:id="rId3"/>
    <p:sldId id="288" r:id="rId4"/>
    <p:sldId id="289" r:id="rId5"/>
    <p:sldId id="294" r:id="rId6"/>
    <p:sldId id="303" r:id="rId7"/>
    <p:sldId id="257" r:id="rId8"/>
    <p:sldId id="258" r:id="rId9"/>
    <p:sldId id="297" r:id="rId10"/>
    <p:sldId id="298" r:id="rId11"/>
    <p:sldId id="261" r:id="rId12"/>
    <p:sldId id="263" r:id="rId13"/>
    <p:sldId id="264" r:id="rId14"/>
    <p:sldId id="268" r:id="rId15"/>
    <p:sldId id="283" r:id="rId16"/>
    <p:sldId id="284" r:id="rId17"/>
    <p:sldId id="286" r:id="rId18"/>
    <p:sldId id="285" r:id="rId19"/>
    <p:sldId id="302" r:id="rId20"/>
    <p:sldId id="29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енис" initials="Д" lastIdx="1" clrIdx="0">
    <p:extLst>
      <p:ext uri="{19B8F6BF-5375-455C-9EA6-DF929625EA0E}">
        <p15:presenceInfo xmlns:p15="http://schemas.microsoft.com/office/powerpoint/2012/main" userId="Денис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515D4-1DD8-4323-9857-7A6F4429A83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FE3BC-FD85-47CA-AC07-B28D80D7B9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943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3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283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0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8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16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3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6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7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8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9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61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55A127C-990F-48BD-87F2-F38D6DCCF9A3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BB1AB-E464-4D96-9B5A-5143346C1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96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исграфии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5079" y="6119894"/>
            <a:ext cx="2505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 </a:t>
            </a:r>
          </a:p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28085" y="4879731"/>
            <a:ext cx="4155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- логопед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Кулагина Надежда Ивановна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328" y="261622"/>
            <a:ext cx="115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62 Красносельского района Санкт-Петербурга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21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4207" y="118959"/>
            <a:ext cx="8723586" cy="65426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63310" y="3121573"/>
            <a:ext cx="61590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</a:t>
            </a: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фонематического анализа и синтеза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39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388" y="1760454"/>
            <a:ext cx="114238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анализа и синтеза.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внимательно вслушиваться в слово, осваивать понятие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«СЛОВО»; помогает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понятие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«ЗВУК»; помогает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понятие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«СОГЛАСНЫЙ ЗВУК», «ГЛАСНЫЙ ЗВУК».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388" y="4007223"/>
            <a:ext cx="117258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 на слайде,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первый звук в слове, гласный он или согласный назвать его.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соответствующий символ звука. При правильном выборе появится «веселый смайлик»;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неправильном выборе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«грустный смайлик».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дыня, абрикос, стол, осы, лампа, книга, ухо.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343" y="328479"/>
            <a:ext cx="105559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 первый звук в слове</a:t>
            </a:r>
            <a:endParaRPr lang="ru-RU" sz="4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66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Дыня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243" y="156711"/>
            <a:ext cx="5130370" cy="5249542"/>
          </a:xfrm>
          <a:prstGeom prst="rect">
            <a:avLst/>
          </a:prstGeom>
        </p:spPr>
      </p:pic>
      <p:pic>
        <p:nvPicPr>
          <p:cNvPr id="10" name="Правильно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31" y="1447411"/>
            <a:ext cx="3497012" cy="3307519"/>
          </a:xfrm>
          <a:prstGeom prst="rect">
            <a:avLst/>
          </a:prstGeom>
        </p:spPr>
      </p:pic>
      <p:pic>
        <p:nvPicPr>
          <p:cNvPr id="9" name="Ошибка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725" y="1963414"/>
            <a:ext cx="2791516" cy="2791516"/>
          </a:xfrm>
          <a:prstGeom prst="rect">
            <a:avLst/>
          </a:prstGeom>
        </p:spPr>
      </p:pic>
      <p:sp>
        <p:nvSpPr>
          <p:cNvPr id="8" name="Гласный"/>
          <p:cNvSpPr/>
          <p:nvPr/>
        </p:nvSpPr>
        <p:spPr>
          <a:xfrm>
            <a:off x="6606280" y="4854388"/>
            <a:ext cx="1785245" cy="1824067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гласный"/>
          <p:cNvSpPr/>
          <p:nvPr/>
        </p:nvSpPr>
        <p:spPr>
          <a:xfrm>
            <a:off x="4107351" y="4754930"/>
            <a:ext cx="1849696" cy="1923525"/>
          </a:xfrm>
          <a:prstGeom prst="ellips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4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Абрикос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482" y="215153"/>
            <a:ext cx="5105400" cy="5105400"/>
          </a:xfrm>
          <a:prstGeom prst="rect">
            <a:avLst/>
          </a:prstGeom>
        </p:spPr>
      </p:pic>
      <p:sp>
        <p:nvSpPr>
          <p:cNvPr id="3" name="Согласный"/>
          <p:cNvSpPr/>
          <p:nvPr/>
        </p:nvSpPr>
        <p:spPr>
          <a:xfrm>
            <a:off x="3630704" y="4706469"/>
            <a:ext cx="2057401" cy="1976718"/>
          </a:xfrm>
          <a:prstGeom prst="ellips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Гласный"/>
          <p:cNvSpPr/>
          <p:nvPr/>
        </p:nvSpPr>
        <p:spPr>
          <a:xfrm>
            <a:off x="6420970" y="4706469"/>
            <a:ext cx="2138083" cy="1976718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Правильно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893" y="1049721"/>
            <a:ext cx="3711389" cy="3510280"/>
          </a:xfrm>
          <a:prstGeom prst="rect">
            <a:avLst/>
          </a:prstGeom>
        </p:spPr>
      </p:pic>
      <p:pic>
        <p:nvPicPr>
          <p:cNvPr id="6" name="Ошибка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67" y="2044802"/>
            <a:ext cx="2920795" cy="292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2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Правильно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31" y="1447411"/>
            <a:ext cx="3497012" cy="3307519"/>
          </a:xfrm>
          <a:prstGeom prst="rect">
            <a:avLst/>
          </a:prstGeom>
        </p:spPr>
      </p:pic>
      <p:pic>
        <p:nvPicPr>
          <p:cNvPr id="9" name="Ошибка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725" y="1963414"/>
            <a:ext cx="2791516" cy="2791516"/>
          </a:xfrm>
          <a:prstGeom prst="rect">
            <a:avLst/>
          </a:prstGeom>
        </p:spPr>
      </p:pic>
      <p:sp>
        <p:nvSpPr>
          <p:cNvPr id="6" name="Согласный"/>
          <p:cNvSpPr/>
          <p:nvPr/>
        </p:nvSpPr>
        <p:spPr>
          <a:xfrm>
            <a:off x="3689243" y="4754930"/>
            <a:ext cx="1920982" cy="1923525"/>
          </a:xfrm>
          <a:prstGeom prst="ellips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Гласный"/>
          <p:cNvSpPr/>
          <p:nvPr/>
        </p:nvSpPr>
        <p:spPr>
          <a:xfrm>
            <a:off x="6606279" y="4754930"/>
            <a:ext cx="1972945" cy="1923525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Стол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288" y="269481"/>
            <a:ext cx="6649982" cy="465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1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8288" y="180626"/>
            <a:ext cx="5468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Шифровальщики</a:t>
            </a:r>
            <a:endParaRPr lang="ru-RU" sz="4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396" y="2884786"/>
            <a:ext cx="93866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 первый звук в названиях картинок на слайде, запиши соответствующие буквы и узнаешь какое слово зашифровано.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свой ответ щелкнув компьютерной мышкой по кнопке «Проверь себя».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слова: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1 –лодка, улитка, кошка (лук)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2 - лук, иголка, сумка, арбуз (лиса)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слайд 3 – заяц, иголка, машина, апельсин (зима)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710" y="3241242"/>
            <a:ext cx="3344314" cy="35382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0396" y="1163374"/>
            <a:ext cx="105463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анализа и синтеза.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детей внимательно вслушиваться в слово.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освоить понятие «ЗВУК», учит определять место звука в слове.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06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ыщик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7262" y="4063255"/>
            <a:ext cx="2398688" cy="2537811"/>
          </a:xfrm>
          <a:prstGeom prst="rect">
            <a:avLst/>
          </a:prstGeom>
        </p:spPr>
      </p:pic>
      <p:sp>
        <p:nvSpPr>
          <p:cNvPr id="9" name="Проверка"/>
          <p:cNvSpPr txBox="1"/>
          <p:nvPr/>
        </p:nvSpPr>
        <p:spPr>
          <a:xfrm>
            <a:off x="291664" y="5276515"/>
            <a:ext cx="2238705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64" y="547773"/>
            <a:ext cx="3563006" cy="2134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504" y="515869"/>
            <a:ext cx="3247697" cy="2166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035" y="483965"/>
            <a:ext cx="2753710" cy="2166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Лук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483" y="3624434"/>
            <a:ext cx="3848538" cy="288640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38360" y="5276515"/>
            <a:ext cx="2452992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25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722" y="545048"/>
            <a:ext cx="1941128" cy="208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Лук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79" y="545048"/>
            <a:ext cx="2126429" cy="2074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Иголка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753" y="545046"/>
            <a:ext cx="1927861" cy="2074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674" y="552840"/>
            <a:ext cx="2074746" cy="2074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ыщик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669" y="118330"/>
            <a:ext cx="2364331" cy="2501462"/>
          </a:xfrm>
          <a:prstGeom prst="rect">
            <a:avLst/>
          </a:prstGeom>
        </p:spPr>
      </p:pic>
      <p:sp>
        <p:nvSpPr>
          <p:cNvPr id="9" name="Проверка"/>
          <p:cNvSpPr txBox="1"/>
          <p:nvPr/>
        </p:nvSpPr>
        <p:spPr>
          <a:xfrm>
            <a:off x="409902" y="3532625"/>
            <a:ext cx="2238705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Лиса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468" y="2701158"/>
            <a:ext cx="5997795" cy="39967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48607" y="4968678"/>
            <a:ext cx="3331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4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ыщик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5439" y="4420859"/>
            <a:ext cx="2111423" cy="2233885"/>
          </a:xfrm>
          <a:prstGeom prst="rect">
            <a:avLst/>
          </a:prstGeom>
        </p:spPr>
      </p:pic>
      <p:sp>
        <p:nvSpPr>
          <p:cNvPr id="9" name="Проверка"/>
          <p:cNvSpPr txBox="1"/>
          <p:nvPr/>
        </p:nvSpPr>
        <p:spPr>
          <a:xfrm>
            <a:off x="230375" y="5537802"/>
            <a:ext cx="2238705" cy="523220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Заяц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75" y="381325"/>
            <a:ext cx="1902373" cy="2209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990" y="394419"/>
            <a:ext cx="1983839" cy="219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312" y="394419"/>
            <a:ext cx="2982806" cy="219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5601" y="394419"/>
            <a:ext cx="2101755" cy="2209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11111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Зима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312" y="2629415"/>
            <a:ext cx="6053959" cy="3783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181909" y="5454416"/>
            <a:ext cx="32860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42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2869" y="504497"/>
            <a:ext cx="904940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литературы:</a:t>
            </a:r>
          </a:p>
          <a:p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Ивановская О.Г. Дисграфия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дизорфография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изучение, методика, сказки. – СПб.: КАРО, 2019. – 544с.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А.Н. Нарушения чтения и письма у детей. – СПб.: Речь, 2003. – 330с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Логопедия: учебник для студентов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дефектол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фак.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вузов / Под ред. Л.С. Волковой, Н.С. Шаховской. – М.: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изд. центр ВЛАДОС, 1998. – 680с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Логопедия. Теория и практика /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ред.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профессора Филичевой Т.Б.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изд. 2-е,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доп. – Москва: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2018. – 608с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Парамонова Л. Логопедия для всех. – изд.4-е, СПб.: Питер, 2009. – 417с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Польяновская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 Пишем без ошибок. – Москва.: ЭКСМО, 2016. – 32с.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И.Н. Дисграфия,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технология преодоления: пособие для логопедов, учителей, психологов, студентов педагогических специальностей – М.: ПАРАДИГМА, 2011ю – 279 с.</a:t>
            </a:r>
          </a:p>
        </p:txBody>
      </p:sp>
    </p:spTree>
    <p:extLst>
      <p:ext uri="{BB962C8B-B14F-4D97-AF65-F5344CB8AC3E}">
        <p14:creationId xmlns:p14="http://schemas.microsoft.com/office/powerpoint/2010/main" val="1477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764" y="175848"/>
            <a:ext cx="1144758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(от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приставки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обозначающей нарушение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и расстройство, 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grafo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пишу) – это частичное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нарушение процесса письма, характеризующееся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наличием стойких специфических ошибок: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искажение и замена букв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искажение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звукослоговой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структуры слова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слитности при написании отдельных слов в предложениях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аграмматизмы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письме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692" y="307731"/>
            <a:ext cx="8889023" cy="64711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83018" y="4070534"/>
            <a:ext cx="772379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5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5887" y="883015"/>
            <a:ext cx="358475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замены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букв</a:t>
            </a: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(«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сляпа»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«шляпа», «кусь»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«гусь»)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192" y="65277"/>
            <a:ext cx="8625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«Странные» ошибки при письме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5887" y="2125658"/>
            <a:ext cx="358475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пропуски букв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(«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зотик»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«зонтик», «стл»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«стол»)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5887" y="4445168"/>
            <a:ext cx="3603264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вставка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лишних букв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(«ланмпа»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«лампа», «мартка»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«марка»)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708" y="3275386"/>
            <a:ext cx="3597938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перестановки букв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(«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конри»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«корни», «всет»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«свет»)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094" y="752085"/>
            <a:ext cx="6796421" cy="50747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4665240" y="4872735"/>
            <a:ext cx="3719058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недописывание слов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(«красн»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«красный», «дорог»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«дорога»)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5887" y="5703730"/>
            <a:ext cx="3603264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слияние нескольких слов в одно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(«детииграли»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«дети играли»)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53181" y="5703732"/>
            <a:ext cx="389861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разделение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одного слова на части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(«у тюг»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«утюг», «о кно»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вместо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«окно»)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619" y="5722441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6619" y="4424074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202" y="3231712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0202" y="2126698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9103" y="1128653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70245" y="5047257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97092" y="5826842"/>
            <a:ext cx="3560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4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86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039" y="214391"/>
            <a:ext cx="1161825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Виды дисграфии </a:t>
            </a:r>
            <a:endParaRPr lang="ru-RU" sz="3600" b="1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1.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Акустическая 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дисграфия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(нарушение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фонемного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распознавания). Ребенок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не различает (не распознает) две разные фонемы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заменяет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их на письме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(пишет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«ко-лова»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вместо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«голова», «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светок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вместо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«цветок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но произносит правильно.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2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sz="2800" b="1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Артикуляторно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-акустическая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дисграфия 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трудность различения ряда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звуков на слух,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  замена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их в устной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речи, (говорит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, например,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«сапка»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вместо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«шапка», «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зук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вместо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«жук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»),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«как говорю, так и пишу».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3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Дисграфия на почве несформированности анализа и синтеза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речевого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потока 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искажение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звуко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-слоговой структуры слов (пропуски, перестановки букв, добавление лишних букв и слогов и т. п.).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4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Оптическая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дисграфия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трудность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зрительного различения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букв,  замена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на письме оптически сходных букв (типа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«ш»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«щ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»),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зеркальное написание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букв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недописывание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или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искажение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их элементов.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5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ru-RU" sz="2800" b="1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Аграмматическая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дисграфия -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несформированность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грамматических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систем (неправильное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употреблении окончаний слов, предлогов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пр.).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53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146" y="1234832"/>
            <a:ext cx="11641725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фонематического восприятия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анализа и синтеза языковых единиц:</a:t>
            </a:r>
          </a:p>
          <a:p>
            <a:pPr lvl="0">
              <a:lnSpc>
                <a:spcPct val="150000"/>
              </a:lnSpc>
            </a:pP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анализ и синтез предложений</a:t>
            </a:r>
          </a:p>
          <a:p>
            <a:pPr lvl="0">
              <a:lnSpc>
                <a:spcPct val="150000"/>
              </a:lnSpc>
            </a:pP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слоговой анализ и синтез</a:t>
            </a:r>
          </a:p>
          <a:p>
            <a:pPr lvl="0">
              <a:lnSpc>
                <a:spcPct val="150000"/>
              </a:lnSpc>
            </a:pPr>
            <a:r>
              <a:rPr 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фонематический анализ и синтез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словаря, развитие грамматического строя и связной речи</a:t>
            </a: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зрительного </a:t>
            </a: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восприятия, анализа, синтеза и пространственных представлений</a:t>
            </a:r>
            <a:endParaRPr lang="ru-RU" sz="2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сходства и различия между графически сходными </a:t>
            </a: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буквами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221" y="283950"/>
            <a:ext cx="6620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дисграфии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Рита\Downloads\114761_html_m72f73cf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468" y="0"/>
            <a:ext cx="4305850" cy="2014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61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706" y="151667"/>
            <a:ext cx="8742485" cy="65568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61319" y="3534480"/>
            <a:ext cx="606666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зрительного </a:t>
            </a:r>
            <a:endParaRPr lang="ru-RU" sz="4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</a:t>
            </a:r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анализа и </a:t>
            </a:r>
            <a:endParaRPr lang="ru-RU" sz="4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168095/pub_59cc11a6581669dc5393f6a9_59cd4dd0ad0f22b1a10617d0/scale_6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172" y="1196022"/>
            <a:ext cx="5759668" cy="5376959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587" y="2295789"/>
            <a:ext cx="60117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цветном картоне напишите карандашом букву, назовите её, рассмотрите. Пусть ребёнок скатает из пластилина «колбаски» и выложит ими контур буквы.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поверх пластилина украсить букву крупой или маленькими шариками из контрастного пластилина.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5095" y="284211"/>
            <a:ext cx="53477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Запоминаем буквы руками</a:t>
            </a:r>
          </a:p>
        </p:txBody>
      </p:sp>
    </p:spTree>
    <p:extLst>
      <p:ext uri="{BB962C8B-B14F-4D97-AF65-F5344CB8AC3E}">
        <p14:creationId xmlns:p14="http://schemas.microsoft.com/office/powerpoint/2010/main" val="84382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4137" y="961039"/>
            <a:ext cx="70961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детей— «учитель»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берёт палец «крота» (ребёнка, у которого одеты очки с заклеенными стёклами), и ведёт им по наждачной букве. Ребёнок-«крот» должен «прочитать пальчиком» предъявленное. Затем дети меняются ролями.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23853" y="130042"/>
            <a:ext cx="7958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 </a:t>
            </a:r>
            <a:r>
              <a:rPr lang="ru-RU" sz="4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грамоте 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крота</a:t>
            </a:r>
            <a:endParaRPr lang="ru-RU" sz="4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6" y="1524000"/>
            <a:ext cx="4990991" cy="5166179"/>
          </a:xfrm>
          <a:prstGeom prst="rect">
            <a:avLst/>
          </a:prstGeom>
        </p:spPr>
      </p:pic>
      <p:pic>
        <p:nvPicPr>
          <p:cNvPr id="2050" name="Picture 2" descr="http://www.adayinfirstgrade.com/wp-content/uploads/2014/08/Montessori-3-1024x6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425" y="3638695"/>
            <a:ext cx="4581697" cy="305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11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793" y="1353691"/>
            <a:ext cx="4055376" cy="5359165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7408874" y="371813"/>
            <a:ext cx="4273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задание и узнай, кто спрятался на картинке?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93" y="1050509"/>
            <a:ext cx="3784941" cy="2091801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270262" y="23557"/>
            <a:ext cx="4809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 - буквоед прополз по листочкам, на которых были написаны буквы.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Узнай и назови эти буквы.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8310" y="709452"/>
            <a:ext cx="2662689" cy="26626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0850" y="4387448"/>
            <a:ext cx="4359519" cy="2625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791" y="4141815"/>
            <a:ext cx="3559824" cy="2603817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031098" y="3325989"/>
            <a:ext cx="4298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буквы спрятал паучок в свей паутине? 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58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2155</TotalTime>
  <Words>706</Words>
  <Application>Microsoft Office PowerPoint</Application>
  <PresentationFormat>Широкоэкранный</PresentationFormat>
  <Paragraphs>90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</vt:lpstr>
      <vt:lpstr>Wingdings 2</vt:lpstr>
      <vt:lpstr>HDOfficeLightV0</vt:lpstr>
      <vt:lpstr>Профилактика дисграфии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Надежда</cp:lastModifiedBy>
  <cp:revision>166</cp:revision>
  <dcterms:created xsi:type="dcterms:W3CDTF">2019-06-18T17:54:54Z</dcterms:created>
  <dcterms:modified xsi:type="dcterms:W3CDTF">2021-04-24T18:13:33Z</dcterms:modified>
</cp:coreProperties>
</file>