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5" r:id="rId7"/>
    <p:sldId id="261" r:id="rId8"/>
    <p:sldId id="262" r:id="rId9"/>
    <p:sldId id="263" r:id="rId10"/>
    <p:sldId id="264" r:id="rId11"/>
    <p:sldId id="267" r:id="rId12"/>
    <p:sldId id="266"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6" d="100"/>
          <a:sy n="116" d="100"/>
        </p:scale>
        <p:origin x="-149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B4C71EC6-210F-42DE-9C53-41977AD35B3D}" type="datetimeFigureOut">
              <a:rPr lang="ru-RU" smtClean="0"/>
              <a:t>27.04.2020</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19B0651-EE4F-4900-A07F-96A6BFA9D0F0}" type="slidenum">
              <a:rPr lang="ru-RU" smtClean="0"/>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27.04.2020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27.04.2020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t>27.04.2020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B4C71EC6-210F-42DE-9C53-41977AD35B3D}" type="datetimeFigureOut">
              <a:rPr lang="ru-RU" smtClean="0"/>
              <a:t>27.04.2020</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19B0651-EE4F-4900-A07F-96A6BFA9D0F0}" type="slidenum">
              <a:rPr lang="ru-RU" smtClean="0"/>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t>27.04.2020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B19B0651-EE4F-4900-A07F-96A6BFA9D0F0}" type="slidenum">
              <a:rPr lang="ru-RU" smtClean="0"/>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t>27.04.2020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B4C71EC6-210F-42DE-9C53-41977AD35B3D}" type="datetimeFigureOut">
              <a:rPr lang="ru-RU" smtClean="0"/>
              <a:t>27.04.2020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4C71EC6-210F-42DE-9C53-41977AD35B3D}" type="datetimeFigureOut">
              <a:rPr lang="ru-RU" smtClean="0"/>
              <a:t>27.04.2020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Объект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B4C71EC6-210F-42DE-9C53-41977AD35B3D}" type="datetimeFigureOut">
              <a:rPr lang="ru-RU" smtClean="0"/>
              <a:t>27.04.2020</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19B0651-EE4F-4900-A07F-96A6BFA9D0F0}" type="slidenum">
              <a:rPr lang="ru-RU" smtClean="0"/>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B4C71EC6-210F-42DE-9C53-41977AD35B3D}" type="datetimeFigureOut">
              <a:rPr lang="ru-RU" smtClean="0"/>
              <a:t>27.04.2020</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19B0651-EE4F-4900-A07F-96A6BFA9D0F0}" type="slidenum">
              <a:rPr lang="ru-RU" smtClean="0"/>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4C71EC6-210F-42DE-9C53-41977AD35B3D}" type="datetimeFigureOut">
              <a:rPr lang="ru-RU" smtClean="0"/>
              <a:t>27.04.2020</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19B0651-EE4F-4900-A07F-96A6BFA9D0F0}" type="slidenum">
              <a:rPr lang="ru-RU" smtClean="0"/>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dirty="0" smtClean="0"/>
              <a:t>Виды сказуемого</a:t>
            </a:r>
            <a:endParaRPr lang="ru-RU" dirty="0"/>
          </a:p>
        </p:txBody>
      </p:sp>
      <p:sp>
        <p:nvSpPr>
          <p:cNvPr id="3" name="Подзаголовок 2"/>
          <p:cNvSpPr>
            <a:spLocks noGrp="1"/>
          </p:cNvSpPr>
          <p:nvPr>
            <p:ph type="subTitle" idx="1"/>
          </p:nvPr>
        </p:nvSpPr>
        <p:spPr>
          <a:xfrm>
            <a:off x="395536" y="2780928"/>
            <a:ext cx="6560234" cy="1752600"/>
          </a:xfrm>
        </p:spPr>
        <p:txBody>
          <a:bodyPr>
            <a:normAutofit fontScale="85000" lnSpcReduction="10000"/>
          </a:bodyPr>
          <a:lstStyle/>
          <a:p>
            <a:pPr algn="l"/>
            <a:r>
              <a:rPr lang="ru-RU" dirty="0"/>
              <a:t>Сказуемое — это главный член предложения, который определяет подлежащее и составляет с ним грамматическую основу предложения. </a:t>
            </a:r>
            <a:endParaRPr lang="ru-RU" dirty="0"/>
          </a:p>
        </p:txBody>
      </p:sp>
    </p:spTree>
    <p:extLst>
      <p:ext uri="{BB962C8B-B14F-4D97-AF65-F5344CB8AC3E}">
        <p14:creationId xmlns:p14="http://schemas.microsoft.com/office/powerpoint/2010/main" val="42081189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908720"/>
            <a:ext cx="8229600" cy="4526280"/>
          </a:xfrm>
        </p:spPr>
        <p:txBody>
          <a:bodyPr>
            <a:normAutofit fontScale="62500" lnSpcReduction="20000"/>
          </a:bodyPr>
          <a:lstStyle/>
          <a:p>
            <a:r>
              <a:rPr lang="ru-RU" dirty="0"/>
              <a:t>(1) Встретились и подружились в </a:t>
            </a:r>
            <a:r>
              <a:rPr lang="ru-RU" dirty="0" err="1"/>
              <a:t>царскосельском</a:t>
            </a:r>
            <a:r>
              <a:rPr lang="ru-RU" dirty="0"/>
              <a:t> лицее два мальчика: Саша Пушкин и Ваня </a:t>
            </a:r>
            <a:r>
              <a:rPr lang="ru-RU" dirty="0" err="1"/>
              <a:t>Пущин</a:t>
            </a:r>
            <a:r>
              <a:rPr lang="ru-RU" dirty="0"/>
              <a:t>. (2) Они выросли. (3)Годы лицея остались позади. (4)А верность лицейской дружбе </a:t>
            </a:r>
            <a:r>
              <a:rPr lang="ru-RU" dirty="0" err="1"/>
              <a:t>Пущин</a:t>
            </a:r>
            <a:r>
              <a:rPr lang="ru-RU" dirty="0"/>
              <a:t> и Пушкин смогли пронести до последнего вздоха. (5) Дружба — это дар, ниспосланный свыше.</a:t>
            </a:r>
          </a:p>
          <a:p>
            <a:r>
              <a:rPr lang="ru-RU" dirty="0"/>
              <a:t> </a:t>
            </a:r>
          </a:p>
          <a:p>
            <a:r>
              <a:rPr lang="ru-RU" dirty="0"/>
              <a:t>Укажите варианты ответов, в которых верно выделена </a:t>
            </a:r>
            <a:r>
              <a:rPr lang="ru-RU" b="1" dirty="0"/>
              <a:t>грамматическая основа</a:t>
            </a:r>
            <a:r>
              <a:rPr lang="ru-RU" dirty="0"/>
              <a:t> в одном из предложений или в одной из частей сложного предложения текста. Запишите номера ответов.</a:t>
            </a:r>
          </a:p>
          <a:p>
            <a:r>
              <a:rPr lang="ru-RU" dirty="0"/>
              <a:t> </a:t>
            </a:r>
          </a:p>
          <a:p>
            <a:r>
              <a:rPr lang="ru-RU" dirty="0"/>
              <a:t>1) Два мальчика встретились (и) подружились (предложение 1)</a:t>
            </a:r>
          </a:p>
          <a:p>
            <a:r>
              <a:rPr lang="ru-RU" dirty="0"/>
              <a:t>2) Они выросли (предложение 2)</a:t>
            </a:r>
          </a:p>
          <a:p>
            <a:r>
              <a:rPr lang="ru-RU" dirty="0"/>
              <a:t>3) Годы остались (предложение 3)</a:t>
            </a:r>
          </a:p>
          <a:p>
            <a:r>
              <a:rPr lang="ru-RU" dirty="0"/>
              <a:t>4) Верность смогли пронести (предложение 4)</a:t>
            </a:r>
          </a:p>
          <a:p>
            <a:r>
              <a:rPr lang="ru-RU" dirty="0"/>
              <a:t>5) Дружба — дар (предложение 5)</a:t>
            </a:r>
          </a:p>
          <a:p>
            <a:endParaRPr lang="ru-RU" dirty="0"/>
          </a:p>
        </p:txBody>
      </p:sp>
    </p:spTree>
    <p:extLst>
      <p:ext uri="{BB962C8B-B14F-4D97-AF65-F5344CB8AC3E}">
        <p14:creationId xmlns:p14="http://schemas.microsoft.com/office/powerpoint/2010/main" val="41289364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dirty="0"/>
              <a:t>Выделим основы</a:t>
            </a:r>
            <a:r>
              <a:rPr lang="ru-RU" dirty="0" smtClean="0"/>
              <a:t>:</a:t>
            </a:r>
            <a:endParaRPr lang="ru-RU" dirty="0"/>
          </a:p>
        </p:txBody>
      </p:sp>
      <p:sp>
        <p:nvSpPr>
          <p:cNvPr id="3" name="Объект 2"/>
          <p:cNvSpPr>
            <a:spLocks noGrp="1"/>
          </p:cNvSpPr>
          <p:nvPr>
            <p:ph idx="1"/>
          </p:nvPr>
        </p:nvSpPr>
        <p:spPr/>
        <p:txBody>
          <a:bodyPr>
            <a:normAutofit lnSpcReduction="10000"/>
          </a:bodyPr>
          <a:lstStyle/>
          <a:p>
            <a:r>
              <a:rPr lang="ru-RU" dirty="0" smtClean="0"/>
              <a:t>1</a:t>
            </a:r>
            <a:r>
              <a:rPr lang="ru-RU" dirty="0"/>
              <a:t>) Два мальчика Саша Пушкин (и) Ваня </a:t>
            </a:r>
            <a:r>
              <a:rPr lang="ru-RU" dirty="0" err="1"/>
              <a:t>Пущин</a:t>
            </a:r>
            <a:r>
              <a:rPr lang="ru-RU" dirty="0"/>
              <a:t> встретились (и) подружились (предложение 1);</a:t>
            </a:r>
          </a:p>
          <a:p>
            <a:r>
              <a:rPr lang="ru-RU" dirty="0"/>
              <a:t>2) Они выросли (предложение 2);</a:t>
            </a:r>
          </a:p>
          <a:p>
            <a:r>
              <a:rPr lang="ru-RU" dirty="0"/>
              <a:t>3) Годы остались позади (предложение 3);</a:t>
            </a:r>
          </a:p>
          <a:p>
            <a:r>
              <a:rPr lang="ru-RU" dirty="0"/>
              <a:t>4) </a:t>
            </a:r>
            <a:r>
              <a:rPr lang="ru-RU" dirty="0" err="1"/>
              <a:t>Пущин</a:t>
            </a:r>
            <a:r>
              <a:rPr lang="ru-RU" dirty="0"/>
              <a:t> и Пушкин смогли пронести (предложение 4);</a:t>
            </a:r>
          </a:p>
          <a:p>
            <a:r>
              <a:rPr lang="ru-RU" dirty="0"/>
              <a:t>5) Дружба — дар (предложение 5</a:t>
            </a:r>
            <a:r>
              <a:rPr lang="ru-RU" dirty="0" smtClean="0"/>
              <a:t>).</a:t>
            </a:r>
          </a:p>
          <a:p>
            <a:r>
              <a:rPr lang="ru-RU" dirty="0" smtClean="0"/>
              <a:t>Ответ 2,5,1</a:t>
            </a:r>
            <a:endParaRPr lang="ru-RU" dirty="0"/>
          </a:p>
          <a:p>
            <a:endParaRPr lang="ru-RU" dirty="0"/>
          </a:p>
        </p:txBody>
      </p:sp>
    </p:spTree>
    <p:extLst>
      <p:ext uri="{BB962C8B-B14F-4D97-AF65-F5344CB8AC3E}">
        <p14:creationId xmlns:p14="http://schemas.microsoft.com/office/powerpoint/2010/main" val="344186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55000" lnSpcReduction="20000"/>
          </a:bodyPr>
          <a:lstStyle/>
          <a:p>
            <a:r>
              <a:rPr lang="ru-RU" dirty="0"/>
              <a:t>(1) Ночью туман сгустился так, что в десяти шагах ничего не было видно, словно все потонуло в молоке. (2)Судно остановилось у большого ледяного поля, и все, кроме вахтенных, спокойно спали. (3)Утром туман начал слегка расползаться. (4)Он постепенно исчезал, уносимый на юг, и ледяные поля зашуршали и тоже пришли в движение. (5)Впереди открылся свободный проход, и судно поплыло на северо-восток, но медленно, чтобы не столкнуться с льдинами и чтобы вовремя остановиться или повернуть в сторону.</a:t>
            </a:r>
          </a:p>
          <a:p>
            <a:r>
              <a:rPr lang="ru-RU" dirty="0"/>
              <a:t> </a:t>
            </a:r>
          </a:p>
          <a:p>
            <a:r>
              <a:rPr lang="ru-RU" dirty="0"/>
              <a:t>Укажите варианты ответов, в которых верно выделена </a:t>
            </a:r>
            <a:r>
              <a:rPr lang="ru-RU" b="1" dirty="0"/>
              <a:t>грамматическая основа</a:t>
            </a:r>
            <a:r>
              <a:rPr lang="ru-RU" dirty="0"/>
              <a:t> в одном из предложений или в одной из частей сложного предложения текста. Запишите номера ответов.</a:t>
            </a:r>
          </a:p>
          <a:p>
            <a:r>
              <a:rPr lang="ru-RU" dirty="0"/>
              <a:t> </a:t>
            </a:r>
          </a:p>
          <a:p>
            <a:r>
              <a:rPr lang="ru-RU" dirty="0"/>
              <a:t>1) Ничего не было видно (предложение 1)</a:t>
            </a:r>
          </a:p>
          <a:p>
            <a:r>
              <a:rPr lang="ru-RU" dirty="0"/>
              <a:t>2) Судно остановилось (предложение 2)</a:t>
            </a:r>
          </a:p>
          <a:p>
            <a:r>
              <a:rPr lang="ru-RU" dirty="0"/>
              <a:t>3) Туман начал (предложение 3)</a:t>
            </a:r>
          </a:p>
          <a:p>
            <a:r>
              <a:rPr lang="ru-RU" dirty="0"/>
              <a:t>4) Поля зашуршали (и) пришли в движение (предложение 4)</a:t>
            </a:r>
          </a:p>
          <a:p>
            <a:r>
              <a:rPr lang="ru-RU" dirty="0"/>
              <a:t>5) Не столкнуться (и) остановиться (предложение 5)</a:t>
            </a:r>
          </a:p>
          <a:p>
            <a:endParaRPr lang="ru-RU" dirty="0"/>
          </a:p>
        </p:txBody>
      </p:sp>
    </p:spTree>
    <p:extLst>
      <p:ext uri="{BB962C8B-B14F-4D97-AF65-F5344CB8AC3E}">
        <p14:creationId xmlns:p14="http://schemas.microsoft.com/office/powerpoint/2010/main" val="6872701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dirty="0"/>
              <a:t>Выделим основы</a:t>
            </a:r>
            <a:r>
              <a:rPr lang="ru-RU" dirty="0" smtClean="0"/>
              <a:t>:</a:t>
            </a:r>
            <a:endParaRPr lang="ru-RU" dirty="0"/>
          </a:p>
        </p:txBody>
      </p:sp>
      <p:sp>
        <p:nvSpPr>
          <p:cNvPr id="3" name="Объект 2"/>
          <p:cNvSpPr>
            <a:spLocks noGrp="1"/>
          </p:cNvSpPr>
          <p:nvPr>
            <p:ph idx="1"/>
          </p:nvPr>
        </p:nvSpPr>
        <p:spPr/>
        <p:txBody>
          <a:bodyPr>
            <a:normAutofit fontScale="92500" lnSpcReduction="20000"/>
          </a:bodyPr>
          <a:lstStyle/>
          <a:p>
            <a:r>
              <a:rPr lang="ru-RU" dirty="0" smtClean="0"/>
              <a:t>1</a:t>
            </a:r>
            <a:r>
              <a:rPr lang="ru-RU" dirty="0"/>
              <a:t>) Туман сгустился; не было видно; всё потонуло (предложение 1);</a:t>
            </a:r>
          </a:p>
          <a:p>
            <a:r>
              <a:rPr lang="ru-RU" dirty="0"/>
              <a:t>2) Судно остановилось; все спали (предложение 2);</a:t>
            </a:r>
          </a:p>
          <a:p>
            <a:r>
              <a:rPr lang="ru-RU" dirty="0"/>
              <a:t>3) Туман начал расползаться (предложение 3);</a:t>
            </a:r>
          </a:p>
          <a:p>
            <a:r>
              <a:rPr lang="ru-RU" dirty="0"/>
              <a:t>4) Он исчезал; поля зашуршали (и) пришли в движение (предложение 4);</a:t>
            </a:r>
          </a:p>
          <a:p>
            <a:r>
              <a:rPr lang="ru-RU" dirty="0"/>
              <a:t>5) Проход открылся; судно поплыло; не столкнуться; остановиться (или) повернуть (предложение 5</a:t>
            </a:r>
            <a:r>
              <a:rPr lang="ru-RU" dirty="0" smtClean="0"/>
              <a:t>).</a:t>
            </a:r>
          </a:p>
          <a:p>
            <a:r>
              <a:rPr lang="ru-RU" dirty="0" smtClean="0"/>
              <a:t>Ответ 2,4</a:t>
            </a:r>
            <a:endParaRPr lang="ru-RU" dirty="0"/>
          </a:p>
          <a:p>
            <a:endParaRPr lang="ru-RU" dirty="0"/>
          </a:p>
        </p:txBody>
      </p:sp>
    </p:spTree>
    <p:extLst>
      <p:ext uri="{BB962C8B-B14F-4D97-AF65-F5344CB8AC3E}">
        <p14:creationId xmlns:p14="http://schemas.microsoft.com/office/powerpoint/2010/main" val="2727446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55000" lnSpcReduction="20000"/>
          </a:bodyPr>
          <a:lstStyle/>
          <a:p>
            <a:r>
              <a:rPr lang="ru-RU" dirty="0"/>
              <a:t>(1)Милосердие определяется характером человека и его воспитанием. (2) Вот почему важно с младенчества вкладывать в сознание ребенка понимание милосердия и сострадания. (3) Как известно, дети копируют поведение взрослых. (4)Та модель поведения, которую они встречают каждый день, обычно и становится основой их собственных отношений с людьми. (5)Поэтому научить ребенка любить без примера сострадательного отношения к другим невозможно.</a:t>
            </a:r>
          </a:p>
          <a:p>
            <a:r>
              <a:rPr lang="ru-RU" dirty="0"/>
              <a:t> </a:t>
            </a:r>
          </a:p>
          <a:p>
            <a:r>
              <a:rPr lang="ru-RU" dirty="0"/>
              <a:t>Укажите варианты ответов, в которых верно выделена </a:t>
            </a:r>
            <a:r>
              <a:rPr lang="ru-RU" b="1" dirty="0"/>
              <a:t>грамматическая основа</a:t>
            </a:r>
            <a:r>
              <a:rPr lang="ru-RU" dirty="0"/>
              <a:t> в одном из предложений или в одной из частей сложного предложения текста. Запишите номера ответов.</a:t>
            </a:r>
          </a:p>
          <a:p>
            <a:r>
              <a:rPr lang="ru-RU" dirty="0"/>
              <a:t> </a:t>
            </a:r>
          </a:p>
          <a:p>
            <a:r>
              <a:rPr lang="ru-RU" dirty="0"/>
              <a:t>1) Милосердие определяется характером (предложение 1)</a:t>
            </a:r>
          </a:p>
          <a:p>
            <a:r>
              <a:rPr lang="ru-RU" dirty="0"/>
              <a:t>2) Вкладывать понимание (предложение 2)</a:t>
            </a:r>
          </a:p>
          <a:p>
            <a:r>
              <a:rPr lang="ru-RU" dirty="0"/>
              <a:t>3) Дети копируют (предложение 3)</a:t>
            </a:r>
          </a:p>
          <a:p>
            <a:r>
              <a:rPr lang="ru-RU" dirty="0"/>
              <a:t>4) Модель становится основой (предложение 4)</a:t>
            </a:r>
          </a:p>
          <a:p>
            <a:r>
              <a:rPr lang="ru-RU" dirty="0"/>
              <a:t>5) Научить любить (предложение 5)</a:t>
            </a:r>
          </a:p>
          <a:p>
            <a:endParaRPr lang="ru-RU" dirty="0"/>
          </a:p>
        </p:txBody>
      </p:sp>
    </p:spTree>
    <p:extLst>
      <p:ext uri="{BB962C8B-B14F-4D97-AF65-F5344CB8AC3E}">
        <p14:creationId xmlns:p14="http://schemas.microsoft.com/office/powerpoint/2010/main" val="16488503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dirty="0"/>
              <a:t>Выделим основы</a:t>
            </a:r>
            <a:r>
              <a:rPr lang="ru-RU" dirty="0" smtClean="0"/>
              <a:t>:</a:t>
            </a:r>
            <a:endParaRPr lang="ru-RU" dirty="0"/>
          </a:p>
        </p:txBody>
      </p:sp>
      <p:sp>
        <p:nvSpPr>
          <p:cNvPr id="3" name="Объект 2"/>
          <p:cNvSpPr>
            <a:spLocks noGrp="1"/>
          </p:cNvSpPr>
          <p:nvPr>
            <p:ph idx="1"/>
          </p:nvPr>
        </p:nvSpPr>
        <p:spPr/>
        <p:txBody>
          <a:bodyPr/>
          <a:lstStyle/>
          <a:p>
            <a:r>
              <a:rPr lang="ru-RU" dirty="0" smtClean="0"/>
              <a:t>1</a:t>
            </a:r>
            <a:r>
              <a:rPr lang="ru-RU" dirty="0"/>
              <a:t>) Милосердие определяется (предложение 1);</a:t>
            </a:r>
          </a:p>
          <a:p>
            <a:r>
              <a:rPr lang="ru-RU" dirty="0"/>
              <a:t>2) Важно вкладывать (предложение 2);</a:t>
            </a:r>
          </a:p>
          <a:p>
            <a:r>
              <a:rPr lang="ru-RU" dirty="0"/>
              <a:t>3) Дети копируют (предложение 3);</a:t>
            </a:r>
          </a:p>
          <a:p>
            <a:r>
              <a:rPr lang="ru-RU" dirty="0"/>
              <a:t>4) Модель становится основой; они встречают (предложение 4);</a:t>
            </a:r>
          </a:p>
          <a:p>
            <a:r>
              <a:rPr lang="ru-RU" dirty="0"/>
              <a:t>5) Невозможно научить (предложение 5).</a:t>
            </a:r>
          </a:p>
          <a:p>
            <a:r>
              <a:rPr lang="ru-RU" dirty="0"/>
              <a:t> </a:t>
            </a:r>
            <a:r>
              <a:rPr lang="ru-RU" dirty="0" smtClean="0"/>
              <a:t>ответ 3,4</a:t>
            </a:r>
            <a:endParaRPr lang="ru-RU" dirty="0"/>
          </a:p>
          <a:p>
            <a:endParaRPr lang="ru-RU" dirty="0"/>
          </a:p>
        </p:txBody>
      </p:sp>
    </p:spTree>
    <p:extLst>
      <p:ext uri="{BB962C8B-B14F-4D97-AF65-F5344CB8AC3E}">
        <p14:creationId xmlns:p14="http://schemas.microsoft.com/office/powerpoint/2010/main" val="597537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effectLst/>
              </a:rPr>
              <a:t>Вдруг к нашему костерку выкатились два медведя-подростка (В. Песков).</a:t>
            </a:r>
            <a:endParaRPr lang="ru-RU" sz="2800" dirty="0"/>
          </a:p>
        </p:txBody>
      </p:sp>
      <p:sp>
        <p:nvSpPr>
          <p:cNvPr id="3" name="Объект 2"/>
          <p:cNvSpPr>
            <a:spLocks noGrp="1"/>
          </p:cNvSpPr>
          <p:nvPr>
            <p:ph idx="1"/>
          </p:nvPr>
        </p:nvSpPr>
        <p:spPr/>
        <p:txBody>
          <a:bodyPr>
            <a:normAutofit fontScale="92500" lnSpcReduction="10000"/>
          </a:bodyPr>
          <a:lstStyle/>
          <a:p>
            <a:r>
              <a:rPr lang="ru-RU" dirty="0"/>
              <a:t>(кто?) два медведя-подростка — это подлежащее; два медведя-подростка что сделали? выкатились — сказуемое. Сказуемое может быть выражено как глаголами, так и словами именных и других частей речи (существительное, прилагательное, местоимение, числительное и пр.), поэтому различают </a:t>
            </a:r>
            <a:r>
              <a:rPr lang="ru-RU" dirty="0">
                <a:solidFill>
                  <a:schemeClr val="tx2">
                    <a:lumMod val="10000"/>
                  </a:schemeClr>
                </a:solidFill>
              </a:rPr>
              <a:t>глагольные сказуемые</a:t>
            </a:r>
            <a:r>
              <a:rPr lang="ru-RU" dirty="0"/>
              <a:t>; </a:t>
            </a:r>
            <a:r>
              <a:rPr lang="ru-RU" dirty="0">
                <a:solidFill>
                  <a:schemeClr val="bg1">
                    <a:lumMod val="95000"/>
                    <a:lumOff val="5000"/>
                  </a:schemeClr>
                </a:solidFill>
              </a:rPr>
              <a:t>именные сказуемые. </a:t>
            </a:r>
            <a:endParaRPr lang="ru-RU" dirty="0">
              <a:solidFill>
                <a:schemeClr val="bg1">
                  <a:lumMod val="95000"/>
                  <a:lumOff val="5000"/>
                </a:schemeClr>
              </a:solidFill>
            </a:endParaRPr>
          </a:p>
        </p:txBody>
      </p:sp>
    </p:spTree>
    <p:extLst>
      <p:ext uri="{BB962C8B-B14F-4D97-AF65-F5344CB8AC3E}">
        <p14:creationId xmlns:p14="http://schemas.microsoft.com/office/powerpoint/2010/main" val="29314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Способы выражения сказуемых.</a:t>
            </a:r>
            <a:endParaRPr lang="ru-RU" dirty="0"/>
          </a:p>
        </p:txBody>
      </p:sp>
      <p:sp>
        <p:nvSpPr>
          <p:cNvPr id="3" name="Объект 2"/>
          <p:cNvSpPr>
            <a:spLocks noGrp="1"/>
          </p:cNvSpPr>
          <p:nvPr>
            <p:ph idx="1"/>
          </p:nvPr>
        </p:nvSpPr>
        <p:spPr/>
        <p:txBody>
          <a:bodyPr/>
          <a:lstStyle/>
          <a:p>
            <a:r>
              <a:rPr lang="ru-RU" dirty="0" smtClean="0"/>
              <a:t>Типы сказуемых:</a:t>
            </a:r>
          </a:p>
          <a:p>
            <a:r>
              <a:rPr lang="ru-RU" dirty="0" smtClean="0"/>
              <a:t>1.  простое глагольное</a:t>
            </a:r>
          </a:p>
          <a:p>
            <a:r>
              <a:rPr lang="ru-RU" dirty="0" smtClean="0"/>
              <a:t>2. составное глагольное</a:t>
            </a:r>
          </a:p>
          <a:p>
            <a:r>
              <a:rPr lang="ru-RU" dirty="0" smtClean="0"/>
              <a:t>3. составное именное</a:t>
            </a:r>
            <a:endParaRPr lang="ru-RU" dirty="0"/>
          </a:p>
        </p:txBody>
      </p:sp>
    </p:spTree>
    <p:extLst>
      <p:ext uri="{BB962C8B-B14F-4D97-AF65-F5344CB8AC3E}">
        <p14:creationId xmlns:p14="http://schemas.microsoft.com/office/powerpoint/2010/main" val="2052455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550109963"/>
              </p:ext>
            </p:extLst>
          </p:nvPr>
        </p:nvGraphicFramePr>
        <p:xfrm>
          <a:off x="323528" y="404664"/>
          <a:ext cx="8229600" cy="5577840"/>
        </p:xfrm>
        <a:graphic>
          <a:graphicData uri="http://schemas.openxmlformats.org/drawingml/2006/table">
            <a:tbl>
              <a:tblPr firstRow="1" bandRow="1">
                <a:tableStyleId>{5C22544A-7EE6-4342-B048-85BDC9FD1C3A}</a:tableStyleId>
              </a:tblPr>
              <a:tblGrid>
                <a:gridCol w="514400"/>
                <a:gridCol w="3312368"/>
                <a:gridCol w="4402832"/>
              </a:tblGrid>
              <a:tr h="370840">
                <a:tc>
                  <a:txBody>
                    <a:bodyPr/>
                    <a:lstStyle/>
                    <a:p>
                      <a:r>
                        <a:rPr kumimoji="0" lang="ru-RU" b="0" i="0" kern="1200" dirty="0" smtClean="0">
                          <a:solidFill>
                            <a:schemeClr val="lt1"/>
                          </a:solidFill>
                          <a:effectLst/>
                          <a:latin typeface="+mn-lt"/>
                          <a:ea typeface="+mn-ea"/>
                          <a:cs typeface="+mn-cs"/>
                        </a:rPr>
                        <a:t>Виды</a:t>
                      </a:r>
                      <a:endParaRPr lang="ru-RU" dirty="0"/>
                    </a:p>
                  </a:txBody>
                  <a:tcPr/>
                </a:tc>
                <a:tc>
                  <a:txBody>
                    <a:bodyPr/>
                    <a:lstStyle/>
                    <a:p>
                      <a:r>
                        <a:rPr kumimoji="0" lang="ru-RU" b="0" i="0" kern="1200" dirty="0" smtClean="0">
                          <a:solidFill>
                            <a:schemeClr val="lt1"/>
                          </a:solidFill>
                          <a:effectLst/>
                          <a:latin typeface="+mn-lt"/>
                          <a:ea typeface="+mn-ea"/>
                          <a:cs typeface="+mn-cs"/>
                        </a:rPr>
                        <a:t>Способ выражения</a:t>
                      </a:r>
                      <a:endParaRPr lang="ru-RU" dirty="0"/>
                    </a:p>
                  </a:txBody>
                  <a:tcPr/>
                </a:tc>
                <a:tc>
                  <a:txBody>
                    <a:bodyPr/>
                    <a:lstStyle/>
                    <a:p>
                      <a:r>
                        <a:rPr kumimoji="0" lang="ru-RU" b="0" i="0" kern="1200" dirty="0" smtClean="0">
                          <a:solidFill>
                            <a:schemeClr val="lt1"/>
                          </a:solidFill>
                          <a:effectLst/>
                          <a:latin typeface="+mn-lt"/>
                          <a:ea typeface="+mn-ea"/>
                          <a:cs typeface="+mn-cs"/>
                        </a:rPr>
                        <a:t>Примеры</a:t>
                      </a:r>
                      <a:endParaRPr lang="ru-RU" dirty="0"/>
                    </a:p>
                  </a:txBody>
                  <a:tcPr/>
                </a:tc>
              </a:tr>
              <a:tr h="370840">
                <a:tc>
                  <a:txBody>
                    <a:bodyPr/>
                    <a:lstStyle/>
                    <a:p>
                      <a:r>
                        <a:rPr kumimoji="0" lang="ru-RU" b="0" i="0" kern="1200" dirty="0" smtClean="0">
                          <a:solidFill>
                            <a:schemeClr val="dk1"/>
                          </a:solidFill>
                          <a:effectLst/>
                          <a:latin typeface="+mn-lt"/>
                          <a:ea typeface="+mn-ea"/>
                          <a:cs typeface="+mn-cs"/>
                        </a:rPr>
                        <a:t>П</a:t>
                      </a:r>
                      <a:r>
                        <a:rPr lang="ru-RU" dirty="0" smtClean="0"/>
                        <a:t/>
                      </a:r>
                      <a:br>
                        <a:rPr lang="ru-RU" dirty="0" smtClean="0"/>
                      </a:br>
                      <a:r>
                        <a:rPr kumimoji="0" lang="ru-RU" b="0" i="0" kern="1200" dirty="0" smtClean="0">
                          <a:solidFill>
                            <a:schemeClr val="dk1"/>
                          </a:solidFill>
                          <a:effectLst/>
                          <a:latin typeface="+mn-lt"/>
                          <a:ea typeface="+mn-ea"/>
                          <a:cs typeface="+mn-cs"/>
                        </a:rPr>
                        <a:t>Г</a:t>
                      </a:r>
                      <a:r>
                        <a:rPr lang="ru-RU" dirty="0" smtClean="0"/>
                        <a:t/>
                      </a:r>
                      <a:br>
                        <a:rPr lang="ru-RU" dirty="0" smtClean="0"/>
                      </a:br>
                      <a:r>
                        <a:rPr kumimoji="0" lang="ru-RU" b="0" i="0" kern="1200" dirty="0" smtClean="0">
                          <a:solidFill>
                            <a:schemeClr val="dk1"/>
                          </a:solidFill>
                          <a:effectLst/>
                          <a:latin typeface="+mn-lt"/>
                          <a:ea typeface="+mn-ea"/>
                          <a:cs typeface="+mn-cs"/>
                        </a:rPr>
                        <a:t>С</a:t>
                      </a:r>
                      <a:endParaRPr lang="ru-RU" dirty="0"/>
                    </a:p>
                  </a:txBody>
                  <a:tcPr/>
                </a:tc>
                <a:tc>
                  <a:txBody>
                    <a:bodyPr/>
                    <a:lstStyle/>
                    <a:p>
                      <a:r>
                        <a:rPr kumimoji="0" lang="ru-RU" b="0" i="0" kern="1200" dirty="0" smtClean="0">
                          <a:solidFill>
                            <a:schemeClr val="dk1"/>
                          </a:solidFill>
                          <a:effectLst/>
                          <a:latin typeface="+mn-lt"/>
                          <a:ea typeface="+mn-ea"/>
                          <a:cs typeface="+mn-cs"/>
                        </a:rPr>
                        <a:t>Выражено глаголом в форме</a:t>
                      </a:r>
                      <a:r>
                        <a:rPr lang="ru-RU" dirty="0" smtClean="0"/>
                        <a:t/>
                      </a:r>
                      <a:br>
                        <a:rPr lang="ru-RU" dirty="0" smtClean="0"/>
                      </a:br>
                      <a:r>
                        <a:rPr kumimoji="0" lang="ru-RU" b="0" i="0" kern="1200" dirty="0" smtClean="0">
                          <a:solidFill>
                            <a:schemeClr val="dk1"/>
                          </a:solidFill>
                          <a:effectLst/>
                          <a:latin typeface="+mn-lt"/>
                          <a:ea typeface="+mn-ea"/>
                          <a:cs typeface="+mn-cs"/>
                        </a:rPr>
                        <a:t>одного из наклонений. </a:t>
                      </a:r>
                      <a:r>
                        <a:rPr kumimoji="0" lang="ru-RU" b="0" i="0" kern="1200" dirty="0" smtClean="0">
                          <a:solidFill>
                            <a:srgbClr val="FF0000"/>
                          </a:solidFill>
                          <a:effectLst/>
                          <a:latin typeface="+mn-lt"/>
                          <a:ea typeface="+mn-ea"/>
                          <a:cs typeface="+mn-cs"/>
                        </a:rPr>
                        <a:t>!!!</a:t>
                      </a:r>
                      <a:r>
                        <a:rPr kumimoji="0" lang="ru-RU" b="0" i="0" kern="1200" dirty="0" smtClean="0">
                          <a:solidFill>
                            <a:schemeClr val="dk1"/>
                          </a:solidFill>
                          <a:effectLst/>
                          <a:latin typeface="+mn-lt"/>
                          <a:ea typeface="+mn-ea"/>
                          <a:cs typeface="+mn-cs"/>
                        </a:rPr>
                        <a:t> сложные формы глаголов будущего времени и повелительного наклонения.</a:t>
                      </a:r>
                      <a:endParaRPr lang="ru-RU" dirty="0"/>
                    </a:p>
                  </a:txBody>
                  <a:tcPr/>
                </a:tc>
                <a:tc>
                  <a:txBody>
                    <a:bodyPr/>
                    <a:lstStyle/>
                    <a:p>
                      <a:r>
                        <a:rPr kumimoji="0" lang="ru-RU" b="0" i="0" kern="1200" dirty="0" smtClean="0">
                          <a:solidFill>
                            <a:srgbClr val="C00000"/>
                          </a:solidFill>
                          <a:effectLst/>
                          <a:latin typeface="+mn-lt"/>
                          <a:ea typeface="+mn-ea"/>
                          <a:cs typeface="+mn-cs"/>
                        </a:rPr>
                        <a:t>Сейте </a:t>
                      </a:r>
                      <a:r>
                        <a:rPr kumimoji="0" lang="ru-RU" b="0" i="0" kern="1200" dirty="0" smtClean="0">
                          <a:solidFill>
                            <a:schemeClr val="dk1"/>
                          </a:solidFill>
                          <a:effectLst/>
                          <a:latin typeface="+mn-lt"/>
                          <a:ea typeface="+mn-ea"/>
                          <a:cs typeface="+mn-cs"/>
                        </a:rPr>
                        <a:t>разумное, доброе, вечное. (Н. Некрасов) Ещё я долго </a:t>
                      </a:r>
                      <a:r>
                        <a:rPr kumimoji="0" lang="ru-RU" b="0" i="0" kern="1200" dirty="0" smtClean="0">
                          <a:solidFill>
                            <a:srgbClr val="C00000"/>
                          </a:solidFill>
                          <a:effectLst/>
                          <a:latin typeface="+mn-lt"/>
                          <a:ea typeface="+mn-ea"/>
                          <a:cs typeface="+mn-cs"/>
                        </a:rPr>
                        <a:t>буду петь </a:t>
                      </a:r>
                      <a:r>
                        <a:rPr kumimoji="0" lang="ru-RU" b="0" i="0" kern="1200" dirty="0" smtClean="0">
                          <a:solidFill>
                            <a:schemeClr val="dk1"/>
                          </a:solidFill>
                          <a:effectLst/>
                          <a:latin typeface="+mn-lt"/>
                          <a:ea typeface="+mn-ea"/>
                          <a:cs typeface="+mn-cs"/>
                        </a:rPr>
                        <a:t>(С. Есенин) </a:t>
                      </a:r>
                      <a:r>
                        <a:rPr kumimoji="0" lang="ru-RU" b="0" i="0" kern="1200" dirty="0" smtClean="0">
                          <a:solidFill>
                            <a:srgbClr val="C00000"/>
                          </a:solidFill>
                          <a:effectLst/>
                          <a:latin typeface="+mn-lt"/>
                          <a:ea typeface="+mn-ea"/>
                          <a:cs typeface="+mn-cs"/>
                        </a:rPr>
                        <a:t>!!!</a:t>
                      </a:r>
                      <a:r>
                        <a:rPr kumimoji="0" lang="ru-RU" b="0" i="0" kern="1200" dirty="0" smtClean="0">
                          <a:solidFill>
                            <a:schemeClr val="dk1"/>
                          </a:solidFill>
                          <a:effectLst/>
                          <a:latin typeface="+mn-lt"/>
                          <a:ea typeface="+mn-ea"/>
                          <a:cs typeface="+mn-cs"/>
                        </a:rPr>
                        <a:t> я </a:t>
                      </a:r>
                      <a:r>
                        <a:rPr kumimoji="0" lang="ru-RU" b="0" i="0" kern="1200" dirty="0" smtClean="0">
                          <a:solidFill>
                            <a:srgbClr val="C00000"/>
                          </a:solidFill>
                          <a:effectLst/>
                          <a:latin typeface="+mn-lt"/>
                          <a:ea typeface="+mn-ea"/>
                          <a:cs typeface="+mn-cs"/>
                        </a:rPr>
                        <a:t>буду рассказывать</a:t>
                      </a:r>
                      <a:r>
                        <a:rPr kumimoji="0" lang="ru-RU" b="0" i="0" kern="1200" dirty="0" smtClean="0">
                          <a:solidFill>
                            <a:schemeClr val="dk1"/>
                          </a:solidFill>
                          <a:effectLst/>
                          <a:latin typeface="+mn-lt"/>
                          <a:ea typeface="+mn-ea"/>
                          <a:cs typeface="+mn-cs"/>
                        </a:rPr>
                        <a:t>; мы </a:t>
                      </a:r>
                      <a:r>
                        <a:rPr kumimoji="0" lang="ru-RU" b="0" i="0" kern="1200" dirty="0" smtClean="0">
                          <a:solidFill>
                            <a:srgbClr val="C00000"/>
                          </a:solidFill>
                          <a:effectLst/>
                          <a:latin typeface="+mn-lt"/>
                          <a:ea typeface="+mn-ea"/>
                          <a:cs typeface="+mn-cs"/>
                        </a:rPr>
                        <a:t>будем говорить</a:t>
                      </a:r>
                      <a:r>
                        <a:rPr kumimoji="0" lang="ru-RU" b="0" i="0" kern="1200" dirty="0" smtClean="0">
                          <a:solidFill>
                            <a:schemeClr val="dk1"/>
                          </a:solidFill>
                          <a:effectLst/>
                          <a:latin typeface="+mn-lt"/>
                          <a:ea typeface="+mn-ea"/>
                          <a:cs typeface="+mn-cs"/>
                        </a:rPr>
                        <a:t>; они </a:t>
                      </a:r>
                      <a:r>
                        <a:rPr kumimoji="0" lang="ru-RU" b="0" i="0" kern="1200" dirty="0" smtClean="0">
                          <a:solidFill>
                            <a:srgbClr val="C00000"/>
                          </a:solidFill>
                          <a:effectLst/>
                          <a:latin typeface="+mn-lt"/>
                          <a:ea typeface="+mn-ea"/>
                          <a:cs typeface="+mn-cs"/>
                        </a:rPr>
                        <a:t>будут отдыхать</a:t>
                      </a:r>
                      <a:r>
                        <a:rPr kumimoji="0" lang="ru-RU" b="0" i="0" kern="1200" dirty="0" smtClean="0">
                          <a:solidFill>
                            <a:schemeClr val="dk1"/>
                          </a:solidFill>
                          <a:effectLst/>
                          <a:latin typeface="+mn-lt"/>
                          <a:ea typeface="+mn-ea"/>
                          <a:cs typeface="+mn-cs"/>
                        </a:rPr>
                        <a:t>; вы </a:t>
                      </a:r>
                      <a:r>
                        <a:rPr kumimoji="0" lang="ru-RU" b="0" i="0" kern="1200" dirty="0" smtClean="0">
                          <a:solidFill>
                            <a:srgbClr val="C00000"/>
                          </a:solidFill>
                          <a:effectLst/>
                          <a:latin typeface="+mn-lt"/>
                          <a:ea typeface="+mn-ea"/>
                          <a:cs typeface="+mn-cs"/>
                        </a:rPr>
                        <a:t>будете собирать </a:t>
                      </a:r>
                      <a:r>
                        <a:rPr kumimoji="0" lang="ru-RU" b="0" i="0" kern="1200" dirty="0" smtClean="0">
                          <a:solidFill>
                            <a:schemeClr val="dk1"/>
                          </a:solidFill>
                          <a:effectLst/>
                          <a:latin typeface="+mn-lt"/>
                          <a:ea typeface="+mn-ea"/>
                          <a:cs typeface="+mn-cs"/>
                        </a:rPr>
                        <a:t>и т. п.; </a:t>
                      </a:r>
                      <a:r>
                        <a:rPr kumimoji="0" lang="ru-RU" b="0" i="0" kern="1200" dirty="0" smtClean="0">
                          <a:solidFill>
                            <a:srgbClr val="C00000"/>
                          </a:solidFill>
                          <a:effectLst/>
                          <a:latin typeface="+mn-lt"/>
                          <a:ea typeface="+mn-ea"/>
                          <a:cs typeface="+mn-cs"/>
                        </a:rPr>
                        <a:t>пусть уйдет</a:t>
                      </a:r>
                      <a:r>
                        <a:rPr kumimoji="0" lang="ru-RU" b="0" i="0" kern="1200" dirty="0" smtClean="0">
                          <a:solidFill>
                            <a:schemeClr val="dk1"/>
                          </a:solidFill>
                          <a:effectLst/>
                          <a:latin typeface="+mn-lt"/>
                          <a:ea typeface="+mn-ea"/>
                          <a:cs typeface="+mn-cs"/>
                        </a:rPr>
                        <a:t>; </a:t>
                      </a:r>
                      <a:r>
                        <a:rPr kumimoji="0" lang="ru-RU" b="0" i="0" kern="1200" dirty="0" smtClean="0">
                          <a:solidFill>
                            <a:srgbClr val="C00000"/>
                          </a:solidFill>
                          <a:effectLst/>
                          <a:latin typeface="+mn-lt"/>
                          <a:ea typeface="+mn-ea"/>
                          <a:cs typeface="+mn-cs"/>
                        </a:rPr>
                        <a:t>пускай спляшет</a:t>
                      </a:r>
                      <a:r>
                        <a:rPr kumimoji="0" lang="ru-RU" b="0" i="0" kern="1200" dirty="0" smtClean="0">
                          <a:solidFill>
                            <a:schemeClr val="dk1"/>
                          </a:solidFill>
                          <a:effectLst/>
                          <a:latin typeface="+mn-lt"/>
                          <a:ea typeface="+mn-ea"/>
                          <a:cs typeface="+mn-cs"/>
                        </a:rPr>
                        <a:t>; да </a:t>
                      </a:r>
                      <a:r>
                        <a:rPr kumimoji="0" lang="ru-RU" b="0" i="0" kern="1200" dirty="0" smtClean="0">
                          <a:solidFill>
                            <a:srgbClr val="C00000"/>
                          </a:solidFill>
                          <a:effectLst/>
                          <a:latin typeface="+mn-lt"/>
                          <a:ea typeface="+mn-ea"/>
                          <a:cs typeface="+mn-cs"/>
                        </a:rPr>
                        <a:t>отпустите </a:t>
                      </a:r>
                      <a:r>
                        <a:rPr kumimoji="0" lang="ru-RU" b="0" i="0" kern="1200" dirty="0" smtClean="0">
                          <a:solidFill>
                            <a:schemeClr val="dk1"/>
                          </a:solidFill>
                          <a:effectLst/>
                          <a:latin typeface="+mn-lt"/>
                          <a:ea typeface="+mn-ea"/>
                          <a:cs typeface="+mn-cs"/>
                        </a:rPr>
                        <a:t>его.</a:t>
                      </a:r>
                      <a:endParaRPr lang="ru-RU" dirty="0"/>
                    </a:p>
                  </a:txBody>
                  <a:tcPr/>
                </a:tc>
              </a:tr>
              <a:tr h="370840">
                <a:tc>
                  <a:txBody>
                    <a:bodyPr/>
                    <a:lstStyle/>
                    <a:p>
                      <a:r>
                        <a:rPr kumimoji="0" lang="ru-RU" b="0" i="0" kern="1200" dirty="0" smtClean="0">
                          <a:solidFill>
                            <a:schemeClr val="dk1"/>
                          </a:solidFill>
                          <a:effectLst/>
                          <a:latin typeface="+mn-lt"/>
                          <a:ea typeface="+mn-ea"/>
                          <a:cs typeface="+mn-cs"/>
                        </a:rPr>
                        <a:t>С</a:t>
                      </a:r>
                      <a:r>
                        <a:rPr lang="ru-RU" dirty="0" smtClean="0"/>
                        <a:t/>
                      </a:r>
                      <a:br>
                        <a:rPr lang="ru-RU" dirty="0" smtClean="0"/>
                      </a:br>
                      <a:r>
                        <a:rPr kumimoji="0" lang="ru-RU" b="0" i="0" kern="1200" dirty="0" smtClean="0">
                          <a:solidFill>
                            <a:schemeClr val="dk1"/>
                          </a:solidFill>
                          <a:effectLst/>
                          <a:latin typeface="+mn-lt"/>
                          <a:ea typeface="+mn-ea"/>
                          <a:cs typeface="+mn-cs"/>
                        </a:rPr>
                        <a:t>Г</a:t>
                      </a:r>
                      <a:r>
                        <a:rPr lang="ru-RU" dirty="0" smtClean="0"/>
                        <a:t/>
                      </a:r>
                      <a:br>
                        <a:rPr lang="ru-RU" dirty="0" smtClean="0"/>
                      </a:br>
                      <a:r>
                        <a:rPr kumimoji="0" lang="ru-RU" b="0" i="0" kern="1200" dirty="0" smtClean="0">
                          <a:solidFill>
                            <a:schemeClr val="dk1"/>
                          </a:solidFill>
                          <a:effectLst/>
                          <a:latin typeface="+mn-lt"/>
                          <a:ea typeface="+mn-ea"/>
                          <a:cs typeface="+mn-cs"/>
                        </a:rPr>
                        <a:t>С</a:t>
                      </a:r>
                      <a:endParaRPr lang="ru-RU" dirty="0"/>
                    </a:p>
                  </a:txBody>
                  <a:tcPr/>
                </a:tc>
                <a:tc>
                  <a:txBody>
                    <a:bodyPr/>
                    <a:lstStyle/>
                    <a:p>
                      <a:r>
                        <a:rPr kumimoji="0" lang="ru-RU" b="0" i="0" kern="1200" dirty="0" smtClean="0">
                          <a:solidFill>
                            <a:schemeClr val="dk1"/>
                          </a:solidFill>
                          <a:effectLst/>
                          <a:latin typeface="+mn-lt"/>
                          <a:ea typeface="+mn-ea"/>
                          <a:cs typeface="+mn-cs"/>
                        </a:rPr>
                        <a:t>Состоит из вспомогательного слова (выражает грамматическое значение) и неопределенной формы глагола (выражает основное лексическое значение </a:t>
                      </a:r>
                      <a:endParaRPr lang="ru-RU" dirty="0"/>
                    </a:p>
                  </a:txBody>
                  <a:tcPr/>
                </a:tc>
                <a:tc>
                  <a:txBody>
                    <a:bodyPr/>
                    <a:lstStyle/>
                    <a:p>
                      <a:r>
                        <a:rPr kumimoji="0" lang="ru-RU" b="0" i="0" kern="1200" dirty="0" smtClean="0">
                          <a:solidFill>
                            <a:schemeClr val="dk1"/>
                          </a:solidFill>
                          <a:effectLst/>
                          <a:latin typeface="+mn-lt"/>
                          <a:ea typeface="+mn-ea"/>
                          <a:cs typeface="+mn-cs"/>
                        </a:rPr>
                        <a:t>По реке и кустам </a:t>
                      </a:r>
                      <a:r>
                        <a:rPr kumimoji="0" lang="ru-RU" b="0" i="0" kern="1200" dirty="0" smtClean="0">
                          <a:solidFill>
                            <a:srgbClr val="C00000"/>
                          </a:solidFill>
                          <a:effectLst/>
                          <a:latin typeface="+mn-lt"/>
                          <a:ea typeface="+mn-ea"/>
                          <a:cs typeface="+mn-cs"/>
                        </a:rPr>
                        <a:t>начинает шуметь </a:t>
                      </a:r>
                      <a:r>
                        <a:rPr kumimoji="0" lang="ru-RU" b="0" i="0" kern="1200" dirty="0" smtClean="0">
                          <a:solidFill>
                            <a:schemeClr val="dk1"/>
                          </a:solidFill>
                          <a:effectLst/>
                          <a:latin typeface="+mn-lt"/>
                          <a:ea typeface="+mn-ea"/>
                          <a:cs typeface="+mn-cs"/>
                        </a:rPr>
                        <a:t>редкий теплый дождь. (К. Паустовский) Я </a:t>
                      </a:r>
                      <a:r>
                        <a:rPr kumimoji="0" lang="ru-RU" b="0" i="0" kern="1200" dirty="0" smtClean="0">
                          <a:solidFill>
                            <a:srgbClr val="C00000"/>
                          </a:solidFill>
                          <a:effectLst/>
                          <a:latin typeface="+mn-lt"/>
                          <a:ea typeface="+mn-ea"/>
                          <a:cs typeface="+mn-cs"/>
                        </a:rPr>
                        <a:t>был рад помочь </a:t>
                      </a:r>
                      <a:r>
                        <a:rPr kumimoji="0" lang="ru-RU" b="0" i="0" kern="1200" dirty="0" smtClean="0">
                          <a:solidFill>
                            <a:schemeClr val="dk1"/>
                          </a:solidFill>
                          <a:effectLst/>
                          <a:latin typeface="+mn-lt"/>
                          <a:ea typeface="+mn-ea"/>
                          <a:cs typeface="+mn-cs"/>
                        </a:rPr>
                        <a:t>вам. </a:t>
                      </a:r>
                      <a:endParaRPr lang="ru-RU" dirty="0"/>
                    </a:p>
                  </a:txBody>
                  <a:tcPr/>
                </a:tc>
              </a:tr>
              <a:tr h="370840">
                <a:tc>
                  <a:txBody>
                    <a:bodyPr/>
                    <a:lstStyle/>
                    <a:p>
                      <a:r>
                        <a:rPr kumimoji="0" lang="ru-RU" b="0" i="0" kern="1200" dirty="0" smtClean="0">
                          <a:solidFill>
                            <a:schemeClr val="dk1"/>
                          </a:solidFill>
                          <a:effectLst/>
                          <a:latin typeface="+mn-lt"/>
                          <a:ea typeface="+mn-ea"/>
                          <a:cs typeface="+mn-cs"/>
                        </a:rPr>
                        <a:t>С</a:t>
                      </a:r>
                      <a:r>
                        <a:rPr lang="ru-RU" dirty="0" smtClean="0"/>
                        <a:t/>
                      </a:r>
                      <a:br>
                        <a:rPr lang="ru-RU" dirty="0" smtClean="0"/>
                      </a:br>
                      <a:r>
                        <a:rPr kumimoji="0" lang="ru-RU" b="0" i="0" kern="1200" dirty="0" smtClean="0">
                          <a:solidFill>
                            <a:schemeClr val="dk1"/>
                          </a:solidFill>
                          <a:effectLst/>
                          <a:latin typeface="+mn-lt"/>
                          <a:ea typeface="+mn-ea"/>
                          <a:cs typeface="+mn-cs"/>
                        </a:rPr>
                        <a:t>И</a:t>
                      </a:r>
                      <a:r>
                        <a:rPr lang="ru-RU" dirty="0" smtClean="0"/>
                        <a:t/>
                      </a:r>
                      <a:br>
                        <a:rPr lang="ru-RU" dirty="0" smtClean="0"/>
                      </a:br>
                      <a:r>
                        <a:rPr kumimoji="0" lang="ru-RU" b="0" i="0" kern="1200" dirty="0" smtClean="0">
                          <a:solidFill>
                            <a:schemeClr val="dk1"/>
                          </a:solidFill>
                          <a:effectLst/>
                          <a:latin typeface="+mn-lt"/>
                          <a:ea typeface="+mn-ea"/>
                          <a:cs typeface="+mn-cs"/>
                        </a:rPr>
                        <a:t>С</a:t>
                      </a:r>
                      <a:endParaRPr lang="ru-RU" dirty="0"/>
                    </a:p>
                  </a:txBody>
                  <a:tcPr/>
                </a:tc>
                <a:tc>
                  <a:txBody>
                    <a:bodyPr/>
                    <a:lstStyle/>
                    <a:p>
                      <a:r>
                        <a:rPr kumimoji="0" lang="ru-RU" b="0" i="0" kern="1200" dirty="0" smtClean="0">
                          <a:solidFill>
                            <a:schemeClr val="dk1"/>
                          </a:solidFill>
                          <a:effectLst/>
                          <a:latin typeface="+mn-lt"/>
                          <a:ea typeface="+mn-ea"/>
                          <a:cs typeface="+mn-cs"/>
                        </a:rPr>
                        <a:t>Состоит из глагола-связки (выражает грамматическое значение) и именной части (выражает основное лексическое значение) </a:t>
                      </a:r>
                      <a:endParaRPr lang="ru-RU" dirty="0"/>
                    </a:p>
                  </a:txBody>
                  <a:tcPr/>
                </a:tc>
                <a:tc>
                  <a:txBody>
                    <a:bodyPr/>
                    <a:lstStyle/>
                    <a:p>
                      <a:r>
                        <a:rPr kumimoji="0" lang="ru-RU" b="0" i="0" kern="1200" dirty="0" smtClean="0">
                          <a:solidFill>
                            <a:schemeClr val="dk1"/>
                          </a:solidFill>
                          <a:effectLst/>
                          <a:latin typeface="+mn-lt"/>
                          <a:ea typeface="+mn-ea"/>
                          <a:cs typeface="+mn-cs"/>
                        </a:rPr>
                        <a:t>Она </a:t>
                      </a:r>
                      <a:r>
                        <a:rPr kumimoji="0" lang="ru-RU" b="0" i="0" kern="1200" dirty="0" smtClean="0">
                          <a:solidFill>
                            <a:srgbClr val="C00000"/>
                          </a:solidFill>
                          <a:effectLst/>
                          <a:latin typeface="+mn-lt"/>
                          <a:ea typeface="+mn-ea"/>
                          <a:cs typeface="+mn-cs"/>
                        </a:rPr>
                        <a:t>была не тороплива, не холодна, не говорлива. </a:t>
                      </a:r>
                      <a:r>
                        <a:rPr kumimoji="0" lang="ru-RU" b="0" i="0" kern="1200" dirty="0" smtClean="0">
                          <a:solidFill>
                            <a:schemeClr val="dk1"/>
                          </a:solidFill>
                          <a:effectLst/>
                          <a:latin typeface="+mn-lt"/>
                          <a:ea typeface="+mn-ea"/>
                          <a:cs typeface="+mn-cs"/>
                        </a:rPr>
                        <a:t>(А. Пушкин) Слово - </a:t>
                      </a:r>
                      <a:r>
                        <a:rPr kumimoji="0" lang="ru-RU" b="0" i="0" kern="1200" dirty="0" smtClean="0">
                          <a:solidFill>
                            <a:srgbClr val="C00000"/>
                          </a:solidFill>
                          <a:effectLst/>
                          <a:latin typeface="+mn-lt"/>
                          <a:ea typeface="+mn-ea"/>
                          <a:cs typeface="+mn-cs"/>
                        </a:rPr>
                        <a:t>серебро, </a:t>
                      </a:r>
                      <a:r>
                        <a:rPr kumimoji="0" lang="ru-RU" b="0" i="0" kern="1200" dirty="0" smtClean="0">
                          <a:solidFill>
                            <a:schemeClr val="dk1"/>
                          </a:solidFill>
                          <a:effectLst/>
                          <a:latin typeface="+mn-lt"/>
                          <a:ea typeface="+mn-ea"/>
                          <a:cs typeface="+mn-cs"/>
                        </a:rPr>
                        <a:t>молчание - </a:t>
                      </a:r>
                      <a:r>
                        <a:rPr kumimoji="0" lang="ru-RU" b="0" i="0" kern="1200" dirty="0" smtClean="0">
                          <a:solidFill>
                            <a:srgbClr val="C00000"/>
                          </a:solidFill>
                          <a:effectLst/>
                          <a:latin typeface="+mn-lt"/>
                          <a:ea typeface="+mn-ea"/>
                          <a:cs typeface="+mn-cs"/>
                        </a:rPr>
                        <a:t>золото</a:t>
                      </a:r>
                      <a:r>
                        <a:rPr kumimoji="0" lang="ru-RU" b="0" i="0" kern="1200" dirty="0" smtClean="0">
                          <a:solidFill>
                            <a:schemeClr val="dk1"/>
                          </a:solidFill>
                          <a:effectLst/>
                          <a:latin typeface="+mn-lt"/>
                          <a:ea typeface="+mn-ea"/>
                          <a:cs typeface="+mn-cs"/>
                        </a:rPr>
                        <a:t>. (Поговорка)</a:t>
                      </a:r>
                      <a:endParaRPr lang="ru-RU" dirty="0"/>
                    </a:p>
                  </a:txBody>
                  <a:tcPr/>
                </a:tc>
              </a:tr>
            </a:tbl>
          </a:graphicData>
        </a:graphic>
      </p:graphicFrame>
    </p:spTree>
    <p:extLst>
      <p:ext uri="{BB962C8B-B14F-4D97-AF65-F5344CB8AC3E}">
        <p14:creationId xmlns:p14="http://schemas.microsoft.com/office/powerpoint/2010/main" val="6781110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dirty="0">
                <a:effectLst/>
              </a:rPr>
              <a:t>Алгоритм определения вида сказуемого</a:t>
            </a:r>
            <a:endParaRPr lang="ru-RU" dirty="0"/>
          </a:p>
        </p:txBody>
      </p:sp>
      <p:sp>
        <p:nvSpPr>
          <p:cNvPr id="3" name="Объект 2"/>
          <p:cNvSpPr>
            <a:spLocks noGrp="1"/>
          </p:cNvSpPr>
          <p:nvPr>
            <p:ph idx="1"/>
          </p:nvPr>
        </p:nvSpPr>
        <p:spPr/>
        <p:txBody>
          <a:bodyPr/>
          <a:lstStyle/>
          <a:p>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772816"/>
            <a:ext cx="7177980" cy="3828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899592" y="5733256"/>
            <a:ext cx="4572000" cy="646331"/>
          </a:xfrm>
          <a:prstGeom prst="rect">
            <a:avLst/>
          </a:prstGeom>
        </p:spPr>
        <p:txBody>
          <a:bodyPr>
            <a:spAutoFit/>
          </a:bodyPr>
          <a:lstStyle/>
          <a:p>
            <a:r>
              <a:rPr lang="ru-RU" dirty="0"/>
              <a:t>Мать лежала спокойная, такая же бледная, как всегда (Вениамин Каверин).</a:t>
            </a:r>
            <a:endParaRPr lang="ru-RU" dirty="0"/>
          </a:p>
        </p:txBody>
      </p:sp>
    </p:spTree>
    <p:extLst>
      <p:ext uri="{BB962C8B-B14F-4D97-AF65-F5344CB8AC3E}">
        <p14:creationId xmlns:p14="http://schemas.microsoft.com/office/powerpoint/2010/main" val="4255990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229600" cy="1143000"/>
          </a:xfrm>
        </p:spPr>
        <p:txBody>
          <a:bodyPr>
            <a:normAutofit fontScale="90000"/>
          </a:bodyPr>
          <a:lstStyle/>
          <a:p>
            <a:pPr algn="l"/>
            <a:r>
              <a:rPr lang="ru-RU" sz="3600" i="1" dirty="0"/>
              <a:t>Синтаксический анализ.</a:t>
            </a:r>
            <a:r>
              <a:rPr lang="ru-RU" sz="3600" dirty="0"/>
              <a:t/>
            </a:r>
            <a:br>
              <a:rPr lang="ru-RU" sz="3600" dirty="0"/>
            </a:br>
            <a:r>
              <a:rPr lang="ru-RU" sz="3600" dirty="0"/>
              <a:t>Прочитайте текст</a:t>
            </a:r>
            <a:r>
              <a:rPr lang="ru-RU" sz="3600" dirty="0" smtClean="0"/>
              <a:t>.</a:t>
            </a:r>
            <a:endParaRPr lang="ru-RU" dirty="0"/>
          </a:p>
        </p:txBody>
      </p:sp>
      <p:sp>
        <p:nvSpPr>
          <p:cNvPr id="3" name="Объект 2"/>
          <p:cNvSpPr>
            <a:spLocks noGrp="1"/>
          </p:cNvSpPr>
          <p:nvPr>
            <p:ph idx="1"/>
          </p:nvPr>
        </p:nvSpPr>
        <p:spPr/>
        <p:txBody>
          <a:bodyPr>
            <a:normAutofit fontScale="62500" lnSpcReduction="20000"/>
          </a:bodyPr>
          <a:lstStyle/>
          <a:p>
            <a:pPr marL="0" indent="0">
              <a:buNone/>
            </a:pPr>
            <a:r>
              <a:rPr lang="ru-RU" dirty="0"/>
              <a:t> </a:t>
            </a:r>
          </a:p>
          <a:p>
            <a:r>
              <a:rPr lang="ru-RU" dirty="0"/>
              <a:t>(1) Летнее, июльское утро! (2) Еще свежо, но уже чувствуется близость жары. (3) Вас обдает накопившимся теплым запахом ночи. (4) Небо темнеет по краям, колючим зноем пышет неподвижный воздух. (5) Вдали стеной стоит дубовый лес, и блестит, и алеет на солнце.</a:t>
            </a:r>
          </a:p>
          <a:p>
            <a:pPr marL="0" indent="0">
              <a:buNone/>
            </a:pPr>
            <a:endParaRPr lang="ru-RU" dirty="0"/>
          </a:p>
          <a:p>
            <a:r>
              <a:rPr lang="ru-RU" dirty="0"/>
              <a:t>Укажите варианты ответов, в которых верно выделена </a:t>
            </a:r>
            <a:r>
              <a:rPr lang="ru-RU" b="1" dirty="0"/>
              <a:t>грамматическая основа</a:t>
            </a:r>
            <a:r>
              <a:rPr lang="ru-RU" dirty="0"/>
              <a:t> в одном из предложений или в одной из частей сложного предложения текста. Запишите номера ответов.</a:t>
            </a:r>
          </a:p>
          <a:p>
            <a:pPr marL="0" indent="0">
              <a:buNone/>
            </a:pPr>
            <a:r>
              <a:rPr lang="ru-RU" dirty="0"/>
              <a:t> </a:t>
            </a:r>
          </a:p>
          <a:p>
            <a:r>
              <a:rPr lang="ru-RU" dirty="0"/>
              <a:t>1) Утро (предложение 1)</a:t>
            </a:r>
          </a:p>
          <a:p>
            <a:r>
              <a:rPr lang="ru-RU" dirty="0"/>
              <a:t>2) Свежо (предложение 2)</a:t>
            </a:r>
          </a:p>
          <a:p>
            <a:r>
              <a:rPr lang="ru-RU" dirty="0"/>
              <a:t>3) Вас обдаёт (предложение 3)</a:t>
            </a:r>
          </a:p>
          <a:p>
            <a:r>
              <a:rPr lang="ru-RU" dirty="0"/>
              <a:t>4) Небо пышет (предложение 4)</a:t>
            </a:r>
          </a:p>
          <a:p>
            <a:r>
              <a:rPr lang="ru-RU" dirty="0"/>
              <a:t>5) Лес стоит (предложение 5)</a:t>
            </a:r>
          </a:p>
          <a:p>
            <a:endParaRPr lang="ru-RU" dirty="0"/>
          </a:p>
        </p:txBody>
      </p:sp>
    </p:spTree>
    <p:extLst>
      <p:ext uri="{BB962C8B-B14F-4D97-AF65-F5344CB8AC3E}">
        <p14:creationId xmlns:p14="http://schemas.microsoft.com/office/powerpoint/2010/main" val="867001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Пояснение</a:t>
            </a:r>
            <a:r>
              <a:rPr lang="ru-RU" b="1" dirty="0" smtClean="0"/>
              <a:t>.</a:t>
            </a:r>
            <a:r>
              <a:rPr lang="en-US" b="1" dirty="0" smtClean="0"/>
              <a:t> </a:t>
            </a:r>
            <a:r>
              <a:rPr lang="ru-RU" dirty="0" smtClean="0"/>
              <a:t>Выделим </a:t>
            </a:r>
            <a:r>
              <a:rPr lang="ru-RU" dirty="0"/>
              <a:t>основы:</a:t>
            </a:r>
          </a:p>
        </p:txBody>
      </p:sp>
      <p:sp>
        <p:nvSpPr>
          <p:cNvPr id="3" name="Объект 2"/>
          <p:cNvSpPr>
            <a:spLocks noGrp="1"/>
          </p:cNvSpPr>
          <p:nvPr>
            <p:ph idx="1"/>
          </p:nvPr>
        </p:nvSpPr>
        <p:spPr/>
        <p:txBody>
          <a:bodyPr>
            <a:normAutofit/>
          </a:bodyPr>
          <a:lstStyle/>
          <a:p>
            <a:r>
              <a:rPr lang="ru-RU" dirty="0" smtClean="0"/>
              <a:t>1</a:t>
            </a:r>
            <a:r>
              <a:rPr lang="ru-RU" dirty="0"/>
              <a:t>) Утро (предложение 1);</a:t>
            </a:r>
          </a:p>
          <a:p>
            <a:r>
              <a:rPr lang="ru-RU" dirty="0"/>
              <a:t>2) Свежо; близость чувствуется (предложение 2);</a:t>
            </a:r>
          </a:p>
          <a:p>
            <a:r>
              <a:rPr lang="ru-RU" dirty="0"/>
              <a:t>3) Обдаёт (предложение 3);</a:t>
            </a:r>
          </a:p>
          <a:p>
            <a:r>
              <a:rPr lang="ru-RU" dirty="0"/>
              <a:t>4) Небо темнеет; воздух пышет (предложение 4);</a:t>
            </a:r>
          </a:p>
          <a:p>
            <a:r>
              <a:rPr lang="ru-RU" dirty="0"/>
              <a:t>5) Лес стоит, блестит, алеет (предложение 5).</a:t>
            </a:r>
          </a:p>
          <a:p>
            <a:r>
              <a:rPr lang="ru-RU" dirty="0"/>
              <a:t> </a:t>
            </a:r>
            <a:r>
              <a:rPr lang="ru-RU" dirty="0" smtClean="0"/>
              <a:t>ответ 1,2</a:t>
            </a:r>
            <a:endParaRPr lang="ru-RU" dirty="0"/>
          </a:p>
          <a:p>
            <a:endParaRPr lang="ru-RU" dirty="0"/>
          </a:p>
        </p:txBody>
      </p:sp>
    </p:spTree>
    <p:extLst>
      <p:ext uri="{BB962C8B-B14F-4D97-AF65-F5344CB8AC3E}">
        <p14:creationId xmlns:p14="http://schemas.microsoft.com/office/powerpoint/2010/main" val="1115044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764704"/>
            <a:ext cx="8229600" cy="4526280"/>
          </a:xfrm>
        </p:spPr>
        <p:txBody>
          <a:bodyPr>
            <a:normAutofit fontScale="70000" lnSpcReduction="20000"/>
          </a:bodyPr>
          <a:lstStyle/>
          <a:p>
            <a:r>
              <a:rPr lang="ru-RU" dirty="0"/>
              <a:t>(1) Под самым обрывом таится источник. (2) Дубовый куст жадно раскинул над водою свои лапчатые сучья. (3) Большие серебристые пузыри, колыхаясь, поднимаются со дна, покрытого мелким бархатным </a:t>
            </a:r>
            <a:r>
              <a:rPr lang="ru-RU" dirty="0" err="1"/>
              <a:t>мохом</a:t>
            </a:r>
            <a:r>
              <a:rPr lang="ru-RU" dirty="0"/>
              <a:t>. (4) Проходит час, другой… (5) Вот уже и стало жарко.</a:t>
            </a:r>
          </a:p>
          <a:p>
            <a:endParaRPr lang="ru-RU" dirty="0"/>
          </a:p>
          <a:p>
            <a:r>
              <a:rPr lang="ru-RU" dirty="0"/>
              <a:t>Укажите варианты ответов, в которых верно выделена </a:t>
            </a:r>
            <a:r>
              <a:rPr lang="ru-RU" b="1" dirty="0"/>
              <a:t>грамматическая основа</a:t>
            </a:r>
            <a:r>
              <a:rPr lang="ru-RU" dirty="0"/>
              <a:t> в одном из предложений или в одной из частей сложного предложения текста. Запишите номера ответов.</a:t>
            </a:r>
          </a:p>
          <a:p>
            <a:endParaRPr lang="ru-RU" dirty="0"/>
          </a:p>
          <a:p>
            <a:r>
              <a:rPr lang="ru-RU" dirty="0"/>
              <a:t>1) Источник таится (предложение 1)</a:t>
            </a:r>
          </a:p>
          <a:p>
            <a:r>
              <a:rPr lang="ru-RU" dirty="0"/>
              <a:t>2) Куст раскинул сучья (предложение 2)</a:t>
            </a:r>
          </a:p>
          <a:p>
            <a:r>
              <a:rPr lang="ru-RU" dirty="0"/>
              <a:t>3) Колыхаясь (предложение 3)</a:t>
            </a:r>
          </a:p>
          <a:p>
            <a:r>
              <a:rPr lang="ru-RU" dirty="0"/>
              <a:t>4) Час проходит (предложение 4)</a:t>
            </a:r>
          </a:p>
          <a:p>
            <a:r>
              <a:rPr lang="ru-RU" dirty="0"/>
              <a:t>5) Стало жарко (предложение 5)</a:t>
            </a:r>
          </a:p>
          <a:p>
            <a:endParaRPr lang="ru-RU" dirty="0"/>
          </a:p>
        </p:txBody>
      </p:sp>
    </p:spTree>
    <p:extLst>
      <p:ext uri="{BB962C8B-B14F-4D97-AF65-F5344CB8AC3E}">
        <p14:creationId xmlns:p14="http://schemas.microsoft.com/office/powerpoint/2010/main" val="38842863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ru-RU" dirty="0"/>
              <a:t>Выделим основы</a:t>
            </a:r>
            <a:r>
              <a:rPr lang="ru-RU" dirty="0" smtClean="0"/>
              <a:t>:</a:t>
            </a:r>
            <a:endParaRPr lang="ru-RU" dirty="0"/>
          </a:p>
        </p:txBody>
      </p:sp>
      <p:sp>
        <p:nvSpPr>
          <p:cNvPr id="3" name="Объект 2"/>
          <p:cNvSpPr>
            <a:spLocks noGrp="1"/>
          </p:cNvSpPr>
          <p:nvPr>
            <p:ph idx="1"/>
          </p:nvPr>
        </p:nvSpPr>
        <p:spPr/>
        <p:txBody>
          <a:bodyPr/>
          <a:lstStyle/>
          <a:p>
            <a:r>
              <a:rPr lang="ru-RU" dirty="0" smtClean="0"/>
              <a:t>1</a:t>
            </a:r>
            <a:r>
              <a:rPr lang="ru-RU" dirty="0"/>
              <a:t>) Источник таится (предложение 1);</a:t>
            </a:r>
          </a:p>
          <a:p>
            <a:r>
              <a:rPr lang="ru-RU" dirty="0"/>
              <a:t>2) Куст раскинул (предложение 2);</a:t>
            </a:r>
          </a:p>
          <a:p>
            <a:r>
              <a:rPr lang="ru-RU" dirty="0"/>
              <a:t>3) Пузыри поднимаются (предложение 3);</a:t>
            </a:r>
          </a:p>
          <a:p>
            <a:r>
              <a:rPr lang="ru-RU" dirty="0"/>
              <a:t>4) Час, другой проходит (предложение 4);</a:t>
            </a:r>
          </a:p>
          <a:p>
            <a:r>
              <a:rPr lang="ru-RU" dirty="0"/>
              <a:t>5) Стало жарко (предложение 5</a:t>
            </a:r>
            <a:r>
              <a:rPr lang="ru-RU" dirty="0" smtClean="0"/>
              <a:t>).</a:t>
            </a:r>
          </a:p>
          <a:p>
            <a:r>
              <a:rPr lang="ru-RU" dirty="0" smtClean="0"/>
              <a:t>Ответ 1,5</a:t>
            </a:r>
            <a:endParaRPr lang="ru-RU" dirty="0"/>
          </a:p>
        </p:txBody>
      </p:sp>
    </p:spTree>
    <p:extLst>
      <p:ext uri="{BB962C8B-B14F-4D97-AF65-F5344CB8AC3E}">
        <p14:creationId xmlns:p14="http://schemas.microsoft.com/office/powerpoint/2010/main" val="3657334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additive="base">
                                        <p:cTn id="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Литейная">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56</TotalTime>
  <Words>783</Words>
  <Application>Microsoft Office PowerPoint</Application>
  <PresentationFormat>Экран (4:3)</PresentationFormat>
  <Paragraphs>105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Литейная</vt:lpstr>
      <vt:lpstr>Виды сказуемого</vt:lpstr>
      <vt:lpstr>Вдруг к нашему костерку выкатились два медведя-подростка (В. Песков).</vt:lpstr>
      <vt:lpstr>Способы выражения сказуемых.</vt:lpstr>
      <vt:lpstr>Презентация PowerPoint</vt:lpstr>
      <vt:lpstr>Алгоритм определения вида сказуемого</vt:lpstr>
      <vt:lpstr>Синтаксический анализ. Прочитайте текст.</vt:lpstr>
      <vt:lpstr>Пояснение. Выделим основы:</vt:lpstr>
      <vt:lpstr>Презентация PowerPoint</vt:lpstr>
      <vt:lpstr>Выделим основы:</vt:lpstr>
      <vt:lpstr>Презентация PowerPoint</vt:lpstr>
      <vt:lpstr>Выделим основы:</vt:lpstr>
      <vt:lpstr>Презентация PowerPoint</vt:lpstr>
      <vt:lpstr>Выделим основы:</vt:lpstr>
      <vt:lpstr>Презентация PowerPoint</vt:lpstr>
      <vt:lpstr>Выделим основы: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Виды сказуемого</dc:title>
  <dc:creator>SHUM</dc:creator>
  <cp:lastModifiedBy>Пользователь Windows</cp:lastModifiedBy>
  <cp:revision>4</cp:revision>
  <dcterms:created xsi:type="dcterms:W3CDTF">2020-04-27T09:15:50Z</dcterms:created>
  <dcterms:modified xsi:type="dcterms:W3CDTF">2020-04-27T10:23:01Z</dcterms:modified>
</cp:coreProperties>
</file>