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shugramotno.ru/punktuacia/deeprichastnyj-oborot-zapyatye-stavyatsya-ili-net" TargetMode="External"/><Relationship Id="rId2" Type="http://schemas.openxmlformats.org/officeDocument/2006/relationships/hyperlink" Target="https://pishugramotno.ru/punktuacia/kogda-prichastnyj-oborot-vydelyaetsya-zapyatym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shugramotno.ru/punktuacia/znaki-prepinaniya-pri-utochneni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shugramotno.ru/punktuacia/zapyataya-pered-no-stavitsya-ili-net" TargetMode="External"/><Relationship Id="rId2" Type="http://schemas.openxmlformats.org/officeDocument/2006/relationships/hyperlink" Target="https://pishugramotno.ru/punktuacia/zapyataya-pered-i-kogda-stavitsya-a-kogda-ne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shugramotno.ru/punktuacia/pered-da-stavitsya-zapyataya-ili-ne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Вводные и вставные конструкции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2370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524328" cy="5643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55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740352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7195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78" y="908720"/>
            <a:ext cx="7452320" cy="5589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1840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6948264" cy="5211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757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668344" cy="575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496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23389"/>
            <a:ext cx="6588224" cy="4941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43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Определим, вводное слово и сказуемое.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Этот вопрос казалось затруднил гостя.</a:t>
            </a:r>
          </a:p>
          <a:p>
            <a:r>
              <a:rPr lang="ru-RU" dirty="0" smtClean="0"/>
              <a:t>Лицо его казалось спокойным.</a:t>
            </a:r>
          </a:p>
          <a:p>
            <a:r>
              <a:rPr lang="ru-RU" i="1" dirty="0" smtClean="0"/>
              <a:t>Казалось</a:t>
            </a:r>
            <a:r>
              <a:rPr lang="ru-RU" i="1" dirty="0"/>
              <a:t> малыш уже крепко заснул, но не успела я положить его в кроватку, как он снова открыл глазки и улыбнулся мне во весь свой беззубый ротик</a:t>
            </a:r>
            <a:r>
              <a:rPr lang="ru-RU" i="1" dirty="0" smtClean="0"/>
              <a:t>.</a:t>
            </a:r>
          </a:p>
          <a:p>
            <a:r>
              <a:rPr lang="ru-RU" i="1" dirty="0"/>
              <a:t>Иногда мне казалось, что бросить учёбу и уехать на год в путешествие будет хорошей идеей. Но потом я брался за ум и продолжал грызть гранит науки.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6253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Итак, важно запомнить, что «казалось (бы)» требует обособления, только </a:t>
            </a:r>
            <a:r>
              <a:rPr lang="ru-RU" sz="1800" b="1" dirty="0"/>
              <a:t>если перед нами вводное слово</a:t>
            </a:r>
            <a:r>
              <a:rPr lang="ru-RU" sz="1800" dirty="0"/>
              <a:t>. При этом действуют следующие правила пунктуации: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/>
              <a:t>1</a:t>
            </a:r>
            <a:r>
              <a:rPr lang="ru-RU" dirty="0"/>
              <a:t> </a:t>
            </a:r>
            <a:r>
              <a:rPr lang="ru-RU" b="1" dirty="0"/>
              <a:t>Одиночное вводное слово</a:t>
            </a:r>
            <a:r>
              <a:rPr lang="ru-RU" dirty="0"/>
              <a:t> всегда выделяется с двух сторон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Казалось</a:t>
            </a:r>
            <a:r>
              <a:rPr lang="ru-RU" i="1" dirty="0"/>
              <a:t> он уже совсем махнул рукой на себя — таким несчастным и заброшенным он выглядел</a:t>
            </a:r>
            <a:r>
              <a:rPr lang="ru-RU" i="1" dirty="0" smtClean="0"/>
              <a:t>.</a:t>
            </a:r>
          </a:p>
          <a:p>
            <a:r>
              <a:rPr lang="ru-RU" i="1" dirty="0"/>
              <a:t>В детстве мы </a:t>
            </a:r>
            <a:r>
              <a:rPr lang="ru-RU" i="1" dirty="0" smtClean="0"/>
              <a:t>могли казалось</a:t>
            </a:r>
            <a:r>
              <a:rPr lang="ru-RU" i="1" dirty="0"/>
              <a:t> играть на улице целый день, и даже на обед нас приходилось загонять чуть ли не метлой</a:t>
            </a:r>
            <a:r>
              <a:rPr lang="ru-RU" i="1" dirty="0" smtClean="0"/>
              <a:t>.</a:t>
            </a:r>
          </a:p>
          <a:p>
            <a:r>
              <a:rPr lang="ru-RU" i="1" dirty="0"/>
              <a:t>Все вещи были </a:t>
            </a:r>
            <a:r>
              <a:rPr lang="ru-RU" i="1" dirty="0" smtClean="0"/>
              <a:t>собраны </a:t>
            </a:r>
            <a:r>
              <a:rPr lang="ru-RU" i="1" dirty="0"/>
              <a:t>и чемоданы стояли у входной двери. Всё готово к </a:t>
            </a:r>
            <a:r>
              <a:rPr lang="ru-RU" i="1" dirty="0" smtClean="0"/>
              <a:t>поездке </a:t>
            </a:r>
            <a:r>
              <a:rPr lang="ru-RU" i="1" dirty="0"/>
              <a:t>казалось бы. И тут мне на глаза попался паспорт, преспокойно лежавший на полу у кровати.</a:t>
            </a:r>
            <a:endParaRPr lang="ru-RU" i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822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 </a:t>
            </a:r>
            <a:r>
              <a:rPr lang="ru-RU" sz="1800" dirty="0"/>
              <a:t>Вводное слово, которое стоит </a:t>
            </a:r>
            <a:r>
              <a:rPr lang="ru-RU" sz="1800" b="1" dirty="0"/>
              <a:t>в начале или конце обособленной конструкции </a:t>
            </a:r>
            <a:r>
              <a:rPr lang="ru-RU" sz="1800" dirty="0"/>
              <a:t>(</a:t>
            </a:r>
            <a:r>
              <a:rPr lang="ru-RU" sz="1800" u="sng" dirty="0">
                <a:hlinkClick r:id="rId2"/>
              </a:rPr>
              <a:t>причастный</a:t>
            </a:r>
            <a:r>
              <a:rPr lang="ru-RU" sz="1800" dirty="0"/>
              <a:t> и </a:t>
            </a:r>
            <a:r>
              <a:rPr lang="ru-RU" sz="1800" u="sng" dirty="0">
                <a:hlinkClick r:id="rId3"/>
              </a:rPr>
              <a:t>деепричастный</a:t>
            </a:r>
            <a:r>
              <a:rPr lang="ru-RU" sz="1800" dirty="0"/>
              <a:t> обороты, </a:t>
            </a:r>
            <a:r>
              <a:rPr lang="ru-RU" sz="1800" u="sng" dirty="0">
                <a:hlinkClick r:id="rId4"/>
              </a:rPr>
              <a:t>уточнения</a:t>
            </a:r>
            <a:r>
              <a:rPr lang="ru-RU" sz="1800" dirty="0"/>
              <a:t>, присоединительные обороты и т. д.), выделяется запятыми вместе с этой конструкцией.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Моя </a:t>
            </a:r>
            <a:r>
              <a:rPr lang="ru-RU" i="1" dirty="0" smtClean="0"/>
              <a:t>бабушка</a:t>
            </a:r>
            <a:r>
              <a:rPr lang="ru-RU" i="1" dirty="0"/>
              <a:t> казалось бы несгибаемая и суровая женщина, на моей свадьбе то и дело промокала влажные глаза платком</a:t>
            </a:r>
            <a:r>
              <a:rPr lang="ru-RU" i="1" dirty="0" smtClean="0"/>
              <a:t>.</a:t>
            </a:r>
          </a:p>
          <a:p>
            <a:r>
              <a:rPr lang="ru-RU" i="1" dirty="0"/>
              <a:t>Мальчишка ловко подтянулся на нижней ветке и полез на самую верхушку </a:t>
            </a:r>
            <a:r>
              <a:rPr lang="ru-RU" i="1" dirty="0" smtClean="0"/>
              <a:t>дерева </a:t>
            </a:r>
            <a:r>
              <a:rPr lang="ru-RU" i="1" dirty="0"/>
              <a:t>совсем не думая о своей безопасности казалось.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82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/>
              <a:t>Если же вводное «казалось (бы)» стоит </a:t>
            </a:r>
            <a:r>
              <a:rPr lang="ru-RU" sz="1800" b="1" dirty="0"/>
              <a:t>в середине такого оборота</a:t>
            </a:r>
            <a:r>
              <a:rPr lang="ru-RU" sz="1800" dirty="0"/>
              <a:t>, то отделяется от него запятыми на общих основаниях.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Водитель </a:t>
            </a:r>
            <a:r>
              <a:rPr lang="ru-RU" i="1" dirty="0" smtClean="0"/>
              <a:t>автобуса </a:t>
            </a:r>
            <a:r>
              <a:rPr lang="ru-RU" i="1" dirty="0"/>
              <a:t>не </a:t>
            </a:r>
            <a:r>
              <a:rPr lang="ru-RU" i="1" dirty="0" smtClean="0"/>
              <a:t>заметивший казалось</a:t>
            </a:r>
            <a:r>
              <a:rPr lang="ru-RU" i="1" dirty="0"/>
              <a:t> моей отчаянной </a:t>
            </a:r>
            <a:r>
              <a:rPr lang="ru-RU" i="1" dirty="0" smtClean="0"/>
              <a:t>погони</a:t>
            </a:r>
            <a:r>
              <a:rPr lang="ru-RU" i="1" dirty="0"/>
              <a:t> захлопнул двери прямо у меня перед носом и поехал себе дальше по маршруту.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157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sz="2700" b="1" dirty="0"/>
              <a:t>Важно!</a:t>
            </a:r>
            <a:r>
              <a:rPr lang="ru-RU" sz="2700" dirty="0"/>
              <a:t> Вводное слово в любом случае отделяется от обособленного оборота запятой, если:</a:t>
            </a:r>
            <a:br>
              <a:rPr lang="ru-RU" sz="2700" dirty="0"/>
            </a:br>
            <a:r>
              <a:rPr lang="ru-RU" sz="2700" dirty="0"/>
              <a:t>этот оборот начинается со слов «как», «чтобы»;</a:t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И тут </a:t>
            </a:r>
            <a:r>
              <a:rPr lang="ru-RU" i="1" dirty="0" smtClean="0"/>
              <a:t>слон казалось</a:t>
            </a:r>
            <a:r>
              <a:rPr lang="ru-RU" i="1" dirty="0"/>
              <a:t> как бы невзначай стоявший у </a:t>
            </a:r>
            <a:r>
              <a:rPr lang="ru-RU" i="1" dirty="0" smtClean="0"/>
              <a:t>заграждения </a:t>
            </a:r>
            <a:r>
              <a:rPr lang="ru-RU" i="1" dirty="0"/>
              <a:t>хоботом выудил у меня из сумки связку бананов и ловко с ними разделался — я даже не успела удивиться.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76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Когда «казалось (бы)» идёт </a:t>
            </a:r>
            <a:r>
              <a:rPr lang="ru-RU" sz="2000" b="1" dirty="0"/>
              <a:t>после сочинительных союзов </a:t>
            </a:r>
            <a:r>
              <a:rPr lang="ru-RU" sz="2000" b="1" u="sng" dirty="0">
                <a:hlinkClick r:id="rId2"/>
              </a:rPr>
              <a:t>«и»</a:t>
            </a:r>
            <a:r>
              <a:rPr lang="ru-RU" sz="2000" b="1" dirty="0"/>
              <a:t>, «а», </a:t>
            </a:r>
            <a:r>
              <a:rPr lang="ru-RU" sz="2000" b="1" u="sng" dirty="0">
                <a:hlinkClick r:id="rId3"/>
              </a:rPr>
              <a:t>«но»</a:t>
            </a:r>
            <a:r>
              <a:rPr lang="ru-RU" sz="2000" b="1" dirty="0"/>
              <a:t>, </a:t>
            </a:r>
            <a:r>
              <a:rPr lang="ru-RU" sz="2000" b="1" u="sng" dirty="0">
                <a:hlinkClick r:id="rId4"/>
              </a:rPr>
              <a:t>«да»</a:t>
            </a:r>
            <a:r>
              <a:rPr lang="ru-RU" sz="2000" b="1" dirty="0"/>
              <a:t> (= «и»)</a:t>
            </a:r>
            <a:r>
              <a:rPr lang="ru-RU" sz="2000" dirty="0"/>
              <a:t>, то запятая между ними ставится в том случае, если вводное слово может быть удалено из предложения без потери смысла.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Девушка выскочила на дорогу на красный </a:t>
            </a:r>
            <a:r>
              <a:rPr lang="ru-RU" i="1" dirty="0" smtClean="0"/>
              <a:t>свет </a:t>
            </a:r>
            <a:r>
              <a:rPr lang="ru-RU" i="1" dirty="0"/>
              <a:t>и машины недовольно ей </a:t>
            </a:r>
            <a:r>
              <a:rPr lang="ru-RU" i="1" dirty="0" err="1" smtClean="0"/>
              <a:t>засигналили</a:t>
            </a:r>
            <a:r>
              <a:rPr lang="ru-RU" i="1" dirty="0"/>
              <a:t> </a:t>
            </a:r>
            <a:r>
              <a:rPr lang="ru-RU" i="1" dirty="0" smtClean="0"/>
              <a:t>но казалось</a:t>
            </a:r>
            <a:r>
              <a:rPr lang="ru-RU" i="1" dirty="0"/>
              <a:t> она их даже не видела — её взгляд был устремлён только на </a:t>
            </a:r>
            <a:r>
              <a:rPr lang="ru-RU" i="1" dirty="0" smtClean="0"/>
              <a:t>котёнка </a:t>
            </a:r>
            <a:r>
              <a:rPr lang="ru-RU" i="1" dirty="0"/>
              <a:t>сжавшегося в комочек прямо на двойной сплошной.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092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Мне всегда </a:t>
            </a:r>
            <a:r>
              <a:rPr lang="ru-RU" i="1" dirty="0" smtClean="0"/>
              <a:t>казалось </a:t>
            </a:r>
            <a:r>
              <a:rPr lang="ru-RU" i="1" dirty="0"/>
              <a:t>что взрослая жизнь — это сплошное веселье. Как же я ошибался</a:t>
            </a:r>
            <a:r>
              <a:rPr lang="ru-RU" i="1" dirty="0" smtClean="0"/>
              <a:t>!</a:t>
            </a:r>
          </a:p>
          <a:p>
            <a:r>
              <a:rPr lang="ru-RU" i="1" dirty="0" smtClean="0"/>
              <a:t>Скажи</a:t>
            </a:r>
            <a:r>
              <a:rPr lang="ru-RU" i="1" dirty="0"/>
              <a:t> казалось ли тебе когда-нибудь, что выбранный тобой путь не совсем верен?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0638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94</TotalTime>
  <Words>80</Words>
  <Application>Microsoft Office PowerPoint</Application>
  <PresentationFormat>Экран (4:3)</PresentationFormat>
  <Paragraphs>22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Аптека</vt:lpstr>
      <vt:lpstr>Вводные и вставные конструкции</vt:lpstr>
      <vt:lpstr>Презентация PowerPoint</vt:lpstr>
      <vt:lpstr>Определим, вводное слово и сказуемое.</vt:lpstr>
      <vt:lpstr>Итак, важно запомнить, что «казалось (бы)» требует обособления, только если перед нами вводное слово. При этом действуют следующие правила пунктуации:</vt:lpstr>
      <vt:lpstr> Вводное слово, которое стоит в начале или конце обособленной конструкции (причастный и деепричастный обороты, уточнения, присоединительные обороты и т. д.), выделяется запятыми вместе с этой конструкцией.</vt:lpstr>
      <vt:lpstr>Если же вводное «казалось (бы)» стоит в середине такого оборота, то отделяется от него запятыми на общих основаниях.</vt:lpstr>
      <vt:lpstr> Важно! Вводное слово в любом случае отделяется от обособленного оборота запятой, если: этот оборот начинается со слов «как», «чтобы»; </vt:lpstr>
      <vt:lpstr>Когда «казалось (бы)» идёт после сочинительных союзов «и», «а», «но», «да» (= «и»), то запятая между ними ставится в том случае, если вводное слово может быть удалено из предложения без потери смысла.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Вводные и вставные конструкции</dc:title>
  <dc:creator>SHUM</dc:creator>
  <cp:lastModifiedBy>Пользователь Windows</cp:lastModifiedBy>
  <cp:revision>4</cp:revision>
  <dcterms:created xsi:type="dcterms:W3CDTF">2020-04-30T09:20:13Z</dcterms:created>
  <dcterms:modified xsi:type="dcterms:W3CDTF">2020-04-30T11:06:06Z</dcterms:modified>
</cp:coreProperties>
</file>