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16"/>
  </p:notesMasterIdLst>
  <p:sldIdLst>
    <p:sldId id="256" r:id="rId2"/>
    <p:sldId id="257" r:id="rId3"/>
    <p:sldId id="259" r:id="rId4"/>
    <p:sldId id="267" r:id="rId5"/>
    <p:sldId id="262" r:id="rId6"/>
    <p:sldId id="263" r:id="rId7"/>
    <p:sldId id="264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37"/>
    <a:srgbClr val="B3FFEB"/>
    <a:srgbClr val="CCFF99"/>
    <a:srgbClr val="FDFDC3"/>
    <a:srgbClr val="C4F5FC"/>
    <a:srgbClr val="7FEAF9"/>
    <a:srgbClr val="0AC1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4EB9957-43F2-4350-8257-A5900C76022C}" type="datetimeFigureOut">
              <a:rPr lang="ru-RU"/>
              <a:pPr>
                <a:defRPr/>
              </a:pPr>
              <a:t>07.04.2011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4CE28AF-EE83-4195-90D0-7C76D24AF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C036EE-A1AD-40E5-97AC-E71AB9A5846D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B7E159-8D07-4A4A-9C75-38502E929BBB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CF18068-6019-40B5-BA67-1BC967834CFF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66F670-F59B-49F9-9303-7AC15C035B91}" type="slidenum">
              <a:rPr lang="ru-RU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9651CC-ECB1-4C1A-819C-1F085F17AF41}" type="slidenum">
              <a:rPr lang="ru-RU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B1B5B9-9A44-452C-91B6-989B15ED5E2F}" type="slidenum">
              <a:rPr lang="ru-RU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DFC3E5-1C16-4C2B-A118-3452417A6BF4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C274FC-7197-41F7-B21F-EB5B6E0B7E3C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F11271-C4D5-408E-9F8D-8559C0A88E30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00698A-5D0A-4B8B-B60A-648E28DAF3B0}" type="slidenum">
              <a:rPr lang="ru-RU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7A3F1E-8BC6-4F47-AEC4-E71FC849A273}" type="slidenum">
              <a:rPr lang="ru-RU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F3B7EC-7D02-420C-A071-5920D7633F6F}" type="slidenum">
              <a:rPr lang="ru-RU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43170F-3F67-4BA7-8073-5BB1A77AB6E2}" type="slidenum">
              <a:rPr lang="ru-RU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F7744C-7964-467F-B0B4-EF9C302349D1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9E672-ADA1-4C85-B361-6ACAADFAA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7BCEF-8FA0-4717-9C9E-888E3BE72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50ED7-19C7-459D-A291-7FA3D21DD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22696-D205-4D76-A155-30A5C087D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A9D49-8C0A-4022-A8ED-4B061F0BA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5D5CD-E03A-479B-BAED-0A837A07E3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DFE75D-579B-4591-8E55-F63DC59A9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5346D-B9A2-4C61-B2E4-6216E4E52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8D967-EFFB-4B42-9A91-4ADFE99D7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7A0F9-9BBD-46A4-8D2C-3CC558147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0D848-E1DB-435D-9991-4C2DA3690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B036FAD-0D77-49D3-8B09-432A300D01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04" r:id="rId2"/>
    <p:sldLayoutId id="2147483703" r:id="rId3"/>
    <p:sldLayoutId id="2147483702" r:id="rId4"/>
    <p:sldLayoutId id="2147483701" r:id="rId5"/>
    <p:sldLayoutId id="2147483700" r:id="rId6"/>
    <p:sldLayoutId id="2147483699" r:id="rId7"/>
    <p:sldLayoutId id="2147483698" r:id="rId8"/>
    <p:sldLayoutId id="2147483697" r:id="rId9"/>
    <p:sldLayoutId id="2147483696" r:id="rId10"/>
    <p:sldLayoutId id="2147483695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ru-RU" sz="4000">
                <a:latin typeface="Cataneo BT" pitchFamily="66" charset="0"/>
              </a:rPr>
              <a:t>Что такое творческий проект? Этапы написания творческого проекта.</a:t>
            </a:r>
            <a:br>
              <a:rPr lang="ru-RU" sz="4000">
                <a:latin typeface="Cataneo BT" pitchFamily="66" charset="0"/>
              </a:rPr>
            </a:br>
            <a:r>
              <a:rPr lang="ru-RU" sz="4000">
                <a:latin typeface="Cataneo BT" pitchFamily="66" charset="0"/>
              </a:rPr>
              <a:t>Фартук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65625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Cataneo BT"/>
              </a:rPr>
              <a:t>5 класс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Cataneo BT"/>
              </a:rPr>
              <a:t>Учитель технологии МОУ  СОШ  №25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Cataneo BT"/>
              </a:rPr>
              <a:t>Есакова Анжелика Валерьевна</a:t>
            </a:r>
          </a:p>
          <a:p>
            <a:pPr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1250" y="352425"/>
            <a:ext cx="4381500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Моделирование  карманов</a:t>
            </a:r>
          </a:p>
        </p:txBody>
      </p:sp>
      <p:sp>
        <p:nvSpPr>
          <p:cNvPr id="3481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34819" name="Picture 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9525" y="1916113"/>
            <a:ext cx="40449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Моделирование нагрудников</a:t>
            </a:r>
          </a:p>
        </p:txBody>
      </p:sp>
      <p:pic>
        <p:nvPicPr>
          <p:cNvPr id="36866" name="Picture 4">
            <a:hlinkClick r:id="rId3" action="ppaction://hlinksldjump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413000" y="1773238"/>
            <a:ext cx="4316413" cy="47291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/>
              <a:t>Моделирование нижней части фартука </a:t>
            </a:r>
          </a:p>
        </p:txBody>
      </p:sp>
      <p:pic>
        <p:nvPicPr>
          <p:cNvPr id="38914" name="Picture 4">
            <a:hlinkClick r:id="rId3" action="ppaction://hlinksldjump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024063" y="2060575"/>
            <a:ext cx="5094287" cy="44815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2143125"/>
            <a:ext cx="91440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100">
                <a:latin typeface="Calibri" pitchFamily="34" charset="0"/>
                <a:cs typeface="Times New Roman" pitchFamily="18" charset="0"/>
              </a:rPr>
              <a:t> </a:t>
            </a:r>
            <a:endParaRPr lang="ru-RU" sz="800"/>
          </a:p>
          <a:p>
            <a:pPr eaLnBrk="0" hangingPunct="0"/>
            <a:r>
              <a:rPr lang="ru-RU" sz="1100">
                <a:latin typeface="Calibri" pitchFamily="34" charset="0"/>
                <a:cs typeface="Times New Roman" pitchFamily="18" charset="0"/>
              </a:rPr>
              <a:t>                                                                      </a:t>
            </a:r>
            <a:r>
              <a:rPr lang="ru-RU" sz="400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28638"/>
            <a:ext cx="7772400" cy="579913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u="sng"/>
              <a:t>Цель:</a:t>
            </a:r>
            <a:r>
              <a:rPr lang="ru-RU"/>
              <a:t> </a:t>
            </a:r>
            <a:r>
              <a:rPr lang="ru-RU" sz="2800"/>
              <a:t>ознакомить учащихся с правилами написания творческого проекта.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u="sng"/>
              <a:t>Задачи:</a:t>
            </a:r>
            <a:r>
              <a:rPr lang="ru-RU"/>
              <a:t> </a:t>
            </a:r>
          </a:p>
          <a:p>
            <a:pPr>
              <a:defRPr/>
            </a:pPr>
            <a:r>
              <a:rPr lang="ru-RU" sz="2800"/>
              <a:t>Сформировать навыки по содержанию, оформлению и выполнению проекта, определиться с выбором моделей и подбором ткани;</a:t>
            </a:r>
          </a:p>
          <a:p>
            <a:pPr>
              <a:defRPr/>
            </a:pPr>
            <a:r>
              <a:rPr lang="ru-RU" sz="2800"/>
              <a:t>Воспитывать аккуратность, внимательность, прививать эстетический вкус.</a:t>
            </a:r>
          </a:p>
          <a:p>
            <a:pPr>
              <a:defRPr/>
            </a:pPr>
            <a:endParaRPr lang="ru-RU" sz="2800"/>
          </a:p>
          <a:p>
            <a:pPr>
              <a:buFont typeface="Wingdings" pitchFamily="2" charset="2"/>
              <a:buNone/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5872163"/>
          </a:xfrm>
        </p:spPr>
        <p:txBody>
          <a:bodyPr/>
          <a:lstStyle/>
          <a:p>
            <a:pPr>
              <a:spcBef>
                <a:spcPts val="800"/>
              </a:spcBef>
              <a:buFont typeface="Wingdings" pitchFamily="2" charset="2"/>
              <a:buNone/>
              <a:defRPr/>
            </a:pPr>
            <a:r>
              <a:rPr lang="ru-RU" sz="3600" b="1"/>
              <a:t>Творческий проект</a:t>
            </a:r>
            <a:r>
              <a:rPr lang="ru-RU"/>
              <a:t> – это самостоятельная творческая итоговая работа учащихся. </a:t>
            </a:r>
          </a:p>
          <a:p>
            <a:pPr>
              <a:spcBef>
                <a:spcPts val="800"/>
              </a:spcBef>
              <a:buFont typeface="Wingdings" pitchFamily="2" charset="2"/>
              <a:buNone/>
              <a:defRPr/>
            </a:pPr>
            <a:r>
              <a:rPr lang="ru-RU"/>
              <a:t>Проект состоит из двух частей: теоретической и практической.</a:t>
            </a:r>
          </a:p>
        </p:txBody>
      </p:sp>
      <p:pic>
        <p:nvPicPr>
          <p:cNvPr id="18434" name="Picture 4" descr="Изображение 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9938" y="3284538"/>
            <a:ext cx="240982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школа 14 февраля 0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213100"/>
            <a:ext cx="4116387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333375"/>
            <a:ext cx="7772400" cy="5727700"/>
          </a:xfrm>
        </p:spPr>
        <p:txBody>
          <a:bodyPr/>
          <a:lstStyle/>
          <a:p>
            <a:pPr algn="ctr">
              <a:spcBef>
                <a:spcPts val="800"/>
              </a:spcBef>
              <a:buFont typeface="Wingdings" pitchFamily="2" charset="2"/>
              <a:buNone/>
              <a:defRPr/>
            </a:pPr>
            <a:r>
              <a:rPr lang="ru-RU"/>
              <a:t>Схема выполнения проекта по технологии</a:t>
            </a:r>
            <a:endParaRPr lang="ru-RU" b="1"/>
          </a:p>
          <a:p>
            <a:pPr>
              <a:buFont typeface="Wingdings" pitchFamily="2" charset="2"/>
              <a:buNone/>
              <a:defRPr/>
            </a:pPr>
            <a:endParaRPr lang="ru-RU"/>
          </a:p>
        </p:txBody>
      </p:sp>
      <p:sp>
        <p:nvSpPr>
          <p:cNvPr id="20482" name="Oval 3"/>
          <p:cNvSpPr>
            <a:spLocks noChangeArrowheads="1"/>
          </p:cNvSpPr>
          <p:nvPr/>
        </p:nvSpPr>
        <p:spPr bwMode="auto">
          <a:xfrm>
            <a:off x="3779838" y="3357563"/>
            <a:ext cx="2087562" cy="1079500"/>
          </a:xfrm>
          <a:prstGeom prst="ellipse">
            <a:avLst/>
          </a:prstGeom>
          <a:solidFill>
            <a:srgbClr val="FFD937"/>
          </a:soli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4284663" y="36449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Изделие</a:t>
            </a: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1042988" y="2276475"/>
            <a:ext cx="2303462" cy="5762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539750" y="3573463"/>
            <a:ext cx="2376488" cy="5762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1187450" y="4652963"/>
            <a:ext cx="2376488" cy="6477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3563938" y="1557338"/>
            <a:ext cx="2592387" cy="576262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8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659563" y="3573463"/>
            <a:ext cx="2232025" cy="6477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5724525" y="4724400"/>
            <a:ext cx="2519363" cy="64928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90" name="Rectangle 11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132138" y="5734050"/>
            <a:ext cx="3024187" cy="719138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1187450" y="23495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Себестоимость</a:t>
            </a:r>
          </a:p>
        </p:txBody>
      </p:sp>
      <p:sp>
        <p:nvSpPr>
          <p:cNvPr id="20492" name="Text Box 14"/>
          <p:cNvSpPr txBox="1">
            <a:spLocks noChangeArrowheads="1"/>
          </p:cNvSpPr>
          <p:nvPr/>
        </p:nvSpPr>
        <p:spPr bwMode="auto">
          <a:xfrm>
            <a:off x="6804025" y="37163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Модель</a:t>
            </a:r>
          </a:p>
        </p:txBody>
      </p:sp>
      <p:sp>
        <p:nvSpPr>
          <p:cNvPr id="20493" name="Text Box 15"/>
          <p:cNvSpPr txBox="1">
            <a:spLocks noChangeArrowheads="1"/>
          </p:cNvSpPr>
          <p:nvPr/>
        </p:nvSpPr>
        <p:spPr bwMode="auto">
          <a:xfrm>
            <a:off x="5795963" y="4652963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Материалы и инструменты</a:t>
            </a:r>
          </a:p>
        </p:txBody>
      </p:sp>
      <p:sp>
        <p:nvSpPr>
          <p:cNvPr id="20494" name="Text Box 16"/>
          <p:cNvSpPr txBox="1">
            <a:spLocks noChangeArrowheads="1"/>
          </p:cNvSpPr>
          <p:nvPr/>
        </p:nvSpPr>
        <p:spPr bwMode="auto">
          <a:xfrm>
            <a:off x="611188" y="3644900"/>
            <a:ext cx="2232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Охрана труда</a:t>
            </a:r>
          </a:p>
        </p:txBody>
      </p:sp>
      <p:sp>
        <p:nvSpPr>
          <p:cNvPr id="20495" name="Text Box 17"/>
          <p:cNvSpPr txBox="1">
            <a:spLocks noChangeArrowheads="1"/>
          </p:cNvSpPr>
          <p:nvPr/>
        </p:nvSpPr>
        <p:spPr bwMode="auto">
          <a:xfrm>
            <a:off x="1258888" y="4581525"/>
            <a:ext cx="2160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Технология изготовления</a:t>
            </a:r>
          </a:p>
        </p:txBody>
      </p:sp>
      <p:sp>
        <p:nvSpPr>
          <p:cNvPr id="20496" name="Text Box 18"/>
          <p:cNvSpPr txBox="1">
            <a:spLocks noChangeArrowheads="1"/>
          </p:cNvSpPr>
          <p:nvPr/>
        </p:nvSpPr>
        <p:spPr bwMode="auto">
          <a:xfrm>
            <a:off x="3203575" y="5734050"/>
            <a:ext cx="2736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Конструирование, моделирование </a:t>
            </a:r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 flipH="1" flipV="1">
            <a:off x="3492500" y="2565400"/>
            <a:ext cx="1008063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20"/>
          <p:cNvSpPr>
            <a:spLocks noChangeShapeType="1"/>
          </p:cNvSpPr>
          <p:nvPr/>
        </p:nvSpPr>
        <p:spPr bwMode="auto">
          <a:xfrm flipV="1">
            <a:off x="5076825" y="2565400"/>
            <a:ext cx="107950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Line 21"/>
          <p:cNvSpPr>
            <a:spLocks noChangeShapeType="1"/>
          </p:cNvSpPr>
          <p:nvPr/>
        </p:nvSpPr>
        <p:spPr bwMode="auto">
          <a:xfrm flipH="1">
            <a:off x="2987675" y="3860800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0" name="Line 22"/>
          <p:cNvSpPr>
            <a:spLocks noChangeShapeType="1"/>
          </p:cNvSpPr>
          <p:nvPr/>
        </p:nvSpPr>
        <p:spPr bwMode="auto">
          <a:xfrm>
            <a:off x="5940425" y="393382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Line 23"/>
          <p:cNvSpPr>
            <a:spLocks noChangeShapeType="1"/>
          </p:cNvSpPr>
          <p:nvPr/>
        </p:nvSpPr>
        <p:spPr bwMode="auto">
          <a:xfrm flipH="1">
            <a:off x="3635375" y="4365625"/>
            <a:ext cx="649288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2" name="Line 24"/>
          <p:cNvSpPr>
            <a:spLocks noChangeShapeType="1"/>
          </p:cNvSpPr>
          <p:nvPr/>
        </p:nvSpPr>
        <p:spPr bwMode="auto">
          <a:xfrm>
            <a:off x="5148263" y="4437063"/>
            <a:ext cx="5762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Line 25"/>
          <p:cNvSpPr>
            <a:spLocks noChangeShapeType="1"/>
          </p:cNvSpPr>
          <p:nvPr/>
        </p:nvSpPr>
        <p:spPr bwMode="auto">
          <a:xfrm>
            <a:off x="4716463" y="44370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4" name="Rectangle 26"/>
          <p:cNvSpPr>
            <a:spLocks noChangeArrowheads="1"/>
          </p:cNvSpPr>
          <p:nvPr/>
        </p:nvSpPr>
        <p:spPr bwMode="auto">
          <a:xfrm>
            <a:off x="6156325" y="2349500"/>
            <a:ext cx="2592388" cy="576263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505" name="Line 28"/>
          <p:cNvSpPr>
            <a:spLocks noChangeShapeType="1"/>
          </p:cNvSpPr>
          <p:nvPr/>
        </p:nvSpPr>
        <p:spPr bwMode="auto">
          <a:xfrm flipV="1">
            <a:off x="4787900" y="2133600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06" name="Text Box 29"/>
          <p:cNvSpPr txBox="1">
            <a:spLocks noChangeArrowheads="1"/>
          </p:cNvSpPr>
          <p:nvPr/>
        </p:nvSpPr>
        <p:spPr bwMode="auto">
          <a:xfrm>
            <a:off x="6516688" y="2492375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Мода</a:t>
            </a:r>
          </a:p>
        </p:txBody>
      </p:sp>
      <p:sp>
        <p:nvSpPr>
          <p:cNvPr id="20507" name="Text Box 30"/>
          <p:cNvSpPr txBox="1">
            <a:spLocks noChangeArrowheads="1"/>
          </p:cNvSpPr>
          <p:nvPr/>
        </p:nvSpPr>
        <p:spPr bwMode="auto">
          <a:xfrm>
            <a:off x="3708400" y="1484313"/>
            <a:ext cx="215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Потребность, проблема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sz="3200"/>
              <a:t>Последовательность выполнения творческого проекта</a:t>
            </a:r>
            <a:br>
              <a:rPr lang="ru-RU" sz="3200"/>
            </a:br>
            <a:endParaRPr lang="ru-RU" sz="320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41438"/>
            <a:ext cx="7772400" cy="49672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/>
              <a:t>Этапы выполнения проекта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800"/>
              <a:t>1</a:t>
            </a:r>
            <a:r>
              <a:rPr lang="ru-RU" sz="2800"/>
              <a:t>. Организационно-подготовительный</a:t>
            </a:r>
            <a:r>
              <a:rPr lang="en-US" sz="2800"/>
              <a:t>:</a:t>
            </a:r>
            <a:endParaRPr lang="ru-RU" sz="2800"/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Выбор темы проекта, его обоснование. Поиск и анализ проблемы. Цели и задачи.</a:t>
            </a:r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Сбор необходимой информации, её изучение и исследование, разработка оптимальной идеи.</a:t>
            </a:r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Планирование проектной деятельности:</a:t>
            </a:r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Определение критериев, которым должно соответствовать проектируемое изделие;</a:t>
            </a:r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Выбор и проработка наиболее приемлемлевого варианта конструкции и технологии изготовления изделия;</a:t>
            </a:r>
          </a:p>
          <a:p>
            <a:pPr lvl="1">
              <a:lnSpc>
                <a:spcPct val="80000"/>
              </a:lnSpc>
              <a:defRPr/>
            </a:pPr>
            <a:r>
              <a:rPr lang="ru-RU" sz="2400"/>
              <a:t>Варианты конструкции объекта труда на основе требований дизайна, экономической оценки.</a:t>
            </a:r>
            <a:endParaRPr lang="ru-RU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25513"/>
            <a:ext cx="7772400" cy="5006975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/>
              <a:t>2. Технологический этап:</a:t>
            </a:r>
          </a:p>
          <a:p>
            <a:pPr lvl="1">
              <a:defRPr/>
            </a:pPr>
            <a:r>
              <a:rPr lang="ru-RU" sz="2400"/>
              <a:t>Разработка документации;</a:t>
            </a:r>
          </a:p>
          <a:p>
            <a:pPr lvl="1">
              <a:defRPr/>
            </a:pPr>
            <a:r>
              <a:rPr lang="ru-RU" sz="2400"/>
              <a:t>Практическая реализация проекта, подбор материалов, оборудования в соответствии с возможностями и имеющимися ресурсами;</a:t>
            </a:r>
          </a:p>
          <a:p>
            <a:pPr lvl="1">
              <a:defRPr/>
            </a:pPr>
            <a:r>
              <a:rPr lang="ru-RU" sz="2400"/>
              <a:t>Выполнение проекта с учётом требований технологии и дизайна;</a:t>
            </a:r>
          </a:p>
          <a:p>
            <a:pPr lvl="1">
              <a:defRPr/>
            </a:pPr>
            <a:r>
              <a:rPr lang="ru-RU" sz="2400"/>
              <a:t>Внесение изменений в конструирование и технологию;</a:t>
            </a:r>
          </a:p>
          <a:p>
            <a:pPr lvl="1">
              <a:defRPr/>
            </a:pPr>
            <a:r>
              <a:rPr lang="ru-RU" sz="2400"/>
              <a:t>Текущий контроль качества выполнения изделия.</a:t>
            </a:r>
          </a:p>
          <a:p>
            <a:pPr>
              <a:defRPr/>
            </a:pPr>
            <a:endParaRPr lang="ru-RU" sz="2300"/>
          </a:p>
          <a:p>
            <a:pPr>
              <a:buFont typeface="Wingdings" pitchFamily="2" charset="2"/>
              <a:buNone/>
              <a:defRPr/>
            </a:pPr>
            <a:endParaRPr lang="ru-RU" sz="23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772400" cy="493553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/>
              <a:t>3. Заключительный этап:</a:t>
            </a:r>
          </a:p>
          <a:p>
            <a:pPr lvl="1">
              <a:defRPr/>
            </a:pPr>
            <a:r>
              <a:rPr lang="ru-RU" sz="2400"/>
              <a:t>Оценка качества реализации проекта,  влияние на окружающую среду;</a:t>
            </a:r>
          </a:p>
          <a:p>
            <a:pPr lvl="1">
              <a:defRPr/>
            </a:pPr>
            <a:r>
              <a:rPr lang="ru-RU" sz="2400"/>
              <a:t>Анализ результатов выполнения  проекта, защита.</a:t>
            </a:r>
          </a:p>
          <a:p>
            <a:pPr lvl="1">
              <a:defRPr/>
            </a:pPr>
            <a:r>
              <a:rPr lang="ru-RU" sz="2400"/>
              <a:t>Изучение возможностей использования  результатов проекта, реального спроса  на рынке товаров, участие в выставках  проектов.</a:t>
            </a:r>
          </a:p>
          <a:p>
            <a:pPr lvl="1">
              <a:defRPr/>
            </a:pPr>
            <a:endParaRPr lang="ru-RU" sz="2400"/>
          </a:p>
          <a:p>
            <a:pPr>
              <a:buFont typeface="Wingdings" pitchFamily="2" charset="2"/>
              <a:buNone/>
              <a:defRPr/>
            </a:pPr>
            <a:endParaRPr 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59436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/>
              <a:t>В проекте возможен рекламный проспект.</a:t>
            </a:r>
          </a:p>
          <a:p>
            <a:pPr>
              <a:buFont typeface="Wingdings" pitchFamily="2" charset="2"/>
              <a:buNone/>
              <a:defRPr/>
            </a:pPr>
            <a:r>
              <a:rPr lang="ru-RU"/>
              <a:t>Реклама – </a:t>
            </a:r>
            <a:r>
              <a:rPr lang="ru-RU" sz="2400"/>
              <a:t>это информация. Которую</a:t>
            </a:r>
            <a:r>
              <a:rPr lang="ru-RU" sz="2800"/>
              <a:t> </a:t>
            </a:r>
            <a:r>
              <a:rPr lang="ru-RU" sz="2400"/>
              <a:t>предлагают фирмы или предприятия для покупателей, потребителей её товаров и услуг об их качестве. достоинствах, преимуществах. а также о деятельности самой фирмы или предприятия.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/>
              <a:t>Цель рекламы</a:t>
            </a:r>
            <a:r>
              <a:rPr lang="ru-RU" sz="2800"/>
              <a:t> – </a:t>
            </a:r>
            <a:r>
              <a:rPr lang="ru-RU" sz="2400"/>
              <a:t>это привлечение внимания потребителей к товарам или услугам и повышение спроса на них.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/>
              <a:t>Рекламный проспект изделия </a:t>
            </a:r>
            <a:r>
              <a:rPr lang="ru-RU" sz="2400"/>
              <a:t>– это необходимая часть проекта. От рекламы зависит. сможет ли изготовитель продавать продукцию или нет.</a:t>
            </a:r>
            <a:endParaRPr lang="ru-RU" sz="2400" b="1"/>
          </a:p>
          <a:p>
            <a:pPr>
              <a:buFont typeface="Wingdings" pitchFamily="2" charset="2"/>
              <a:buNone/>
              <a:defRPr/>
            </a:pPr>
            <a:endParaRPr lang="ru-RU" sz="24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28638"/>
            <a:ext cx="7772400" cy="5799137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/>
              <a:t>Итогом работы является защита проекта. С которой мы познакомимся на следующем уроке.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/>
              <a:t>Домашнее задание: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/>
              <a:t> </a:t>
            </a:r>
            <a:r>
              <a:rPr lang="ru-RU"/>
              <a:t>Начать работу по первому этапу творческого проекта.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/>
              <a:t> </a:t>
            </a:r>
            <a:r>
              <a:rPr lang="ru-RU"/>
              <a:t>Рассмотреть эскизы фартуков и выбрать самый приемлемый для Вас.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en-US"/>
              <a:t> </a:t>
            </a:r>
            <a:r>
              <a:rPr lang="ru-RU"/>
              <a:t>Подобрать ткань и отделку для выбранной модели фартука.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theme/theme1.xml><?xml version="1.0" encoding="utf-8"?>
<a:theme xmlns:a="http://schemas.openxmlformats.org/drawingml/2006/main" name="HramovaLA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HramovaLA</Template>
  <TotalTime>7</TotalTime>
  <Words>342</Words>
  <Application>Microsoft Office PowerPoint</Application>
  <PresentationFormat>Экран (4:3)</PresentationFormat>
  <Paragraphs>67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Tahoma</vt:lpstr>
      <vt:lpstr>Arial</vt:lpstr>
      <vt:lpstr>Wingdings</vt:lpstr>
      <vt:lpstr>Calibri</vt:lpstr>
      <vt:lpstr>Cataneo BT</vt:lpstr>
      <vt:lpstr>Times New Roman</vt:lpstr>
      <vt:lpstr>HramovaLA</vt:lpstr>
      <vt:lpstr>Что такое творческий проект? Этапы написания творческого проекта. Фартук</vt:lpstr>
      <vt:lpstr>Слайд 2</vt:lpstr>
      <vt:lpstr>Слайд 3</vt:lpstr>
      <vt:lpstr>Слайд 4</vt:lpstr>
      <vt:lpstr>Последовательность выполнения творческого проекта </vt:lpstr>
      <vt:lpstr>Слайд 6</vt:lpstr>
      <vt:lpstr>Слайд 7</vt:lpstr>
      <vt:lpstr>Слайд 8</vt:lpstr>
      <vt:lpstr>Слайд 9</vt:lpstr>
      <vt:lpstr>Слайд 10</vt:lpstr>
      <vt:lpstr>Моделирование  карманов</vt:lpstr>
      <vt:lpstr>Моделирование нагрудников</vt:lpstr>
      <vt:lpstr>Моделирование нижней части фартука 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творческий проект? Этапы написания творческого проекта. Фартук</dc:title>
  <dc:creator>катя</dc:creator>
  <cp:lastModifiedBy>NoName</cp:lastModifiedBy>
  <cp:revision>4</cp:revision>
  <dcterms:created xsi:type="dcterms:W3CDTF">2010-04-12T14:09:41Z</dcterms:created>
  <dcterms:modified xsi:type="dcterms:W3CDTF">2011-04-07T12:14:09Z</dcterms:modified>
</cp:coreProperties>
</file>