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notesMasterIdLst>
    <p:notesMasterId r:id="rId20"/>
  </p:notesMasterIdLst>
  <p:handoutMasterIdLst>
    <p:handoutMasterId r:id="rId21"/>
  </p:handoutMasterIdLst>
  <p:sldIdLst>
    <p:sldId id="267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99" autoAdjust="0"/>
  </p:normalViewPr>
  <p:slideViewPr>
    <p:cSldViewPr>
      <p:cViewPr varScale="1">
        <p:scale>
          <a:sx n="74" d="100"/>
          <a:sy n="74" d="100"/>
        </p:scale>
        <p:origin x="582" y="72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01114579-D02A-4B51-B5DF-8EC449F77AC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812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6074690-7256-4BB9-AC0F-97AEAE8CDEC2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742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792" y="1905003"/>
            <a:ext cx="9435241" cy="1625599"/>
          </a:xfrm>
        </p:spPr>
        <p:txBody>
          <a:bodyPr rtlCol="0">
            <a:normAutofit/>
          </a:bodyPr>
          <a:lstStyle>
            <a:lvl1pPr algn="ctr" rtl="0"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2103" y="3657123"/>
            <a:ext cx="9429931" cy="991077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1218882" y="1600200"/>
            <a:ext cx="9739746" cy="73152"/>
            <a:chOff x="914400" y="1200150"/>
            <a:chExt cx="7306712" cy="54864"/>
          </a:xfrm>
        </p:grpSpPr>
        <p:sp>
          <p:nvSpPr>
            <p:cNvPr id="8" name="Овал 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dirty="0"/>
            </a:p>
          </p:txBody>
        </p:sp>
        <p:sp>
          <p:nvSpPr>
            <p:cNvPr id="9" name="Овал 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dirty="0"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Группа 12"/>
          <p:cNvGrpSpPr/>
          <p:nvPr/>
        </p:nvGrpSpPr>
        <p:grpSpPr>
          <a:xfrm>
            <a:off x="1218882" y="4851400"/>
            <a:ext cx="9739746" cy="73152"/>
            <a:chOff x="914400" y="3638550"/>
            <a:chExt cx="7306712" cy="54864"/>
          </a:xfrm>
        </p:grpSpPr>
        <p:sp>
          <p:nvSpPr>
            <p:cNvPr id="14" name="Овал 13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dirty="0"/>
            </a:p>
          </p:txBody>
        </p:sp>
        <p:sp>
          <p:nvSpPr>
            <p:cNvPr id="15" name="Овал 14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dirty="0"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43764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2322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34563" y="434975"/>
            <a:ext cx="1168400" cy="5661025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613" y="434975"/>
            <a:ext cx="8413750" cy="5661025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8570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9906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030" y="990599"/>
            <a:ext cx="9344765" cy="2235203"/>
          </a:xfrm>
        </p:spPr>
        <p:txBody>
          <a:bodyPr rtlCol="0" anchor="b">
            <a:normAutofit/>
          </a:bodyPr>
          <a:lstStyle>
            <a:lvl1pPr algn="ctr" rtl="0">
              <a:lnSpc>
                <a:spcPct val="90000"/>
              </a:lnSpc>
              <a:defRPr sz="48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030" y="3733800"/>
            <a:ext cx="9344765" cy="1219200"/>
          </a:xfrm>
        </p:spPr>
        <p:txBody>
          <a:bodyPr rtlCol="0" anchor="t"/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3273781" y="3475736"/>
            <a:ext cx="5641265" cy="54864"/>
            <a:chOff x="2455975" y="2588441"/>
            <a:chExt cx="4232051" cy="41148"/>
          </a:xfrm>
        </p:grpSpPr>
        <p:sp>
          <p:nvSpPr>
            <p:cNvPr id="14" name="Овал 13"/>
            <p:cNvSpPr/>
            <p:nvPr/>
          </p:nvSpPr>
          <p:spPr>
            <a:xfrm>
              <a:off x="6642306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2455975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2563229" y="2594391"/>
              <a:ext cx="4023360" cy="29249"/>
              <a:chOff x="2550323" y="3458731"/>
              <a:chExt cx="4023360" cy="3899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550323" y="3458731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550323" y="3497729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55262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8883" y="1803400"/>
            <a:ext cx="4773956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5986" y="1803400"/>
            <a:ext cx="4773956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 baseline="0"/>
            </a:lvl8pPr>
            <a:lvl9pPr algn="l" rtl="0"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077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2945" y="1803400"/>
            <a:ext cx="476980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8883" y="2514600"/>
            <a:ext cx="4773956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00049" y="1803400"/>
            <a:ext cx="476980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5986" y="2514600"/>
            <a:ext cx="4773956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4258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593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128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8883" y="1803400"/>
            <a:ext cx="6602281" cy="4267201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 baseline="0"/>
            </a:lvl8pPr>
            <a:lvl9pPr algn="l" rtl="0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8125883" y="1803400"/>
            <a:ext cx="2844060" cy="4267201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586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1218883" y="1803400"/>
            <a:ext cx="660228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338739" y="1925320"/>
            <a:ext cx="6362567" cy="402336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dirty="0" smtClean="0"/>
              <a:t>Вставка рисунка</a:t>
            </a:r>
            <a:endParaRPr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5883" y="1803401"/>
            <a:ext cx="2844060" cy="4165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0505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4721" y="301752"/>
            <a:ext cx="11579384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  <a:effectLst>
            <a:innerShdw blurRad="508000">
              <a:srgbClr val="FFD14B">
                <a:alpha val="69804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18883" y="1803400"/>
            <a:ext cx="975106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dirty="0"/>
              <a:t>01.08.2016</a:t>
            </a:r>
            <a:endParaRPr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DF28FB93-0A08-4E7D-8E63-9EFA29F1E093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72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image" Target="../media/image4.jpeg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1.xml"/><Relationship Id="rId5" Type="http://schemas.openxmlformats.org/officeDocument/2006/relationships/slide" Target="slide7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790" y="996942"/>
            <a:ext cx="9435241" cy="1625599"/>
          </a:xfrm>
        </p:spPr>
        <p:txBody>
          <a:bodyPr rtlCol="0"/>
          <a:lstStyle/>
          <a:p>
            <a:pPr rtl="0"/>
            <a:r>
              <a:rPr lang="ru" dirty="0" smtClean="0"/>
              <a:t>День словаря - 2020</a:t>
            </a:r>
            <a:endParaRPr lang="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9487" y="2892062"/>
            <a:ext cx="9429931" cy="991077"/>
          </a:xfrm>
        </p:spPr>
        <p:txBody>
          <a:bodyPr rtlCol="0">
            <a:normAutofit/>
          </a:bodyPr>
          <a:lstStyle/>
          <a:p>
            <a:pPr rtl="0"/>
            <a:r>
              <a:rPr lang="ru-RU" sz="3200" b="1" dirty="0" smtClean="0"/>
              <a:t>С</a:t>
            </a:r>
            <a:r>
              <a:rPr lang="ru" sz="3200" b="1" dirty="0" smtClean="0"/>
              <a:t>ловари для начальной школы</a:t>
            </a:r>
            <a:endParaRPr lang="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06380" y="5013176"/>
            <a:ext cx="593329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" sz="2000" dirty="0" smtClean="0"/>
              <a:t>Подготовили: </a:t>
            </a:r>
          </a:p>
          <a:p>
            <a:pPr algn="r"/>
            <a:r>
              <a:rPr lang="ru-RU" sz="2000" dirty="0"/>
              <a:t>п</a:t>
            </a:r>
            <a:r>
              <a:rPr lang="ru" sz="2000" dirty="0" smtClean="0"/>
              <a:t>едагог-библиотекарь Е. Н. Леонгардт,</a:t>
            </a:r>
          </a:p>
          <a:p>
            <a:pPr algn="r"/>
            <a:r>
              <a:rPr lang="ru-RU" sz="2000" dirty="0"/>
              <a:t>у</a:t>
            </a:r>
            <a:r>
              <a:rPr lang="ru" sz="2000" dirty="0" smtClean="0"/>
              <a:t>читель начальных классов Л. В. Кривцова</a:t>
            </a:r>
          </a:p>
          <a:p>
            <a:pPr algn="r"/>
            <a:r>
              <a:rPr lang="ru" sz="2000" dirty="0" smtClean="0"/>
              <a:t>МБОУ школа № 15 г. Феодосии, Республики Крым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0754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04664"/>
            <a:ext cx="9751060" cy="1168400"/>
          </a:xfrm>
        </p:spPr>
        <p:txBody>
          <a:bodyPr/>
          <a:lstStyle/>
          <a:p>
            <a:pPr algn="ctr"/>
            <a:r>
              <a:rPr lang="ru-RU" b="1" dirty="0" smtClean="0"/>
              <a:t>Словарь-тезаурус русских пословиц, </a:t>
            </a:r>
            <a:br>
              <a:rPr lang="ru-RU" b="1" dirty="0" smtClean="0"/>
            </a:br>
            <a:r>
              <a:rPr lang="ru-RU" b="1" dirty="0" smtClean="0"/>
              <a:t>поговорок и метких выражений</a:t>
            </a:r>
            <a:endParaRPr lang="ru-RU" b="1" dirty="0"/>
          </a:p>
        </p:txBody>
      </p:sp>
      <p:pic>
        <p:nvPicPr>
          <p:cNvPr id="9218" name="Picture 2" descr="http://pic-top.ru/images/927994_knigi-v-pn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6060" y="2307287"/>
            <a:ext cx="8863178" cy="402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04883" y="2996952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Словарь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содержит более 22000 пословиц, поговорок, молвушек, присловий, приговорок, присказок, загадок, примет, дразнилок, считалок. Он составлен в нетрадиционной форме – написан в виде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рассказа-объяснения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. Словарь построен по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тематическому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принципу и снабжен алфавитным указателем, позволяющим легко находить в нем необходимую информацию.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764" y="188640"/>
            <a:ext cx="2952328" cy="3912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551496" y="5281477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91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7948" y="548680"/>
            <a:ext cx="9751060" cy="1168400"/>
          </a:xfrm>
        </p:spPr>
        <p:txBody>
          <a:bodyPr/>
          <a:lstStyle/>
          <a:p>
            <a:pPr algn="ctr"/>
            <a:r>
              <a:rPr lang="ru-RU" b="1" dirty="0" smtClean="0"/>
              <a:t>Словарь устаревшей лексики</a:t>
            </a:r>
            <a:br>
              <a:rPr lang="ru-RU" b="1" dirty="0" smtClean="0"/>
            </a:br>
            <a:r>
              <a:rPr lang="ru-RU" b="1" dirty="0" smtClean="0"/>
              <a:t> к произведениям русской классики</a:t>
            </a:r>
            <a:endParaRPr lang="ru-RU" b="1" dirty="0"/>
          </a:p>
        </p:txBody>
      </p:sp>
      <p:pic>
        <p:nvPicPr>
          <p:cNvPr id="10242" name="Picture 2" descr="http://pic-top.ru/images/927994_knigi-v-pn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92"/>
          <a:stretch/>
        </p:blipFill>
        <p:spPr bwMode="auto">
          <a:xfrm>
            <a:off x="2638028" y="2276872"/>
            <a:ext cx="916781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646140" y="2996951"/>
            <a:ext cx="7416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ловарь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содержит объяснение устаревших слов, фразеологических оборотов, устойчивых словосочетаний (названий государственных учреждений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должностей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форм обращения и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т. д.). Иллюстративный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 представлен примерами из классической русской литературы конца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XVIII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начала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XX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века.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764" y="184410"/>
            <a:ext cx="2952328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182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9956" y="692696"/>
            <a:ext cx="9717990" cy="5544616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764" y="260648"/>
            <a:ext cx="2952328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477788" y="5373216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34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8329" y="117079"/>
            <a:ext cx="8900678" cy="1472220"/>
          </a:xfrm>
        </p:spPr>
        <p:txBody>
          <a:bodyPr/>
          <a:lstStyle/>
          <a:p>
            <a:pPr algn="ctr"/>
            <a:r>
              <a:rPr lang="ru-RU" b="1" dirty="0" smtClean="0"/>
              <a:t>Словарь современной </a:t>
            </a:r>
            <a:br>
              <a:rPr lang="ru-RU" b="1" dirty="0" smtClean="0"/>
            </a:br>
            <a:r>
              <a:rPr lang="ru-RU" b="1" dirty="0" smtClean="0"/>
              <a:t>русской фразеологии</a:t>
            </a:r>
            <a:endParaRPr lang="ru-RU" b="1" dirty="0"/>
          </a:p>
        </p:txBody>
      </p:sp>
      <p:pic>
        <p:nvPicPr>
          <p:cNvPr id="11266" name="Picture 2" descr="http://pic-top.ru/images/927994_knigi-v-pn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7987" y="2060848"/>
            <a:ext cx="9557483" cy="423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41235" y="2708920"/>
            <a:ext cx="8230988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Словарь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содержит свыше 2100 наиболее употребительных в современных СМИ устойчивых оборотов русского языка, многие из которых описываются в словаре впервые.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      В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словарной статье указываются семантические, стилистические, грамматические свойства фразеологизмов, а также даются культурологические и этимологические комментарии. Примеры из наиболее авторитетных газетных изданий последних лет исчерпывающе иллюстрируют употребление фразеологизмов в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речи.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764" y="188640"/>
            <a:ext cx="2506565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3251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4092" y="692696"/>
            <a:ext cx="8439685" cy="5472608"/>
          </a:xfrm>
          <a:prstGeom prst="rect">
            <a:avLst/>
          </a:prstGeom>
          <a:effectLst>
            <a:softEdge rad="635000"/>
          </a:effectLst>
          <a:scene3d>
            <a:camera prst="perspectiveFront"/>
            <a:lightRig rig="threePt" dir="t"/>
          </a:scene3d>
          <a:sp3d>
            <a:bevelT prst="angle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788" y="404664"/>
            <a:ext cx="2506565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333772" y="544522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3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868" y="5373216"/>
            <a:ext cx="9751060" cy="1168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Он </a:t>
            </a:r>
            <a:r>
              <a:rPr lang="ru-RU" dirty="0" err="1" smtClean="0"/>
              <a:t>связует</a:t>
            </a:r>
            <a:r>
              <a:rPr lang="ru-RU" dirty="0" smtClean="0"/>
              <a:t> новь и старь,</a:t>
            </a:r>
            <a:br>
              <a:rPr lang="ru-RU" dirty="0" smtClean="0"/>
            </a:br>
            <a:r>
              <a:rPr lang="ru-RU" dirty="0" smtClean="0"/>
              <a:t>И тебе всегда, как другу,</a:t>
            </a:r>
            <a:br>
              <a:rPr lang="ru-RU" dirty="0" smtClean="0"/>
            </a:br>
            <a:r>
              <a:rPr lang="ru-RU" dirty="0" smtClean="0"/>
              <a:t>Оказать готов услугу</a:t>
            </a:r>
            <a:br>
              <a:rPr lang="ru-RU" dirty="0" smtClean="0"/>
            </a:br>
            <a:r>
              <a:rPr lang="ru-RU" dirty="0" smtClean="0"/>
              <a:t>Русской речи государь</a:t>
            </a:r>
            <a:br>
              <a:rPr lang="ru-RU" dirty="0" smtClean="0"/>
            </a:br>
            <a:r>
              <a:rPr lang="ru-RU" dirty="0" smtClean="0"/>
              <a:t>По прозванию Словарь!</a:t>
            </a:r>
            <a:endParaRPr lang="ru-RU" dirty="0"/>
          </a:p>
        </p:txBody>
      </p:sp>
      <p:pic>
        <p:nvPicPr>
          <p:cNvPr id="3" name="Picture 2" descr="http://www.dagorlenok.ru/upload/medialibrary/720/72065c3f2a7464486fb2e129de9f999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4012" y="404664"/>
            <a:ext cx="6840760" cy="4014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941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5940" y="404664"/>
            <a:ext cx="8568952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Школьная библиотека представляет проект –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«Выставка словарей 2020»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5957" y="1700808"/>
            <a:ext cx="8248917" cy="4842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05624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656" y="15835"/>
            <a:ext cx="9751060" cy="1168400"/>
          </a:xfrm>
        </p:spPr>
        <p:txBody>
          <a:bodyPr/>
          <a:lstStyle/>
          <a:p>
            <a:pPr algn="ctr"/>
            <a:r>
              <a:rPr lang="ru-RU" b="1" dirty="0" smtClean="0"/>
              <a:t>Словари для начальной школы</a:t>
            </a:r>
            <a:endParaRPr lang="ru-RU" b="1" dirty="0"/>
          </a:p>
        </p:txBody>
      </p:sp>
      <p:pic>
        <p:nvPicPr>
          <p:cNvPr id="3080" name="Picture 8" descr="http://clipart-library.com/img/1997985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4656" y="1429048"/>
            <a:ext cx="1872208" cy="234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clipart-library.com/img/1997985.jpg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02124" y="1429048"/>
            <a:ext cx="1872208" cy="234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clipart-library.com/img/1997985.jpg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79327" y="1429048"/>
            <a:ext cx="1872208" cy="234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clipart-library.com/img/1997985.jpg">
            <a:hlinkClick r:id="rId6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21270" y="3999270"/>
            <a:ext cx="1872208" cy="234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clipart-library.com/img/1997985.jpg">
            <a:hlinkClick r:id="rId7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52691" y="1402004"/>
            <a:ext cx="1872208" cy="234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clipart-library.com/img/1997985.jpg">
            <a:hlinkClick r:id="rId8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98766" y="3963741"/>
            <a:ext cx="1872208" cy="234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clipart-library.com/img/1997985.jpg">
            <a:hlinkClick r:id="rId9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75258" y="3999270"/>
            <a:ext cx="1872208" cy="234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 rot="21206382">
            <a:off x="8919386" y="2127282"/>
            <a:ext cx="1538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Этимологический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словарь</a:t>
            </a:r>
            <a:endParaRPr lang="ru-RU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1255725">
            <a:off x="1234587" y="2225653"/>
            <a:ext cx="1623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Орфографический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словарь</a:t>
            </a:r>
            <a:endParaRPr lang="ru-RU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1254592">
            <a:off x="4042895" y="2143275"/>
            <a:ext cx="991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Толковый </a:t>
            </a:r>
          </a:p>
          <a:p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словарь</a:t>
            </a:r>
            <a:endParaRPr lang="ru-RU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1242045">
            <a:off x="6371740" y="2075053"/>
            <a:ext cx="1664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Словарь ударений </a:t>
            </a:r>
          </a:p>
          <a:p>
            <a:pPr algn="ctr"/>
            <a:r>
              <a:rPr lang="ru-RU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усского языка</a:t>
            </a:r>
            <a:endParaRPr lang="ru-RU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1238912">
            <a:off x="2389555" y="4681812"/>
            <a:ext cx="1605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Словарь-тезаурус</a:t>
            </a:r>
          </a:p>
          <a:p>
            <a:pPr algn="ctr"/>
            <a:r>
              <a:rPr lang="ru-RU" sz="1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усских пословиц, 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поговорок</a:t>
            </a:r>
            <a:endParaRPr lang="ru-RU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1186441">
            <a:off x="5312082" y="4621276"/>
            <a:ext cx="1136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Словарь 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устаревшей 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лексики</a:t>
            </a:r>
            <a:endParaRPr lang="ru-RU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21264334">
            <a:off x="8271342" y="4528942"/>
            <a:ext cx="12534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Словарь 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современной 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русской </a:t>
            </a:r>
          </a:p>
          <a:p>
            <a:pPr algn="ctr"/>
            <a:r>
              <a:rPr lang="ru-RU" sz="12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фразеологии</a:t>
            </a:r>
            <a:endParaRPr lang="ru-RU" sz="12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42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Объяснительный русский орфографический словарь-справочник</a:t>
            </a:r>
            <a:endParaRPr lang="ru-RU" b="1" dirty="0"/>
          </a:p>
        </p:txBody>
      </p:sp>
      <p:pic>
        <p:nvPicPr>
          <p:cNvPr id="4098" name="Picture 2" descr="http://pic-top.ru/images/927994_knigi-v-pn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3812" y="1631707"/>
            <a:ext cx="11048157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61964" y="2348880"/>
            <a:ext cx="890797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Словарь-справочник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дает разностороннее объяснение написания слов русского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языка –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позиции современных правил орфографии, так и с точки зрения истории.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Книга 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из двух частей: словаря, в котором объясняется написание слов, и справочника, содержащего правила, на которые опираются объяснения в словаре. Объяснения дополняются примерами других слов с той же орфограммой, однокоренными словами, обоснованиями применения конкретного правила, указанием на причины частотных ошибок.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69" y="3645024"/>
            <a:ext cx="2015135" cy="2997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далее 5">
            <a:hlinkClick r:id="" action="ppaction://hlinkshowjump?jump=previousslide" highlightClick="1"/>
          </p:cNvPr>
          <p:cNvSpPr/>
          <p:nvPr/>
        </p:nvSpPr>
        <p:spPr>
          <a:xfrm>
            <a:off x="10630916" y="5442427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35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4012" y="620688"/>
            <a:ext cx="8598932" cy="808360"/>
          </a:xfrm>
        </p:spPr>
        <p:txBody>
          <a:bodyPr/>
          <a:lstStyle/>
          <a:p>
            <a:pPr algn="ctr"/>
            <a:r>
              <a:rPr lang="ru-RU" b="1" dirty="0" smtClean="0"/>
              <a:t>Толковый словарь</a:t>
            </a:r>
            <a:endParaRPr lang="ru-RU" b="1" dirty="0"/>
          </a:p>
        </p:txBody>
      </p:sp>
      <p:pic>
        <p:nvPicPr>
          <p:cNvPr id="5122" name="Picture 2" descr="http://pic-top.ru/images/927994_knigi-v-pn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79814" y="1916832"/>
            <a:ext cx="9702131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48000" y="2427188"/>
            <a:ext cx="779894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В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словарной статье даются краткие толкования значений слова, примеры его употребления в речи, фразеологические сочетания.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Приводятся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грамматические формы слова, стилистические пометы, указывающие на сферу его употребления. Отмечается ударение и в некоторых случаях произношение. В статье приводятся производные слова.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756" y="188640"/>
            <a:ext cx="271573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154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67"/>
          <a:stretch/>
        </p:blipFill>
        <p:spPr>
          <a:xfrm>
            <a:off x="7246540" y="764704"/>
            <a:ext cx="4608512" cy="4851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289" y="1124744"/>
            <a:ext cx="7614513" cy="530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764" y="744514"/>
            <a:ext cx="3437429" cy="427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далее 5">
            <a:hlinkClick r:id="rId5" action="ppaction://hlinksldjump" highlightClick="1"/>
          </p:cNvPr>
          <p:cNvSpPr/>
          <p:nvPr/>
        </p:nvSpPr>
        <p:spPr>
          <a:xfrm>
            <a:off x="10630916" y="5402244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2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972" y="191818"/>
            <a:ext cx="9751060" cy="1168400"/>
          </a:xfrm>
        </p:spPr>
        <p:txBody>
          <a:bodyPr/>
          <a:lstStyle/>
          <a:p>
            <a:pPr algn="ctr"/>
            <a:r>
              <a:rPr lang="ru-RU" b="1" dirty="0" smtClean="0"/>
              <a:t>Словарь ударений русского языка</a:t>
            </a:r>
            <a:endParaRPr lang="ru-RU" b="1" dirty="0"/>
          </a:p>
        </p:txBody>
      </p:sp>
      <p:pic>
        <p:nvPicPr>
          <p:cNvPr id="6146" name="Picture 2" descr="http://pic-top.ru/images/927994_knigi-v-pn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3972" y="1772816"/>
            <a:ext cx="975731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42084" y="2060848"/>
            <a:ext cx="7992888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Словарь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посвящен правильной постановке ударений в словах современного русского литературного языка. Он содержит около 10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тысяч слов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их грамматических форм, в первую очередь тех, что часто затрудняют говорящих.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Описаны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типы ударений русского языка. Даны объяснения, почему нужно произносить слово с тем или иным ударением. Предлагаются оригинальные способы запоминания ударения и предупреждения распространенных ошибок – «узелки на память». Приводятся иллюстрации из поэзии и фольклора.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756" y="144150"/>
            <a:ext cx="2877051" cy="3833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995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4799" y="908720"/>
            <a:ext cx="8938391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764" y="188640"/>
            <a:ext cx="2877051" cy="3833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909836" y="5301208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26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396528"/>
            <a:ext cx="9751060" cy="1168400"/>
          </a:xfrm>
        </p:spPr>
        <p:txBody>
          <a:bodyPr/>
          <a:lstStyle/>
          <a:p>
            <a:pPr algn="ctr"/>
            <a:r>
              <a:rPr lang="ru-RU" b="1" dirty="0" smtClean="0"/>
              <a:t>Этимологический словарь</a:t>
            </a:r>
            <a:endParaRPr lang="ru-RU" b="1" dirty="0"/>
          </a:p>
        </p:txBody>
      </p:sp>
      <p:pic>
        <p:nvPicPr>
          <p:cNvPr id="7170" name="Picture 2" descr="http://pic-top.ru/images/927994_knigi-v-pn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4902" y="2348880"/>
            <a:ext cx="9432073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62164" y="3068960"/>
            <a:ext cx="674089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Слова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словаре размещены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алфавитно-гнездовым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способом с описанием путей их происхождения и времени появления в русском языке. </a:t>
            </a:r>
            <a:endParaRPr lang="ru-RU" sz="2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Словарные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статьи снабжены описаниями того, каким образом, когда и посредством какого языка то или иное слово проникло в русский язык.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729" y="268784"/>
            <a:ext cx="3426371" cy="4168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алее 4">
            <a:hlinkClick r:id="rId4" action="ppaction://hlinksldjump" highlightClick="1"/>
          </p:cNvPr>
          <p:cNvSpPr/>
          <p:nvPr/>
        </p:nvSpPr>
        <p:spPr>
          <a:xfrm>
            <a:off x="814313" y="5157192"/>
            <a:ext cx="1042416" cy="10424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05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ига 16 х 9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01059.potx" id="{C5FD5170-17AC-4815-968A-FDC1AAB6E99D}" vid="{74C691A5-1550-4555-B870-169F3443F41D}"/>
    </a:ext>
  </a:extLst>
</a:theme>
</file>

<file path=ppt/theme/theme2.xml><?xml version="1.0" encoding="utf-8"?>
<a:theme xmlns:a="http://schemas.openxmlformats.org/drawingml/2006/main" name="Тема Offic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1360476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TP102801058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706496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ED80E12-3BE9-4746-820E-FFB249F467F2}">
  <ds:schemaRefs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2006/documentManagement/types"/>
    <ds:schemaRef ds:uri="4873beb7-5857-4685-be1f-d57550cc96cc"/>
    <ds:schemaRef ds:uri="http://purl.org/dc/elements/1.1/"/>
    <ds:schemaRef ds:uri="http://purl.org/dc/terms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3ED4759-CFDD-43F0-817C-11D9197192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003AC8-209A-4321-A17C-1B7A206433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 Книга (широкоэкранный формат)</Template>
  <TotalTime>278</TotalTime>
  <Words>489</Words>
  <Application>Microsoft Office PowerPoint</Application>
  <PresentationFormat>Произвольный</PresentationFormat>
  <Paragraphs>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Constantia</vt:lpstr>
      <vt:lpstr>Times New Roman</vt:lpstr>
      <vt:lpstr>Книга 16 х 9</vt:lpstr>
      <vt:lpstr>День словаря - 2020</vt:lpstr>
      <vt:lpstr>     Школьная библиотека представляет проект –   «Выставка словарей 2020» </vt:lpstr>
      <vt:lpstr>Словари для начальной школы</vt:lpstr>
      <vt:lpstr>Объяснительный русский орфографический словарь-справочник</vt:lpstr>
      <vt:lpstr>Толковый словарь</vt:lpstr>
      <vt:lpstr>Презентация PowerPoint</vt:lpstr>
      <vt:lpstr>Словарь ударений русского языка</vt:lpstr>
      <vt:lpstr>Презентация PowerPoint</vt:lpstr>
      <vt:lpstr>Этимологический словарь</vt:lpstr>
      <vt:lpstr>Словарь-тезаурус русских пословиц,  поговорок и метких выражений</vt:lpstr>
      <vt:lpstr>Словарь устаревшей лексики  к произведениям русской классики</vt:lpstr>
      <vt:lpstr>Презентация PowerPoint</vt:lpstr>
      <vt:lpstr>Словарь современной  русской фразеологии</vt:lpstr>
      <vt:lpstr>Презентация PowerPoint</vt:lpstr>
      <vt:lpstr>Он связует новь и старь, И тебе всегда, как другу, Оказать готов услугу Русской речи государь По прозванию Словарь!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словаря - 2017</dc:title>
  <dc:creator>1</dc:creator>
  <cp:lastModifiedBy>1</cp:lastModifiedBy>
  <cp:revision>24</cp:revision>
  <dcterms:created xsi:type="dcterms:W3CDTF">2017-11-19T13:32:39Z</dcterms:created>
  <dcterms:modified xsi:type="dcterms:W3CDTF">2021-04-25T13:54:35Z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