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4A68D0-267D-4DD9-BF78-2EFF226B4FF5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393C283-859D-4D11-863E-7499737BD71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68D0-267D-4DD9-BF78-2EFF226B4FF5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3C283-859D-4D11-863E-7499737BD7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68D0-267D-4DD9-BF78-2EFF226B4FF5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3C283-859D-4D11-863E-7499737BD7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4A68D0-267D-4DD9-BF78-2EFF226B4FF5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393C283-859D-4D11-863E-7499737BD71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4A68D0-267D-4DD9-BF78-2EFF226B4FF5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393C283-859D-4D11-863E-7499737BD71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68D0-267D-4DD9-BF78-2EFF226B4FF5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3C283-859D-4D11-863E-7499737BD71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68D0-267D-4DD9-BF78-2EFF226B4FF5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3C283-859D-4D11-863E-7499737BD71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4A68D0-267D-4DD9-BF78-2EFF226B4FF5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393C283-859D-4D11-863E-7499737BD71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68D0-267D-4DD9-BF78-2EFF226B4FF5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3C283-859D-4D11-863E-7499737BD7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4A68D0-267D-4DD9-BF78-2EFF226B4FF5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393C283-859D-4D11-863E-7499737BD71E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4A68D0-267D-4DD9-BF78-2EFF226B4FF5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393C283-859D-4D11-863E-7499737BD71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4A68D0-267D-4DD9-BF78-2EFF226B4FF5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393C283-859D-4D11-863E-7499737BD71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268760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Детские писатели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(литературное чтение, </a:t>
            </a:r>
            <a:br>
              <a:rPr lang="ru-RU" dirty="0" smtClean="0"/>
            </a:br>
            <a:r>
              <a:rPr lang="ru-RU" dirty="0" smtClean="0"/>
              <a:t>1 класс,</a:t>
            </a:r>
            <a:br>
              <a:rPr lang="ru-RU" dirty="0" smtClean="0"/>
            </a:br>
            <a:r>
              <a:rPr lang="ru-RU" dirty="0" smtClean="0"/>
              <a:t>УМК «Школа России»)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5157192"/>
            <a:ext cx="5310336" cy="1371600"/>
          </a:xfrm>
        </p:spPr>
        <p:txBody>
          <a:bodyPr/>
          <a:lstStyle/>
          <a:p>
            <a:pPr algn="r"/>
            <a:r>
              <a:rPr lang="ru-RU" b="0" i="1" dirty="0" smtClean="0"/>
              <a:t>Подготовила:</a:t>
            </a:r>
          </a:p>
          <a:p>
            <a:pPr algn="r"/>
            <a:r>
              <a:rPr lang="ru-RU" b="0" i="1" dirty="0" smtClean="0"/>
              <a:t> </a:t>
            </a:r>
            <a:r>
              <a:rPr lang="ru-RU" b="0" i="1" dirty="0" err="1" smtClean="0"/>
              <a:t>Чарыкова</a:t>
            </a:r>
            <a:r>
              <a:rPr lang="ru-RU" b="0" i="1" dirty="0" smtClean="0"/>
              <a:t> В.М., </a:t>
            </a:r>
          </a:p>
          <a:p>
            <a:pPr algn="r"/>
            <a:r>
              <a:rPr lang="ru-RU" b="0" i="1" dirty="0" smtClean="0"/>
              <a:t>учитель начальных классов</a:t>
            </a:r>
            <a:endParaRPr lang="ru-RU" b="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6"/>
                </a:solidFill>
              </a:rPr>
              <a:t>Валентина Осеева</a:t>
            </a:r>
            <a:endParaRPr lang="ru-RU" sz="3600" b="1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4752528" cy="5472608"/>
          </a:xfrm>
        </p:spPr>
        <p:txBody>
          <a:bodyPr>
            <a:normAutofit fontScale="92500" lnSpcReduction="20000"/>
          </a:bodyPr>
          <a:lstStyle/>
          <a:p>
            <a:pPr indent="274320">
              <a:buNone/>
            </a:pPr>
            <a:r>
              <a:rPr lang="ru-RU" b="1" dirty="0" smtClean="0"/>
              <a:t>Валентина Александровна Осеева</a:t>
            </a:r>
            <a:r>
              <a:rPr lang="ru-RU" dirty="0" smtClean="0"/>
              <a:t> </a:t>
            </a:r>
            <a:r>
              <a:rPr lang="ru-RU" dirty="0" smtClean="0"/>
              <a:t>(1902 </a:t>
            </a:r>
            <a:r>
              <a:rPr lang="ru-RU" dirty="0" smtClean="0"/>
              <a:t>— 1969) — советская детская писательница</a:t>
            </a:r>
            <a:r>
              <a:rPr lang="ru-RU" dirty="0" smtClean="0"/>
              <a:t>. В </a:t>
            </a:r>
            <a:r>
              <a:rPr lang="ru-RU" dirty="0" smtClean="0"/>
              <a:t>1924 — 1940 годах работала педагогом и воспитателем в детских коммунах и приёмниках для беспризорных детей</a:t>
            </a:r>
            <a:r>
              <a:rPr lang="ru-RU" dirty="0" smtClean="0"/>
              <a:t>.</a:t>
            </a:r>
            <a:r>
              <a:rPr lang="ru-RU" dirty="0" smtClean="0"/>
              <a:t> В 1937 году В. А. Осеева отнесла в редакцию свой первый рассказ «Гришка».</a:t>
            </a:r>
          </a:p>
          <a:p>
            <a:pPr indent="274320">
              <a:buNone/>
            </a:pPr>
            <a:r>
              <a:rPr lang="ru-RU" dirty="0" smtClean="0"/>
              <a:t>В 1940 году вышла первая книга «Рыжий кот</a:t>
            </a:r>
            <a:r>
              <a:rPr lang="ru-RU" dirty="0" smtClean="0"/>
              <a:t>».</a:t>
            </a:r>
            <a:r>
              <a:rPr lang="ru-RU" dirty="0" smtClean="0"/>
              <a:t> Наиболее крупными произведениями писательницы являются её трилогия «Васёк Трубачёв и его товарищи» и автобиографическая повесть «</a:t>
            </a:r>
            <a:r>
              <a:rPr lang="ru-RU" dirty="0" err="1" smtClean="0"/>
              <a:t>Динка</a:t>
            </a:r>
            <a:r>
              <a:rPr lang="ru-RU" dirty="0" smtClean="0"/>
              <a:t>».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482" name="Picture 2" descr="https://cultshop.ru/wp-content/uploads/dinka-osee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340768"/>
            <a:ext cx="3433341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467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accent6"/>
                </a:solidFill>
              </a:rPr>
              <a:t>Ирина </a:t>
            </a:r>
            <a:r>
              <a:rPr lang="ru-RU" sz="3600" b="1" dirty="0" err="1" smtClean="0">
                <a:solidFill>
                  <a:schemeClr val="accent6"/>
                </a:solidFill>
              </a:rPr>
              <a:t>Токмакова</a:t>
            </a:r>
            <a:endParaRPr lang="ru-RU" sz="3600" b="1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052736"/>
            <a:ext cx="4536504" cy="5421216"/>
          </a:xfrm>
        </p:spPr>
        <p:txBody>
          <a:bodyPr>
            <a:noAutofit/>
          </a:bodyPr>
          <a:lstStyle/>
          <a:p>
            <a:pPr indent="274320">
              <a:buNone/>
            </a:pPr>
            <a:r>
              <a:rPr lang="ru-RU" sz="2000" dirty="0" smtClean="0"/>
              <a:t>Ирина Петровна </a:t>
            </a:r>
            <a:r>
              <a:rPr lang="ru-RU" sz="2000" b="1" dirty="0" err="1" smtClean="0"/>
              <a:t>Токмакова</a:t>
            </a:r>
            <a:r>
              <a:rPr lang="ru-RU" sz="2000" dirty="0" smtClean="0"/>
              <a:t> (1929-2018</a:t>
            </a:r>
            <a:r>
              <a:rPr lang="ru-RU" sz="2000" dirty="0" smtClean="0"/>
              <a:t>)</a:t>
            </a:r>
            <a:r>
              <a:rPr lang="ru-RU" sz="2000" dirty="0" smtClean="0"/>
              <a:t> родилась в Москве </a:t>
            </a:r>
            <a:r>
              <a:rPr lang="ru-RU" sz="2000" dirty="0" smtClean="0"/>
              <a:t>в </a:t>
            </a:r>
            <a:r>
              <a:rPr lang="ru-RU" sz="2000" dirty="0" smtClean="0"/>
              <a:t>семье инженера-электротехника и детского врача, заведующей «Дома подкидышей</a:t>
            </a:r>
            <a:r>
              <a:rPr lang="ru-RU" sz="2000" dirty="0" smtClean="0"/>
              <a:t>».</a:t>
            </a:r>
            <a:r>
              <a:rPr lang="ru-RU" sz="2000" dirty="0" smtClean="0"/>
              <a:t> Однажды </a:t>
            </a:r>
            <a:r>
              <a:rPr lang="ru-RU" sz="2000" dirty="0" smtClean="0"/>
              <a:t>Ирина </a:t>
            </a:r>
            <a:r>
              <a:rPr lang="ru-RU" sz="2000" dirty="0" smtClean="0"/>
              <a:t>перевела </a:t>
            </a:r>
            <a:r>
              <a:rPr lang="ru-RU" sz="2000" dirty="0" smtClean="0"/>
              <a:t>шведскую книгу со стихами </a:t>
            </a:r>
            <a:r>
              <a:rPr lang="ru-RU" sz="2000" dirty="0" smtClean="0"/>
              <a:t>для своего сына. Но </a:t>
            </a:r>
            <a:r>
              <a:rPr lang="ru-RU" sz="2000" dirty="0" smtClean="0"/>
              <a:t>её муж </a:t>
            </a:r>
            <a:r>
              <a:rPr lang="ru-RU" sz="2000" dirty="0" smtClean="0"/>
              <a:t>отнес переводы в издательство, и вскоре они вышли в виде книги.</a:t>
            </a:r>
            <a:br>
              <a:rPr lang="ru-RU" sz="2000" dirty="0" smtClean="0"/>
            </a:br>
            <a:r>
              <a:rPr lang="ru-RU" sz="2000" dirty="0" smtClean="0"/>
              <a:t>Вскоре вышла книга собственных стихов </a:t>
            </a:r>
            <a:r>
              <a:rPr lang="ru-RU" sz="2000" dirty="0" err="1" smtClean="0"/>
              <a:t>Токмаковой</a:t>
            </a:r>
            <a:r>
              <a:rPr lang="ru-RU" sz="2000" dirty="0" smtClean="0"/>
              <a:t> </a:t>
            </a:r>
            <a:r>
              <a:rPr lang="ru-RU" sz="2000" dirty="0" smtClean="0"/>
              <a:t>для </a:t>
            </a:r>
            <a:r>
              <a:rPr lang="ru-RU" sz="2000" dirty="0" smtClean="0"/>
              <a:t>детей</a:t>
            </a:r>
            <a:r>
              <a:rPr lang="ru-RU" sz="2000" dirty="0" smtClean="0"/>
              <a:t> </a:t>
            </a:r>
            <a:r>
              <a:rPr lang="ru-RU" sz="2000" dirty="0" smtClean="0"/>
              <a:t>– </a:t>
            </a:r>
            <a:r>
              <a:rPr lang="ru-RU" sz="2000" dirty="0" smtClean="0"/>
              <a:t>«Деревья». </a:t>
            </a:r>
            <a:r>
              <a:rPr lang="ru-RU" sz="2000" dirty="0" smtClean="0"/>
              <a:t>Затем </a:t>
            </a:r>
            <a:r>
              <a:rPr lang="ru-RU" sz="2000" dirty="0" smtClean="0"/>
              <a:t>появилась проза: «Аля, </a:t>
            </a:r>
            <a:r>
              <a:rPr lang="ru-RU" sz="2000" dirty="0" err="1" smtClean="0"/>
              <a:t>Кляксич</a:t>
            </a:r>
            <a:r>
              <a:rPr lang="ru-RU" sz="2000" dirty="0" smtClean="0"/>
              <a:t> и буква «А»», </a:t>
            </a:r>
            <a:r>
              <a:rPr lang="ru-RU" sz="2000" dirty="0" smtClean="0"/>
              <a:t> «</a:t>
            </a:r>
            <a:r>
              <a:rPr lang="ru-RU" sz="2000" dirty="0" smtClean="0"/>
              <a:t>Счастливо, </a:t>
            </a:r>
            <a:r>
              <a:rPr lang="ru-RU" sz="2000" dirty="0" smtClean="0"/>
              <a:t>Ивушкин» и </a:t>
            </a:r>
            <a:r>
              <a:rPr lang="ru-RU" sz="2000" dirty="0" smtClean="0"/>
              <a:t>многие другие повести и сказки. </a:t>
            </a:r>
            <a:endParaRPr lang="ru-RU" sz="2000" dirty="0"/>
          </a:p>
        </p:txBody>
      </p:sp>
      <p:pic>
        <p:nvPicPr>
          <p:cNvPr id="2050" name="Picture 2" descr="https://im0-tub-ru.yandex.net/i?id=f414055315e44d212ff613b790b26a5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412776"/>
            <a:ext cx="3548554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6"/>
                </a:solidFill>
              </a:rPr>
              <a:t>Яков </a:t>
            </a:r>
            <a:r>
              <a:rPr lang="ru-RU" sz="3600" b="1" dirty="0" err="1" smtClean="0">
                <a:solidFill>
                  <a:schemeClr val="accent6"/>
                </a:solidFill>
              </a:rPr>
              <a:t>Тайц</a:t>
            </a:r>
            <a:endParaRPr lang="ru-RU" sz="3600" b="1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340768"/>
            <a:ext cx="4608512" cy="5112568"/>
          </a:xfrm>
        </p:spPr>
        <p:txBody>
          <a:bodyPr>
            <a:noAutofit/>
          </a:bodyPr>
          <a:lstStyle/>
          <a:p>
            <a:pPr indent="274320">
              <a:buNone/>
            </a:pPr>
            <a:r>
              <a:rPr lang="ru-RU" sz="2000" dirty="0" smtClean="0"/>
              <a:t>Яков Моисеевич </a:t>
            </a:r>
            <a:r>
              <a:rPr lang="ru-RU" sz="2000" dirty="0" err="1" smtClean="0"/>
              <a:t>Тайц</a:t>
            </a:r>
            <a:r>
              <a:rPr lang="ru-RU" sz="2000" dirty="0" smtClean="0"/>
              <a:t> </a:t>
            </a:r>
            <a:r>
              <a:rPr lang="ru-RU" sz="2000" dirty="0" smtClean="0"/>
              <a:t>(1905 - 1957</a:t>
            </a:r>
            <a:r>
              <a:rPr lang="ru-RU" sz="2000" dirty="0" smtClean="0"/>
              <a:t>) — советский </a:t>
            </a:r>
            <a:r>
              <a:rPr lang="ru-RU" sz="2000" dirty="0" smtClean="0"/>
              <a:t>писатель, автор</a:t>
            </a:r>
            <a:r>
              <a:rPr lang="ru-RU" sz="2000" dirty="0" smtClean="0"/>
              <a:t> детских книг, иллюстратор. Начал печататься в 1930. Маленький читатель в произведениях Якова получает без назидания уроки мужества, справедливости и доброты, уважения к человеку и любви к родине</a:t>
            </a:r>
            <a:r>
              <a:rPr lang="ru-RU" sz="2000" dirty="0" smtClean="0"/>
              <a:t>.</a:t>
            </a:r>
            <a:r>
              <a:rPr lang="ru-RU" sz="2000" dirty="0" smtClean="0"/>
              <a:t> Рассказы и повести писателя в основном посвящены повседневной жизни, в них почти не встречаются приключения, какие-либо неожиданные </a:t>
            </a:r>
            <a:r>
              <a:rPr lang="ru-RU" sz="2000" dirty="0" smtClean="0"/>
              <a:t>происшествия.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026" name="Picture 2" descr="https://ds04.infourok.ru/uploads/ex/0070/000a87bf-2bd5f6a0/1/hello_html_1056ac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340768"/>
            <a:ext cx="3331330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6"/>
                </a:solidFill>
              </a:rPr>
              <a:t>Нина Артюхова</a:t>
            </a:r>
            <a:endParaRPr lang="ru-RU" sz="3600" b="1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268760"/>
            <a:ext cx="3816424" cy="5205192"/>
          </a:xfrm>
        </p:spPr>
        <p:txBody>
          <a:bodyPr>
            <a:normAutofit fontScale="92500" lnSpcReduction="20000"/>
          </a:bodyPr>
          <a:lstStyle/>
          <a:p>
            <a:pPr indent="274320">
              <a:buNone/>
            </a:pPr>
            <a:r>
              <a:rPr lang="ru-RU" dirty="0" smtClean="0"/>
              <a:t>Нина Михайловна </a:t>
            </a:r>
            <a:r>
              <a:rPr lang="ru-RU" b="1" dirty="0" smtClean="0"/>
              <a:t>Артюхова</a:t>
            </a:r>
            <a:r>
              <a:rPr lang="ru-RU" dirty="0" smtClean="0"/>
              <a:t> (1901—1990) — русская детская писательница, которая почти всю свою жизнь посвятила созданию ярких, добрых произведений для детей. Родилась Нина </a:t>
            </a:r>
            <a:r>
              <a:rPr lang="ru-RU" b="1" dirty="0" smtClean="0"/>
              <a:t>Артюхова</a:t>
            </a:r>
            <a:r>
              <a:rPr lang="ru-RU" dirty="0" smtClean="0"/>
              <a:t> в Москве в семье известного книжного </a:t>
            </a:r>
            <a:r>
              <a:rPr lang="ru-RU" dirty="0" smtClean="0"/>
              <a:t>издателя. </a:t>
            </a:r>
            <a:r>
              <a:rPr lang="ru-RU" dirty="0" smtClean="0"/>
              <a:t>Писать детские рассказы Нина Артюхова начала в 20-х годах XX века, продолжая работать химиком и увлекаясь </a:t>
            </a:r>
            <a:r>
              <a:rPr lang="ru-RU" dirty="0" smtClean="0"/>
              <a:t>астрономией.</a:t>
            </a:r>
            <a:endParaRPr lang="ru-RU" dirty="0"/>
          </a:p>
        </p:txBody>
      </p:sp>
      <p:pic>
        <p:nvPicPr>
          <p:cNvPr id="16386" name="Picture 2" descr="http://cdb-seversk.tom.muzkult.ru/media/2021/03/04/1245936256/02I2e4EZf2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196752"/>
            <a:ext cx="3456384" cy="51464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467600" cy="7200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6"/>
                </a:solidFill>
              </a:rPr>
              <a:t>Ирина Пивоварова</a:t>
            </a:r>
            <a:endParaRPr lang="ru-RU" sz="3600" b="1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196752"/>
            <a:ext cx="4392488" cy="5277200"/>
          </a:xfrm>
        </p:spPr>
        <p:txBody>
          <a:bodyPr>
            <a:normAutofit fontScale="92500" lnSpcReduction="10000"/>
          </a:bodyPr>
          <a:lstStyle/>
          <a:p>
            <a:pPr indent="274320">
              <a:buNone/>
            </a:pPr>
            <a:r>
              <a:rPr lang="ru-RU" dirty="0" smtClean="0">
                <a:solidFill>
                  <a:schemeClr val="accent4"/>
                </a:solidFill>
              </a:rPr>
              <a:t>Родилась в Москве в семье врача</a:t>
            </a:r>
            <a:r>
              <a:rPr lang="ru-RU" dirty="0" smtClean="0">
                <a:solidFill>
                  <a:schemeClr val="accent4"/>
                </a:solidFill>
              </a:rPr>
              <a:t>.</a:t>
            </a:r>
            <a:r>
              <a:rPr lang="ru-RU" dirty="0" smtClean="0">
                <a:solidFill>
                  <a:schemeClr val="accent4"/>
                </a:solidFill>
              </a:rPr>
              <a:t> </a:t>
            </a:r>
            <a:r>
              <a:rPr lang="ru-RU" dirty="0" smtClean="0">
                <a:solidFill>
                  <a:schemeClr val="accent4"/>
                </a:solidFill>
              </a:rPr>
              <a:t>После замужества Ирина </a:t>
            </a:r>
            <a:r>
              <a:rPr lang="ru-RU" dirty="0" smtClean="0">
                <a:solidFill>
                  <a:schemeClr val="accent4"/>
                </a:solidFill>
              </a:rPr>
              <a:t>неожиданно начала писать стихи и рассказы для маленьких читателей, а её муж создавал иллюстрации к её произведениям. Сначала рассказы Ирины печатают в небольших, не очень известных журналах. И только после того, как её стихи были опубликованы в журнале «Веселые картинки», Ирина Пивоварова получает известность.</a:t>
            </a: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17410" name="Picture 2" descr="https://im0-tub-ru.yandex.net/i?id=d60dba587a57ef981363bd4440d030c2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628800"/>
            <a:ext cx="3816424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6"/>
                </a:solidFill>
              </a:rPr>
              <a:t>Михаил </a:t>
            </a:r>
            <a:r>
              <a:rPr lang="ru-RU" sz="3600" b="1" dirty="0" err="1" smtClean="0">
                <a:solidFill>
                  <a:schemeClr val="accent6"/>
                </a:solidFill>
              </a:rPr>
              <a:t>Пляцковский</a:t>
            </a:r>
            <a:endParaRPr lang="ru-RU" sz="3600" b="1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4258816" cy="5133184"/>
          </a:xfrm>
        </p:spPr>
        <p:txBody>
          <a:bodyPr>
            <a:normAutofit fontScale="92500"/>
          </a:bodyPr>
          <a:lstStyle/>
          <a:p>
            <a:pPr indent="274320">
              <a:buNone/>
            </a:pPr>
            <a:r>
              <a:rPr lang="ru-RU" dirty="0" smtClean="0"/>
              <a:t>Михаил </a:t>
            </a:r>
            <a:r>
              <a:rPr lang="ru-RU" b="1" dirty="0" err="1" smtClean="0"/>
              <a:t>Пляцковский</a:t>
            </a:r>
            <a:r>
              <a:rPr lang="ru-RU" dirty="0" smtClean="0"/>
              <a:t> родился 2 ноября 1935 года в </a:t>
            </a:r>
            <a:r>
              <a:rPr lang="ru-RU" dirty="0" err="1" smtClean="0"/>
              <a:t>Рыково</a:t>
            </a:r>
            <a:r>
              <a:rPr lang="ru-RU" dirty="0" smtClean="0"/>
              <a:t> </a:t>
            </a:r>
            <a:r>
              <a:rPr lang="ru-RU" dirty="0" err="1" smtClean="0"/>
              <a:t>в</a:t>
            </a:r>
            <a:r>
              <a:rPr lang="ru-RU" dirty="0" smtClean="0"/>
              <a:t> </a:t>
            </a:r>
            <a:r>
              <a:rPr lang="ru-RU" dirty="0" smtClean="0"/>
              <a:t>еврейской семье. </a:t>
            </a:r>
            <a:r>
              <a:rPr lang="ru-RU" dirty="0" smtClean="0"/>
              <a:t>Рано остался без отца. После </a:t>
            </a:r>
            <a:r>
              <a:rPr lang="ru-RU" dirty="0" smtClean="0"/>
              <a:t>окончания средней школы работал в многотиражке «За металл» </a:t>
            </a:r>
            <a:r>
              <a:rPr lang="ru-RU" dirty="0" err="1" smtClean="0"/>
              <a:t>Енакиевского</a:t>
            </a:r>
            <a:r>
              <a:rPr lang="ru-RU" dirty="0" smtClean="0"/>
              <a:t> металлургического </a:t>
            </a:r>
            <a:r>
              <a:rPr lang="ru-RU" dirty="0" smtClean="0"/>
              <a:t>завода. </a:t>
            </a:r>
            <a:r>
              <a:rPr lang="ru-RU" dirty="0" smtClean="0"/>
              <a:t>В это же время начал публиковать стихи в местной прессе, вёл литературную страничку в </a:t>
            </a:r>
            <a:r>
              <a:rPr lang="ru-RU" dirty="0" smtClean="0"/>
              <a:t>газете. Помимо стихов, писал песни.</a:t>
            </a:r>
            <a:endParaRPr lang="ru-RU" dirty="0"/>
          </a:p>
        </p:txBody>
      </p:sp>
      <p:pic>
        <p:nvPicPr>
          <p:cNvPr id="18434" name="Picture 2" descr="https://im0-tub-ru.yandex.net/i?id=ece42fe440e35a03c523e5d3a51a6bcd&amp;n=13&amp;exp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628800"/>
            <a:ext cx="3384376" cy="44204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67600" cy="7200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6"/>
                </a:solidFill>
              </a:rPr>
              <a:t>Роман </a:t>
            </a:r>
            <a:r>
              <a:rPr lang="ru-RU" sz="3600" b="1" dirty="0" err="1" smtClean="0">
                <a:solidFill>
                  <a:schemeClr val="accent6"/>
                </a:solidFill>
              </a:rPr>
              <a:t>Сеф</a:t>
            </a:r>
            <a:endParaRPr lang="ru-RU" sz="3600" b="1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268760"/>
            <a:ext cx="4320480" cy="5205192"/>
          </a:xfrm>
        </p:spPr>
        <p:txBody>
          <a:bodyPr>
            <a:normAutofit fontScale="92500" lnSpcReduction="20000"/>
          </a:bodyPr>
          <a:lstStyle/>
          <a:p>
            <a:pPr indent="274320">
              <a:buNone/>
            </a:pPr>
            <a:r>
              <a:rPr lang="ru-RU" dirty="0" smtClean="0"/>
              <a:t>Роман Семёнович </a:t>
            </a:r>
            <a:r>
              <a:rPr lang="ru-RU" b="1" dirty="0" err="1" smtClean="0"/>
              <a:t>Сеф</a:t>
            </a:r>
            <a:r>
              <a:rPr lang="ru-RU" dirty="0" smtClean="0"/>
              <a:t> </a:t>
            </a:r>
            <a:r>
              <a:rPr lang="ru-RU" dirty="0" smtClean="0"/>
              <a:t>(1931 –2009</a:t>
            </a:r>
            <a:r>
              <a:rPr lang="ru-RU" dirty="0" smtClean="0"/>
              <a:t>) (77 лет) - детский поэт, </a:t>
            </a:r>
            <a:r>
              <a:rPr lang="ru-RU" b="1" dirty="0" smtClean="0"/>
              <a:t>писатель</a:t>
            </a:r>
            <a:r>
              <a:rPr lang="ru-RU" dirty="0" smtClean="0"/>
              <a:t>, драматург, переводчик. Настоящее имя – </a:t>
            </a:r>
            <a:r>
              <a:rPr lang="ru-RU" dirty="0" err="1" smtClean="0"/>
              <a:t>Роальд</a:t>
            </a:r>
            <a:r>
              <a:rPr lang="ru-RU" dirty="0" smtClean="0"/>
              <a:t> </a:t>
            </a:r>
            <a:r>
              <a:rPr lang="ru-RU" dirty="0" smtClean="0"/>
              <a:t>Семёнович </a:t>
            </a:r>
            <a:r>
              <a:rPr lang="ru-RU" dirty="0" err="1" smtClean="0"/>
              <a:t>Фаермарк</a:t>
            </a:r>
            <a:r>
              <a:rPr lang="ru-RU" dirty="0" smtClean="0"/>
              <a:t>. Фамилия "</a:t>
            </a:r>
            <a:r>
              <a:rPr lang="ru-RU" b="1" dirty="0" err="1" smtClean="0"/>
              <a:t>Сеф</a:t>
            </a:r>
            <a:r>
              <a:rPr lang="ru-RU" dirty="0" smtClean="0"/>
              <a:t>" взята </a:t>
            </a:r>
            <a:r>
              <a:rPr lang="ru-RU" dirty="0" smtClean="0"/>
              <a:t>из прозвища отца.</a:t>
            </a:r>
            <a:r>
              <a:rPr lang="ru-RU" dirty="0" smtClean="0"/>
              <a:t> Пять лет </a:t>
            </a:r>
            <a:r>
              <a:rPr lang="ru-RU" dirty="0" smtClean="0"/>
              <a:t>жил</a:t>
            </a:r>
            <a:r>
              <a:rPr lang="ru-RU" dirty="0" smtClean="0"/>
              <a:t> в Караганде. Здесь выучил английский язык и начал заниматься стихотворным и прозаическим переводом</a:t>
            </a:r>
            <a:r>
              <a:rPr lang="ru-RU" dirty="0" smtClean="0"/>
              <a:t>.</a:t>
            </a:r>
            <a:r>
              <a:rPr lang="ru-RU" dirty="0" smtClean="0"/>
              <a:t> Широко известны стихи и пьесы </a:t>
            </a:r>
            <a:r>
              <a:rPr lang="ru-RU" dirty="0" err="1" smtClean="0"/>
              <a:t>Сефа</a:t>
            </a:r>
            <a:r>
              <a:rPr lang="ru-RU" dirty="0" smtClean="0"/>
              <a:t> для детей: «Шагают </a:t>
            </a:r>
            <a:r>
              <a:rPr lang="ru-RU" dirty="0" smtClean="0"/>
              <a:t>великаны», «Речной трамвай», </a:t>
            </a:r>
            <a:r>
              <a:rPr lang="ru-RU" dirty="0" smtClean="0"/>
              <a:t>«</a:t>
            </a:r>
            <a:r>
              <a:rPr lang="ru-RU" dirty="0" smtClean="0"/>
              <a:t>Если не веришь», «Я </a:t>
            </a:r>
            <a:r>
              <a:rPr lang="ru-RU" dirty="0" smtClean="0"/>
              <a:t>сам» и </a:t>
            </a:r>
            <a:r>
              <a:rPr lang="ru-RU" dirty="0" smtClean="0"/>
              <a:t>другие.</a:t>
            </a:r>
            <a:endParaRPr lang="ru-RU" dirty="0"/>
          </a:p>
        </p:txBody>
      </p:sp>
      <p:pic>
        <p:nvPicPr>
          <p:cNvPr id="19458" name="Picture 2" descr="https://ds04.infourok.ru/uploads/ex/077b/000a8eca-018d2337/hello_html_m314e25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340768"/>
            <a:ext cx="3400001" cy="45945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467600" cy="7200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6"/>
                </a:solidFill>
              </a:rPr>
              <a:t>Елена Благинина</a:t>
            </a:r>
            <a:endParaRPr lang="ru-RU" sz="3600" b="1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196752"/>
            <a:ext cx="4824536" cy="5277200"/>
          </a:xfrm>
        </p:spPr>
        <p:txBody>
          <a:bodyPr>
            <a:normAutofit fontScale="85000" lnSpcReduction="10000"/>
          </a:bodyPr>
          <a:lstStyle/>
          <a:p>
            <a:pPr indent="274320">
              <a:buNone/>
            </a:pPr>
            <a:r>
              <a:rPr lang="ru-RU" dirty="0" smtClean="0"/>
              <a:t>Родилась 14 (27) мая 1903 </a:t>
            </a:r>
            <a:r>
              <a:rPr lang="ru-RU" dirty="0" smtClean="0"/>
              <a:t>года</a:t>
            </a:r>
            <a:r>
              <a:rPr lang="ru-RU" dirty="0" smtClean="0"/>
              <a:t> в селе Яковлево </a:t>
            </a:r>
            <a:r>
              <a:rPr lang="ru-RU" dirty="0" smtClean="0"/>
              <a:t>в </a:t>
            </a:r>
            <a:r>
              <a:rPr lang="ru-RU" dirty="0" smtClean="0"/>
              <a:t>семье багажного кассира. В 1913—1922 годах училась в Курской Мариинской гимназии и в Курском пединституте. В 1923 году она уехала в Москву. Публиковала стихи с 1921 года. </a:t>
            </a:r>
          </a:p>
          <a:p>
            <a:pPr indent="274320">
              <a:buNone/>
            </a:pPr>
            <a:r>
              <a:rPr lang="ru-RU" dirty="0" smtClean="0"/>
              <a:t>В 1940-е годы Елена Благинина становится одним из ведущих детских писателей в СССР. В 1942 году на студии «</a:t>
            </a:r>
            <a:r>
              <a:rPr lang="ru-RU" dirty="0" err="1" smtClean="0"/>
              <a:t>Союзмультфильм</a:t>
            </a:r>
            <a:r>
              <a:rPr lang="ru-RU" dirty="0" smtClean="0"/>
              <a:t>» </a:t>
            </a:r>
            <a:r>
              <a:rPr lang="ru-RU" dirty="0" smtClean="0"/>
              <a:t>вышел мультфильм </a:t>
            </a:r>
            <a:r>
              <a:rPr lang="ru-RU" u="sng" dirty="0" smtClean="0"/>
              <a:t>«Лиса, заяц и петух»</a:t>
            </a:r>
            <a:r>
              <a:rPr lang="ru-RU" dirty="0" smtClean="0"/>
              <a:t> по сценарию Елены </a:t>
            </a:r>
            <a:r>
              <a:rPr lang="ru-RU" dirty="0" smtClean="0"/>
              <a:t>Благининой</a:t>
            </a:r>
            <a:r>
              <a:rPr lang="ru-RU" baseline="30000" dirty="0" smtClean="0"/>
              <a:t>.</a:t>
            </a:r>
            <a:endParaRPr lang="ru-RU" dirty="0" smtClean="0"/>
          </a:p>
          <a:p>
            <a:pPr indent="274320">
              <a:buNone/>
            </a:pPr>
            <a:r>
              <a:rPr lang="ru-RU" dirty="0" smtClean="0"/>
              <a:t>В 1946 году вышло несколько радиопередач для детей по сценариям Елены </a:t>
            </a:r>
            <a:r>
              <a:rPr lang="ru-RU" dirty="0" smtClean="0"/>
              <a:t>Александровны.</a:t>
            </a:r>
            <a:endParaRPr lang="ru-RU" dirty="0" smtClean="0"/>
          </a:p>
          <a:p>
            <a:pPr indent="274320">
              <a:buNone/>
            </a:pPr>
            <a:endParaRPr lang="ru-RU" dirty="0"/>
          </a:p>
        </p:txBody>
      </p:sp>
      <p:pic>
        <p:nvPicPr>
          <p:cNvPr id="22530" name="Picture 2" descr="https://i.mycdn.me/i?r=AzEPZsRbOZEKgBhR0XGMT1Rk0L02RmEqKFBtdAW4YcAzWqaKTM5SRkZCeTgDn6uOyic"/>
          <p:cNvPicPr>
            <a:picLocks noChangeAspect="1" noChangeArrowheads="1"/>
          </p:cNvPicPr>
          <p:nvPr/>
        </p:nvPicPr>
        <p:blipFill>
          <a:blip r:embed="rId2" cstate="print"/>
          <a:srcRect r="44614"/>
          <a:stretch>
            <a:fillRect/>
          </a:stretch>
        </p:blipFill>
        <p:spPr bwMode="auto">
          <a:xfrm>
            <a:off x="5436096" y="1628800"/>
            <a:ext cx="3168352" cy="42903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6"/>
                </a:solidFill>
              </a:rPr>
              <a:t>Николай Сладков</a:t>
            </a:r>
            <a:endParaRPr lang="ru-RU" sz="3600" b="1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124744"/>
            <a:ext cx="4762872" cy="5349208"/>
          </a:xfrm>
        </p:spPr>
        <p:txBody>
          <a:bodyPr>
            <a:normAutofit fontScale="92500" lnSpcReduction="10000"/>
          </a:bodyPr>
          <a:lstStyle/>
          <a:p>
            <a:pPr indent="274320">
              <a:buNone/>
            </a:pPr>
            <a:r>
              <a:rPr lang="ru-RU" dirty="0" smtClean="0"/>
              <a:t>Николай Иванович </a:t>
            </a:r>
            <a:r>
              <a:rPr lang="ru-RU" b="1" dirty="0" smtClean="0"/>
              <a:t>Сладков</a:t>
            </a:r>
            <a:r>
              <a:rPr lang="ru-RU" dirty="0" smtClean="0"/>
              <a:t> — </a:t>
            </a:r>
            <a:r>
              <a:rPr lang="ru-RU" b="1" dirty="0" smtClean="0"/>
              <a:t>писатель</a:t>
            </a:r>
            <a:r>
              <a:rPr lang="ru-RU" dirty="0" smtClean="0"/>
              <a:t>, автор книг о природе. Николай Иванович родился 5 января 1920 года в Москве, но всю свою жизнь прожил в </a:t>
            </a:r>
            <a:r>
              <a:rPr lang="ru-RU" dirty="0" smtClean="0"/>
              <a:t>Ленинграде. </a:t>
            </a:r>
            <a:r>
              <a:rPr lang="ru-RU" dirty="0" smtClean="0"/>
              <a:t>Со второго класса начал вести дневник, куда вписывал свои первые впечатления и наблюдения. </a:t>
            </a:r>
            <a:r>
              <a:rPr lang="ru-RU" dirty="0" smtClean="0"/>
              <a:t>Начал </a:t>
            </a:r>
            <a:r>
              <a:rPr lang="ru-RU" dirty="0" smtClean="0"/>
              <a:t>писать благодаря встрече с Виталием Бианки</a:t>
            </a:r>
            <a:r>
              <a:rPr lang="ru-RU" dirty="0" smtClean="0"/>
              <a:t>.</a:t>
            </a:r>
            <a:r>
              <a:rPr lang="ru-RU" dirty="0" smtClean="0"/>
              <a:t> Много писал о необходимости защиты природы, охраны исчезающих видов, воспитания бережного отношения к природе.</a:t>
            </a:r>
            <a:endParaRPr lang="ru-RU" dirty="0"/>
          </a:p>
        </p:txBody>
      </p:sp>
      <p:sp>
        <p:nvSpPr>
          <p:cNvPr id="21506" name="AutoShape 2" descr="https://24smi.org/public/media/resize/800x-/celebrity/2019/02/12/fhdfvwyajnq2-portret-nikolaia-sladkov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8" name="Picture 4" descr="http://www.child-lib.com/images/news/2020/01/2020-01-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196752"/>
            <a:ext cx="3602918" cy="49602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6">
      <a:dk1>
        <a:srgbClr val="84AA33"/>
      </a:dk1>
      <a:lt1>
        <a:srgbClr val="D1E8C1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BADDA2"/>
      </a:accent3>
      <a:accent4>
        <a:srgbClr val="84AA33"/>
      </a:accent4>
      <a:accent5>
        <a:srgbClr val="66A53B"/>
      </a:accent5>
      <a:accent6>
        <a:srgbClr val="475A8D"/>
      </a:accent6>
      <a:hlink>
        <a:srgbClr val="8DC765"/>
      </a:hlink>
      <a:folHlink>
        <a:srgbClr val="AA8A14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52</TotalTime>
  <Words>46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Детские писатели  (литературное чтение,  1 класс, УМК «Школа России»)</vt:lpstr>
      <vt:lpstr>Ирина Токмакова</vt:lpstr>
      <vt:lpstr>Яков Тайц</vt:lpstr>
      <vt:lpstr>Нина Артюхова</vt:lpstr>
      <vt:lpstr>Ирина Пивоварова</vt:lpstr>
      <vt:lpstr>Михаил Пляцковский</vt:lpstr>
      <vt:lpstr>Роман Сеф</vt:lpstr>
      <vt:lpstr>Елена Благинина</vt:lpstr>
      <vt:lpstr>Николай Сладков</vt:lpstr>
      <vt:lpstr>Валентина Осеева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писатели  (литературное чтение,  1 класс, УМК «Школа России»)</dc:title>
  <dc:creator>Вика</dc:creator>
  <cp:lastModifiedBy>Вика</cp:lastModifiedBy>
  <cp:revision>6</cp:revision>
  <dcterms:created xsi:type="dcterms:W3CDTF">2021-04-25T11:05:50Z</dcterms:created>
  <dcterms:modified xsi:type="dcterms:W3CDTF">2021-04-25T11:58:34Z</dcterms:modified>
</cp:coreProperties>
</file>