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61" r:id="rId2"/>
    <p:sldId id="287" r:id="rId3"/>
    <p:sldId id="278" r:id="rId4"/>
    <p:sldId id="279" r:id="rId5"/>
    <p:sldId id="264" r:id="rId6"/>
    <p:sldId id="265" r:id="rId7"/>
    <p:sldId id="266" r:id="rId8"/>
    <p:sldId id="281" r:id="rId9"/>
    <p:sldId id="267" r:id="rId10"/>
    <p:sldId id="282" r:id="rId11"/>
    <p:sldId id="283" r:id="rId12"/>
    <p:sldId id="268" r:id="rId13"/>
    <p:sldId id="273" r:id="rId14"/>
    <p:sldId id="271" r:id="rId15"/>
    <p:sldId id="272" r:id="rId16"/>
    <p:sldId id="270" r:id="rId17"/>
    <p:sldId id="285" r:id="rId18"/>
    <p:sldId id="28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3105"/>
    <a:srgbClr val="542804"/>
    <a:srgbClr val="7136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38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D9DE6A-ADAD-445F-ABA3-35F9EC467495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AACF49-1F0F-4EA4-B27A-AE6644B403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43451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9E495DE-39C2-4F26-9129-50947F74811E}" type="slidenum">
              <a:rPr lang="ru-RU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1322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CE5CA71-17B7-4BEC-99F6-95BC27F1D7D0}" type="slidenum">
              <a:rPr lang="ru-RU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0730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42BB926-C0CA-41DB-9A3D-E7FDF85310B3}" type="slidenum">
              <a:rPr lang="ru-RU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237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21108-13E1-4354-A8C9-72D09190F013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A9719-FB89-4673-B9F9-E2690CB4B5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6669360"/>
            <a:ext cx="13316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1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Олифирова Т.И. </a:t>
            </a:r>
            <a:endParaRPr lang="ru-RU" sz="1100" b="1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D8C198"/>
              </a:clrFrom>
              <a:clrTo>
                <a:srgbClr val="D8C198">
                  <a:alpha val="0"/>
                </a:srgbClr>
              </a:clrTo>
            </a:clrChange>
          </a:blip>
          <a:srcRect l="-12344" t="4955" r="49041" b="8645"/>
          <a:stretch>
            <a:fillRect/>
          </a:stretch>
        </p:blipFill>
        <p:spPr bwMode="auto">
          <a:xfrm rot="20860282">
            <a:off x="3814348" y="32097"/>
            <a:ext cx="2185005" cy="2582014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21108-13E1-4354-A8C9-72D09190F013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A9719-FB89-4673-B9F9-E2690CB4B5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21108-13E1-4354-A8C9-72D09190F013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A9719-FB89-4673-B9F9-E2690CB4B5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21108-13E1-4354-A8C9-72D09190F013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A9719-FB89-4673-B9F9-E2690CB4B5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</p:spPr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680702-6136-4C46-89DC-E1302DC6E307}" type="datetimeFigureOut">
              <a:rPr lang="ru-RU"/>
              <a:pPr/>
              <a:t>17.02.2021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E7377E-A721-4348-97CD-AD8FC93D1AE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 userDrawn="1"/>
        </p:nvGrpSpPr>
        <p:grpSpPr>
          <a:xfrm>
            <a:off x="0" y="5256360"/>
            <a:ext cx="2407412" cy="1601640"/>
            <a:chOff x="0" y="5256360"/>
            <a:chExt cx="2407412" cy="1601640"/>
          </a:xfrm>
        </p:grpSpPr>
        <p:pic>
          <p:nvPicPr>
            <p:cNvPr id="7" name="Picture 4" descr="http://www.tehnari.ru/attachments/f133/145763d1374755309-starinnye_knigi_raritety-369x228.png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21264313">
              <a:off x="309706" y="5256360"/>
              <a:ext cx="2097706" cy="1296144"/>
            </a:xfrm>
            <a:prstGeom prst="rect">
              <a:avLst/>
            </a:prstGeom>
            <a:noFill/>
          </p:spPr>
        </p:pic>
        <p:pic>
          <p:nvPicPr>
            <p:cNvPr id="8" name="Picture 6" descr="http://xn--24-6kc6aoaofcg6p.xn--p1ai/images/css/svecha.png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5373216"/>
              <a:ext cx="2181667" cy="1484784"/>
            </a:xfrm>
            <a:prstGeom prst="rect">
              <a:avLst/>
            </a:prstGeom>
            <a:noFill/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A9719-FB89-4673-B9F9-E2690CB4B5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extBox 9"/>
          <p:cNvSpPr txBox="1"/>
          <p:nvPr userDrawn="1"/>
        </p:nvSpPr>
        <p:spPr>
          <a:xfrm>
            <a:off x="7812360" y="6669360"/>
            <a:ext cx="13316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100" b="0" dirty="0" smtClean="0">
                <a:solidFill>
                  <a:srgbClr val="542804"/>
                </a:solidFill>
                <a:latin typeface="Monotype Corsiva" pitchFamily="66" charset="0"/>
              </a:rPr>
              <a:t>Олифирова Т.И. </a:t>
            </a:r>
            <a:endParaRPr lang="ru-RU" sz="1100" b="0" dirty="0">
              <a:solidFill>
                <a:srgbClr val="542804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21108-13E1-4354-A8C9-72D09190F013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A9719-FB89-4673-B9F9-E2690CB4B54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7" name="Группа 6"/>
          <p:cNvGrpSpPr/>
          <p:nvPr userDrawn="1"/>
        </p:nvGrpSpPr>
        <p:grpSpPr>
          <a:xfrm>
            <a:off x="0" y="97101"/>
            <a:ext cx="2521622" cy="1696592"/>
            <a:chOff x="0" y="97101"/>
            <a:chExt cx="2521622" cy="1696592"/>
          </a:xfrm>
        </p:grpSpPr>
        <p:pic>
          <p:nvPicPr>
            <p:cNvPr id="8" name="Picture 8" descr="http://www.ktgs.ru/upload/medialibrary/a92/uumdnnyeve%20bo%20pnhksuiiqhaevz.png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97101"/>
              <a:ext cx="2521622" cy="1428580"/>
            </a:xfrm>
            <a:prstGeom prst="rect">
              <a:avLst/>
            </a:prstGeom>
            <a:noFill/>
          </p:spPr>
        </p:pic>
        <p:pic>
          <p:nvPicPr>
            <p:cNvPr id="9" name="Picture 6" descr="http://xn--24-6kc6aoaofcg6p.xn--p1ai/images/css/svecha.png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332656"/>
              <a:ext cx="2267743" cy="1461037"/>
            </a:xfrm>
            <a:prstGeom prst="rect">
              <a:avLst/>
            </a:prstGeom>
            <a:noFill/>
          </p:spPr>
        </p:pic>
      </p:grpSp>
      <p:sp>
        <p:nvSpPr>
          <p:cNvPr id="10" name="TextBox 9"/>
          <p:cNvSpPr txBox="1"/>
          <p:nvPr userDrawn="1"/>
        </p:nvSpPr>
        <p:spPr>
          <a:xfrm>
            <a:off x="7812360" y="6669360"/>
            <a:ext cx="13316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100" b="0" dirty="0" smtClean="0">
                <a:solidFill>
                  <a:srgbClr val="542804"/>
                </a:solidFill>
                <a:latin typeface="Monotype Corsiva" pitchFamily="66" charset="0"/>
              </a:rPr>
              <a:t>Олифирова Т.И. </a:t>
            </a:r>
            <a:endParaRPr lang="ru-RU" sz="1100" b="0" dirty="0">
              <a:solidFill>
                <a:srgbClr val="542804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 userDrawn="1"/>
        </p:nvGrpSpPr>
        <p:grpSpPr>
          <a:xfrm>
            <a:off x="0" y="5085184"/>
            <a:ext cx="2946690" cy="1772816"/>
            <a:chOff x="-107504" y="5085184"/>
            <a:chExt cx="2946690" cy="1772816"/>
          </a:xfrm>
        </p:grpSpPr>
        <p:pic>
          <p:nvPicPr>
            <p:cNvPr id="11" name="Picture 8" descr="http://ru2.anyfad.com/items/t1@c28eb76f-5ba3-4995-9d1e-743d31e88836/Drevnyaya-kniga-soderzhashhaya-svod-magicheskih-zakonov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51520" y="5129808"/>
              <a:ext cx="2587666" cy="1728192"/>
            </a:xfrm>
            <a:prstGeom prst="rect">
              <a:avLst/>
            </a:prstGeom>
            <a:noFill/>
          </p:spPr>
        </p:pic>
        <p:pic>
          <p:nvPicPr>
            <p:cNvPr id="12" name="Picture 6" descr="http://xn--24-6kc6aoaofcg6p.xn--p1ai/images/css/svecha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07504" y="5085184"/>
              <a:ext cx="2373549" cy="1615374"/>
            </a:xfrm>
            <a:prstGeom prst="rect">
              <a:avLst/>
            </a:prstGeom>
            <a:noFill/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14908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21108-13E1-4354-A8C9-72D09190F013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A9719-FB89-4673-B9F9-E2690CB4B5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/>
          <p:cNvSpPr txBox="1"/>
          <p:nvPr userDrawn="1"/>
        </p:nvSpPr>
        <p:spPr>
          <a:xfrm>
            <a:off x="7812360" y="6669360"/>
            <a:ext cx="13316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100" b="0" dirty="0" smtClean="0">
                <a:solidFill>
                  <a:srgbClr val="542804"/>
                </a:solidFill>
                <a:latin typeface="Monotype Corsiva" pitchFamily="66" charset="0"/>
              </a:rPr>
              <a:t>Олифирова Т.И. </a:t>
            </a:r>
            <a:endParaRPr lang="ru-RU" sz="1100" b="0" dirty="0">
              <a:solidFill>
                <a:srgbClr val="542804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21108-13E1-4354-A8C9-72D09190F013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A9719-FB89-4673-B9F9-E2690CB4B5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21108-13E1-4354-A8C9-72D09190F013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A9719-FB89-4673-B9F9-E2690CB4B5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21108-13E1-4354-A8C9-72D09190F013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A9719-FB89-4673-B9F9-E2690CB4B5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21108-13E1-4354-A8C9-72D09190F013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A9719-FB89-4673-B9F9-E2690CB4B5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21108-13E1-4354-A8C9-72D09190F013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A9719-FB89-4673-B9F9-E2690CB4B5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 userDrawn="1"/>
        </p:nvGrpSpPr>
        <p:grpSpPr>
          <a:xfrm>
            <a:off x="0" y="5256360"/>
            <a:ext cx="2407412" cy="1601640"/>
            <a:chOff x="0" y="5256360"/>
            <a:chExt cx="2407412" cy="1601640"/>
          </a:xfrm>
        </p:grpSpPr>
        <p:pic>
          <p:nvPicPr>
            <p:cNvPr id="14" name="Picture 4" descr="http://www.tehnari.ru/attachments/f133/145763d1374755309-starinnye_knigi_raritety-369x228.png"/>
            <p:cNvPicPr>
              <a:picLocks noChangeAspect="1" noChangeArrowheads="1"/>
            </p:cNvPicPr>
            <p:nvPr userDrawn="1"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 rot="21264313">
              <a:off x="309706" y="5256360"/>
              <a:ext cx="2097706" cy="1296144"/>
            </a:xfrm>
            <a:prstGeom prst="rect">
              <a:avLst/>
            </a:prstGeom>
            <a:noFill/>
          </p:spPr>
        </p:pic>
        <p:pic>
          <p:nvPicPr>
            <p:cNvPr id="15" name="Picture 6" descr="http://xn--24-6kc6aoaofcg6p.xn--p1ai/images/css/svecha.png"/>
            <p:cNvPicPr>
              <a:picLocks noChangeAspect="1" noChangeArrowheads="1"/>
            </p:cNvPicPr>
            <p:nvPr userDrawn="1"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0" y="5373216"/>
              <a:ext cx="2181667" cy="1484784"/>
            </a:xfrm>
            <a:prstGeom prst="rect">
              <a:avLst/>
            </a:prstGeom>
            <a:noFill/>
          </p:spPr>
        </p:pic>
      </p:grp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21108-13E1-4354-A8C9-72D09190F013}" type="datetimeFigureOut">
              <a:rPr lang="ru-RU" smtClean="0"/>
              <a:pPr/>
              <a:t>17.02.2021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AA9719-FB89-4673-B9F9-E2690CB4B5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extBox 7"/>
          <p:cNvSpPr txBox="1"/>
          <p:nvPr userDrawn="1"/>
        </p:nvSpPr>
        <p:spPr>
          <a:xfrm>
            <a:off x="7812360" y="6669360"/>
            <a:ext cx="13316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100" b="0" dirty="0" smtClean="0">
                <a:solidFill>
                  <a:srgbClr val="542804"/>
                </a:solidFill>
                <a:latin typeface="Monotype Corsiva" pitchFamily="66" charset="0"/>
              </a:rPr>
              <a:t>Олифирова Т.И. </a:t>
            </a:r>
            <a:endParaRPr lang="ru-RU" sz="1100" b="0" dirty="0">
              <a:solidFill>
                <a:srgbClr val="542804"/>
              </a:solidFill>
              <a:latin typeface="Monotype Corsiva" pitchFamily="6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1" r:id="rId13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21118238">
            <a:off x="2067185" y="2636543"/>
            <a:ext cx="430030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542804"/>
                </a:solidFill>
                <a:latin typeface="Monotype Corsiva" panose="03010101010201010101" pitchFamily="66" charset="0"/>
                <a:ea typeface="Cambria Math" pitchFamily="18" charset="0"/>
              </a:rPr>
              <a:t>Из книжной сокровищницы Древней Руси</a:t>
            </a:r>
            <a:endParaRPr lang="ru-RU" sz="5400" b="1" dirty="0">
              <a:solidFill>
                <a:srgbClr val="542804"/>
              </a:solidFill>
              <a:latin typeface="Monotype Corsiva" panose="03010101010201010101" pitchFamily="66" charset="0"/>
              <a:ea typeface="Cambria Math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63344"/>
          </a:xfrm>
        </p:spPr>
        <p:txBody>
          <a:bodyPr numCol="2">
            <a:normAutofit/>
          </a:bodyPr>
          <a:lstStyle/>
          <a:p>
            <a:pPr marL="274320" indent="-274320"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>
                <a:solidFill>
                  <a:schemeClr val="bg1"/>
                </a:solidFill>
              </a:rPr>
              <a:t>   </a:t>
            </a:r>
          </a:p>
          <a:p>
            <a:pPr marL="274320" indent="-274320" algn="r" fontAlgn="auto">
              <a:spcAft>
                <a:spcPts val="0"/>
              </a:spcAft>
              <a:buFont typeface="Wingdings 2"/>
              <a:buNone/>
              <a:defRPr/>
            </a:pPr>
            <a:endParaRPr lang="ru-RU" sz="2400" b="1" dirty="0" smtClean="0">
              <a:solidFill>
                <a:schemeClr val="bg1"/>
              </a:solidFill>
            </a:endParaRPr>
          </a:p>
          <a:p>
            <a:pPr marL="274320" indent="-274320" algn="r" fontAlgn="auto">
              <a:spcAft>
                <a:spcPts val="0"/>
              </a:spcAft>
              <a:buFont typeface="Wingdings 2"/>
              <a:buNone/>
              <a:defRPr/>
            </a:pPr>
            <a:endParaRPr lang="ru-RU" sz="2400" b="1" dirty="0" smtClean="0">
              <a:solidFill>
                <a:schemeClr val="bg1"/>
              </a:solidFill>
            </a:endParaRPr>
          </a:p>
          <a:p>
            <a:pPr marL="274320" indent="-274320" algn="r" fontAlgn="auto">
              <a:spcAft>
                <a:spcPts val="0"/>
              </a:spcAft>
              <a:buFont typeface="Wingdings 2"/>
              <a:buNone/>
              <a:defRPr/>
            </a:pPr>
            <a:endParaRPr lang="ru-RU" sz="2400" b="1" dirty="0" smtClean="0">
              <a:solidFill>
                <a:schemeClr val="bg1"/>
              </a:solidFill>
            </a:endParaRPr>
          </a:p>
          <a:p>
            <a:pPr marL="274320" indent="-274320" algn="r" fontAlgn="auto">
              <a:spcAft>
                <a:spcPts val="0"/>
              </a:spcAft>
              <a:buFont typeface="Wingdings 2"/>
              <a:buNone/>
              <a:defRPr/>
            </a:pPr>
            <a:endParaRPr lang="ru-RU" sz="2400" b="1" dirty="0" smtClean="0">
              <a:solidFill>
                <a:schemeClr val="bg1"/>
              </a:solidFill>
            </a:endParaRPr>
          </a:p>
          <a:p>
            <a:pPr marL="274320" indent="-274320" algn="r" fontAlgn="auto">
              <a:spcAft>
                <a:spcPts val="0"/>
              </a:spcAft>
              <a:buFont typeface="Wingdings 2"/>
              <a:buNone/>
              <a:defRPr/>
            </a:pPr>
            <a:endParaRPr lang="ru-RU" sz="2400" b="1" dirty="0" smtClean="0">
              <a:solidFill>
                <a:schemeClr val="bg1"/>
              </a:solidFill>
            </a:endParaRPr>
          </a:p>
          <a:p>
            <a:pPr marL="274320" indent="-274320" algn="r" fontAlgn="auto">
              <a:spcAft>
                <a:spcPts val="0"/>
              </a:spcAft>
              <a:buFont typeface="Wingdings 2"/>
              <a:buNone/>
              <a:defRPr/>
            </a:pPr>
            <a:endParaRPr lang="ru-RU" sz="2400" b="1" dirty="0" smtClean="0">
              <a:solidFill>
                <a:schemeClr val="bg1"/>
              </a:solidFill>
            </a:endParaRPr>
          </a:p>
          <a:p>
            <a:pPr marL="274320" indent="-274320" algn="r" fontAlgn="auto">
              <a:spcAft>
                <a:spcPts val="0"/>
              </a:spcAft>
              <a:buFont typeface="Wingdings 2"/>
              <a:buNone/>
              <a:defRPr/>
            </a:pPr>
            <a:endParaRPr lang="ru-RU" sz="2400" b="1" dirty="0" smtClean="0">
              <a:solidFill>
                <a:schemeClr val="bg1"/>
              </a:solidFill>
            </a:endParaRPr>
          </a:p>
          <a:p>
            <a:pPr marL="274320" indent="-274320" algn="r" fontAlgn="auto">
              <a:spcAft>
                <a:spcPts val="0"/>
              </a:spcAft>
              <a:buFont typeface="Wingdings 2"/>
              <a:buNone/>
              <a:defRPr/>
            </a:pPr>
            <a:endParaRPr lang="ru-RU" sz="2400" b="1" dirty="0" smtClean="0">
              <a:solidFill>
                <a:schemeClr val="bg1"/>
              </a:solidFill>
            </a:endParaRPr>
          </a:p>
          <a:p>
            <a:pPr marL="274320" indent="-274320" algn="r" fontAlgn="auto">
              <a:spcAft>
                <a:spcPts val="0"/>
              </a:spcAft>
              <a:buFont typeface="Wingdings 2"/>
              <a:buNone/>
              <a:defRPr/>
            </a:pPr>
            <a:endParaRPr lang="ru-RU" sz="2400" b="1" dirty="0" smtClean="0">
              <a:solidFill>
                <a:schemeClr val="bg1"/>
              </a:solidFill>
            </a:endParaRPr>
          </a:p>
          <a:p>
            <a:pPr marL="274320" indent="-274320" algn="r" fontAlgn="auto">
              <a:spcAft>
                <a:spcPts val="0"/>
              </a:spcAft>
              <a:buFont typeface="Wingdings 2"/>
              <a:buNone/>
              <a:defRPr/>
            </a:pPr>
            <a:endParaRPr lang="ru-RU" sz="2400" b="1" dirty="0" smtClean="0">
              <a:solidFill>
                <a:schemeClr val="bg1"/>
              </a:solidFill>
            </a:endParaRPr>
          </a:p>
          <a:p>
            <a:pPr marL="274320" indent="-274320" algn="r" fontAlgn="auto">
              <a:spcAft>
                <a:spcPts val="0"/>
              </a:spcAft>
              <a:buFont typeface="Wingdings 2"/>
              <a:buNone/>
              <a:defRPr/>
            </a:pPr>
            <a:endParaRPr lang="ru-RU" sz="2400" b="1" dirty="0" smtClean="0">
              <a:solidFill>
                <a:schemeClr val="bg1"/>
              </a:solidFill>
            </a:endParaRPr>
          </a:p>
          <a:p>
            <a:pPr marL="274320" indent="-274320" algn="r" fontAlgn="auto">
              <a:spcAft>
                <a:spcPts val="0"/>
              </a:spcAft>
              <a:buFont typeface="Wingdings 2"/>
              <a:buNone/>
              <a:defRPr/>
            </a:pPr>
            <a:endParaRPr lang="ru-RU" sz="2400" b="1" dirty="0" smtClean="0">
              <a:solidFill>
                <a:schemeClr val="bg1"/>
              </a:solidFill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>
                <a:solidFill>
                  <a:schemeClr val="bg1"/>
                </a:solidFill>
              </a:rPr>
              <a:t>В </a:t>
            </a:r>
            <a:r>
              <a:rPr lang="ru-RU" sz="2800" b="1" dirty="0" smtClean="0"/>
              <a:t>1992 году в России впервые праздновали День славянской письменности</a:t>
            </a:r>
            <a:br>
              <a:rPr lang="ru-RU" sz="2800" b="1" dirty="0" smtClean="0"/>
            </a:br>
            <a:r>
              <a:rPr lang="ru-RU" sz="2800" b="1" dirty="0" smtClean="0"/>
              <a:t>и культуры. В этот день в Москве на Славянской площади был открыт памятник Кириллу и </a:t>
            </a:r>
            <a:r>
              <a:rPr lang="ru-RU" sz="2800" b="1" dirty="0" err="1" smtClean="0"/>
              <a:t>Мефодию</a:t>
            </a:r>
            <a:r>
              <a:rPr lang="ru-RU" sz="2800" b="1" dirty="0" smtClean="0"/>
              <a:t>. У подножия памятника </a:t>
            </a:r>
            <a:r>
              <a:rPr lang="ru-RU" sz="2800" b="1" smtClean="0"/>
              <a:t>была установлена </a:t>
            </a:r>
            <a:r>
              <a:rPr lang="ru-RU" sz="2800" b="1" dirty="0" smtClean="0"/>
              <a:t>Неугасимая Лампада – знак вечной памяти.</a:t>
            </a:r>
            <a:endParaRPr lang="ru-RU" sz="2800" b="1" dirty="0"/>
          </a:p>
        </p:txBody>
      </p:sp>
      <p:pic>
        <p:nvPicPr>
          <p:cNvPr id="16387" name="Рисунок 4" descr="565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333375"/>
            <a:ext cx="4464050" cy="590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8313" y="765175"/>
            <a:ext cx="8229600" cy="4572000"/>
          </a:xfrm>
        </p:spPr>
        <p:txBody>
          <a:bodyPr>
            <a:normAutofit/>
          </a:bodyPr>
          <a:lstStyle/>
          <a:p>
            <a:pPr algn="ctr">
              <a:spcBef>
                <a:spcPct val="0"/>
              </a:spcBef>
              <a:spcAft>
                <a:spcPts val="600"/>
              </a:spcAft>
              <a:buFont typeface="Wingdings 2" pitchFamily="18" charset="2"/>
              <a:buNone/>
            </a:pPr>
            <a:r>
              <a:rPr lang="ru-RU" sz="2800" smtClean="0"/>
              <a:t>В Древней Руси создавались летописи.</a:t>
            </a:r>
          </a:p>
          <a:p>
            <a:pPr>
              <a:spcBef>
                <a:spcPct val="0"/>
              </a:spcBef>
              <a:spcAft>
                <a:spcPts val="600"/>
              </a:spcAft>
              <a:buFont typeface="Wingdings 2" pitchFamily="18" charset="2"/>
              <a:buNone/>
            </a:pPr>
            <a:r>
              <a:rPr lang="en-US" sz="2800" smtClean="0"/>
              <a:t>   </a:t>
            </a:r>
            <a:r>
              <a:rPr lang="ru-RU" sz="2800" smtClean="0"/>
              <a:t>- Что такое летопись?</a:t>
            </a:r>
          </a:p>
          <a:p>
            <a:pPr algn="just">
              <a:spcBef>
                <a:spcPct val="0"/>
              </a:spcBef>
              <a:spcAft>
                <a:spcPts val="600"/>
              </a:spcAft>
              <a:buFont typeface="Wingdings 2" pitchFamily="18" charset="2"/>
              <a:buNone/>
            </a:pPr>
            <a:r>
              <a:rPr lang="en-US" sz="2800" b="1" smtClean="0"/>
              <a:t>   </a:t>
            </a:r>
            <a:r>
              <a:rPr lang="ru-RU" sz="2800" b="1" smtClean="0">
                <a:solidFill>
                  <a:srgbClr val="4B3E21"/>
                </a:solidFill>
              </a:rPr>
              <a:t>Летопись</a:t>
            </a:r>
            <a:r>
              <a:rPr lang="en-US" sz="2800" b="1" smtClean="0"/>
              <a:t> </a:t>
            </a:r>
            <a:r>
              <a:rPr lang="ru-RU" sz="2800" smtClean="0"/>
              <a:t>-</a:t>
            </a:r>
            <a:r>
              <a:rPr lang="en-US" sz="2800" smtClean="0"/>
              <a:t> </a:t>
            </a:r>
            <a:r>
              <a:rPr lang="ru-RU" sz="2800" smtClean="0"/>
              <a:t>описание событий по годам.</a:t>
            </a:r>
          </a:p>
          <a:p>
            <a:pPr algn="just">
              <a:spcBef>
                <a:spcPct val="0"/>
              </a:spcBef>
              <a:spcAft>
                <a:spcPts val="600"/>
              </a:spcAft>
              <a:buFont typeface="Wingdings 2" pitchFamily="18" charset="2"/>
              <a:buNone/>
            </a:pPr>
            <a:r>
              <a:rPr lang="en-US" sz="2800" smtClean="0"/>
              <a:t>   </a:t>
            </a:r>
            <a:r>
              <a:rPr lang="ru-RU" sz="2800" smtClean="0"/>
              <a:t>(Славянское слово «лето» -переводится год) </a:t>
            </a:r>
          </a:p>
          <a:p>
            <a:pPr>
              <a:spcBef>
                <a:spcPct val="0"/>
              </a:spcBef>
              <a:spcAft>
                <a:spcPts val="600"/>
              </a:spcAft>
              <a:buFont typeface="Wingdings 2" pitchFamily="18" charset="2"/>
              <a:buNone/>
            </a:pPr>
            <a:r>
              <a:rPr lang="en-US" sz="2800" smtClean="0"/>
              <a:t>   </a:t>
            </a:r>
            <a:r>
              <a:rPr lang="ru-RU" sz="2800" smtClean="0"/>
              <a:t>Первые летописи были очень краткими. Если на протяжении года ничего не произошло , то летописец записывал: </a:t>
            </a:r>
          </a:p>
          <a:p>
            <a:pPr>
              <a:spcBef>
                <a:spcPct val="0"/>
              </a:spcBef>
              <a:spcAft>
                <a:spcPts val="600"/>
              </a:spcAft>
              <a:buFont typeface="Wingdings 2" pitchFamily="18" charset="2"/>
              <a:buNone/>
            </a:pPr>
            <a:r>
              <a:rPr lang="en-US" sz="2800" b="1" smtClean="0">
                <a:solidFill>
                  <a:srgbClr val="4B3E21"/>
                </a:solidFill>
              </a:rPr>
              <a:t>          </a:t>
            </a:r>
            <a:r>
              <a:rPr lang="ru-RU" sz="2800" b="1" smtClean="0">
                <a:solidFill>
                  <a:srgbClr val="4B3E21"/>
                </a:solidFill>
              </a:rPr>
              <a:t>«В лето … не бысть ничего», </a:t>
            </a:r>
          </a:p>
          <a:p>
            <a:pPr>
              <a:spcBef>
                <a:spcPct val="0"/>
              </a:spcBef>
              <a:spcAft>
                <a:spcPts val="600"/>
              </a:spcAft>
              <a:buFont typeface="Wingdings 2" pitchFamily="18" charset="2"/>
              <a:buNone/>
            </a:pPr>
            <a:r>
              <a:rPr lang="en-US" sz="2800" b="1" smtClean="0">
                <a:solidFill>
                  <a:srgbClr val="4B3E21"/>
                </a:solidFill>
              </a:rPr>
              <a:t>          </a:t>
            </a:r>
            <a:r>
              <a:rPr lang="ru-RU" sz="2800" b="1" smtClean="0">
                <a:solidFill>
                  <a:srgbClr val="4B3E21"/>
                </a:solidFill>
              </a:rPr>
              <a:t>«В лето … бысть тишина» </a:t>
            </a:r>
          </a:p>
          <a:p>
            <a:pPr>
              <a:lnSpc>
                <a:spcPct val="80000"/>
              </a:lnSpc>
            </a:pPr>
            <a:endParaRPr lang="ru-RU" sz="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620688"/>
            <a:ext cx="4248492" cy="46567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dirty="0"/>
              <a:t>В конце </a:t>
            </a:r>
            <a:r>
              <a:rPr lang="en-US" sz="3200" dirty="0"/>
              <a:t>XI</a:t>
            </a:r>
            <a:r>
              <a:rPr lang="ru-RU" sz="3200" dirty="0"/>
              <a:t> начале</a:t>
            </a:r>
            <a:r>
              <a:rPr lang="en-US" sz="3200" dirty="0"/>
              <a:t> XII</a:t>
            </a:r>
            <a:r>
              <a:rPr lang="ru-RU" sz="3200" dirty="0"/>
              <a:t> века в </a:t>
            </a:r>
            <a:r>
              <a:rPr lang="ru-RU" sz="3200" dirty="0" err="1"/>
              <a:t>Киево</a:t>
            </a:r>
            <a:r>
              <a:rPr lang="ru-RU" sz="3200" dirty="0"/>
              <a:t>-Печорском монастыре жил монах Нестор, который создал первую </a:t>
            </a:r>
            <a:r>
              <a:rPr lang="ru-RU" sz="3200" dirty="0" smtClean="0"/>
              <a:t>русскую </a:t>
            </a:r>
            <a:r>
              <a:rPr lang="ru-RU" sz="3200" dirty="0"/>
              <a:t>летопись – </a:t>
            </a: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 </a:t>
            </a:r>
            <a:r>
              <a:rPr lang="ru-RU" sz="3200" b="1" u="sng" dirty="0" smtClean="0"/>
              <a:t>«</a:t>
            </a:r>
            <a:r>
              <a:rPr lang="ru-RU" sz="3200" b="1" u="sng" dirty="0"/>
              <a:t>Повесть временных лет».</a:t>
            </a:r>
          </a:p>
        </p:txBody>
      </p:sp>
      <p:pic>
        <p:nvPicPr>
          <p:cNvPr id="4" name="Рисунок 3" descr="Преподобный Нестор Летописец - www.days.ru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28" y="260648"/>
            <a:ext cx="4214961" cy="594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51820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 txBox="1">
            <a:spLocks/>
          </p:cNvSpPr>
          <p:nvPr/>
        </p:nvSpPr>
        <p:spPr>
          <a:xfrm>
            <a:off x="179512" y="764704"/>
            <a:ext cx="4752528" cy="244827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r>
              <a:rPr lang="ru-RU" sz="4400" dirty="0" smtClean="0">
                <a:latin typeface="Monotype Corsiva" panose="03010101010201010101" pitchFamily="66" charset="0"/>
              </a:rPr>
              <a:t>«</a:t>
            </a:r>
            <a:r>
              <a:rPr lang="ru-RU" sz="4400" b="1" dirty="0" smtClean="0">
                <a:solidFill>
                  <a:schemeClr val="tx2">
                    <a:lumMod val="25000"/>
                  </a:schemeClr>
                </a:solidFill>
                <a:latin typeface="Monotype Corsiva" pitchFamily="66" charset="0"/>
              </a:rPr>
              <a:t>Откуда есть пошла Русская земля, кто в Киеве </a:t>
            </a:r>
            <a:r>
              <a:rPr lang="ru-RU" sz="4400" b="1" dirty="0" err="1" smtClean="0">
                <a:solidFill>
                  <a:schemeClr val="tx2">
                    <a:lumMod val="25000"/>
                  </a:schemeClr>
                </a:solidFill>
                <a:latin typeface="Monotype Corsiva" pitchFamily="66" charset="0"/>
              </a:rPr>
              <a:t>наче</a:t>
            </a:r>
            <a:r>
              <a:rPr lang="ru-RU" sz="4400" b="1" dirty="0" smtClean="0">
                <a:solidFill>
                  <a:schemeClr val="tx2">
                    <a:lumMod val="25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4400" b="1" dirty="0" err="1" smtClean="0">
                <a:solidFill>
                  <a:schemeClr val="tx2">
                    <a:lumMod val="25000"/>
                  </a:schemeClr>
                </a:solidFill>
                <a:latin typeface="Monotype Corsiva" pitchFamily="66" charset="0"/>
              </a:rPr>
              <a:t>перви</a:t>
            </a:r>
            <a:r>
              <a:rPr lang="ru-RU" sz="4400" b="1" dirty="0" smtClean="0">
                <a:solidFill>
                  <a:schemeClr val="tx2">
                    <a:lumMod val="25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4400" b="1" dirty="0" err="1" smtClean="0">
                <a:solidFill>
                  <a:schemeClr val="tx2">
                    <a:lumMod val="25000"/>
                  </a:schemeClr>
                </a:solidFill>
                <a:latin typeface="Monotype Corsiva" pitchFamily="66" charset="0"/>
              </a:rPr>
              <a:t>княжити</a:t>
            </a:r>
            <a:r>
              <a:rPr lang="ru-RU" sz="4400" b="1" dirty="0" smtClean="0">
                <a:solidFill>
                  <a:schemeClr val="tx2">
                    <a:lumMod val="25000"/>
                  </a:schemeClr>
                </a:solidFill>
                <a:latin typeface="Monotype Corsiva" pitchFamily="66" charset="0"/>
              </a:rPr>
              <a:t>, и откуда Русская земля стала есть</a:t>
            </a:r>
            <a:r>
              <a:rPr lang="ru-RU" sz="4400" dirty="0" smtClean="0">
                <a:solidFill>
                  <a:schemeClr val="tx2">
                    <a:lumMod val="25000"/>
                  </a:schemeClr>
                </a:solidFill>
                <a:latin typeface="Monotype Corsiva" pitchFamily="66" charset="0"/>
              </a:rPr>
              <a:t>»</a:t>
            </a:r>
          </a:p>
          <a:p>
            <a:pPr>
              <a:buFont typeface="Arial" pitchFamily="34" charset="0"/>
              <a:buNone/>
            </a:pPr>
            <a:endParaRPr lang="ru-RU" sz="4400" dirty="0" smtClean="0">
              <a:solidFill>
                <a:schemeClr val="tx2">
                  <a:lumMod val="2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6390" y="764704"/>
            <a:ext cx="3779912" cy="527927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57158" y="485776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/>
              <a:t>(«Каково начало Русской земли, и кто первым начал княжить в Киеве, и как    образовалось Русское государство»</a:t>
            </a:r>
            <a:r>
              <a:rPr lang="en-US" sz="2400" b="1" dirty="0" smtClean="0"/>
              <a:t>)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704496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593557"/>
            <a:ext cx="3635791" cy="547558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593557"/>
            <a:ext cx="3814511" cy="5509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154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484784"/>
            <a:ext cx="3528392" cy="466658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84068" y="715343"/>
            <a:ext cx="33123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Пергамент</a:t>
            </a:r>
            <a:endParaRPr lang="ru-RU" sz="4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84784"/>
            <a:ext cx="4608512" cy="34563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71600" y="715342"/>
            <a:ext cx="33123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Береста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2001200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http://booksite.ru/enciklopedia/book/44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2556" y="1268760"/>
            <a:ext cx="7920880" cy="5139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16841" y="404664"/>
            <a:ext cx="9001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/>
              <a:t>Древнерусская рукописная </a:t>
            </a:r>
            <a:r>
              <a:rPr lang="ru-RU" sz="3600" b="1" dirty="0" smtClean="0"/>
              <a:t>книга </a:t>
            </a:r>
            <a:r>
              <a:rPr lang="en-US" sz="3600" b="1" dirty="0"/>
              <a:t>XIII</a:t>
            </a:r>
            <a:r>
              <a:rPr lang="ru-RU" sz="3600" b="1" dirty="0"/>
              <a:t> в</a:t>
            </a:r>
            <a:r>
              <a:rPr lang="en-US" sz="3600" b="1" dirty="0"/>
              <a:t>.</a:t>
            </a:r>
            <a:r>
              <a:rPr lang="ru-RU" sz="3600" b="1" dirty="0"/>
              <a:t/>
            </a:r>
            <a:br>
              <a:rPr lang="ru-RU" sz="3600" b="1" dirty="0"/>
            </a:b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363954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Содержимое 20"/>
          <p:cNvSpPr>
            <a:spLocks noGrp="1"/>
          </p:cNvSpPr>
          <p:nvPr>
            <p:ph idx="1"/>
          </p:nvPr>
        </p:nvSpPr>
        <p:spPr>
          <a:xfrm>
            <a:off x="1116012" y="1772816"/>
            <a:ext cx="7570787" cy="432318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4800" dirty="0" smtClean="0">
                <a:solidFill>
                  <a:srgbClr val="1E190D"/>
                </a:solidFill>
              </a:rPr>
              <a:t>Уч. стр.55-58</a:t>
            </a:r>
            <a:r>
              <a:rPr lang="ru-RU" sz="4800" dirty="0" smtClean="0">
                <a:solidFill>
                  <a:srgbClr val="1E190D"/>
                </a:solidFill>
              </a:rPr>
              <a:t>, </a:t>
            </a:r>
            <a:r>
              <a:rPr lang="ru-RU" sz="4800" dirty="0" smtClean="0">
                <a:solidFill>
                  <a:srgbClr val="1E190D"/>
                </a:solidFill>
              </a:rPr>
              <a:t>прочитать, проверить </a:t>
            </a:r>
            <a:r>
              <a:rPr lang="ru-RU" sz="4800" dirty="0" smtClean="0">
                <a:solidFill>
                  <a:srgbClr val="1E190D"/>
                </a:solidFill>
              </a:rPr>
              <a:t>свои знания по вопросам </a:t>
            </a:r>
            <a:r>
              <a:rPr lang="ru-RU" sz="4800" dirty="0" smtClean="0">
                <a:solidFill>
                  <a:srgbClr val="1E190D"/>
                </a:solidFill>
              </a:rPr>
              <a:t>в конце текста.</a:t>
            </a:r>
            <a:endParaRPr lang="ru-RU" sz="4800" dirty="0" smtClean="0">
              <a:solidFill>
                <a:srgbClr val="1E190D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4800" dirty="0" smtClean="0">
                <a:solidFill>
                  <a:srgbClr val="0D0D0D"/>
                </a:solidFill>
              </a:rPr>
              <a:t>Т. С. с.15 №1, 2.</a:t>
            </a:r>
            <a:endParaRPr lang="ru-RU" sz="4800" dirty="0" smtClean="0">
              <a:solidFill>
                <a:srgbClr val="0D0D0D"/>
              </a:solidFill>
            </a:endParaRPr>
          </a:p>
          <a:p>
            <a:pPr>
              <a:lnSpc>
                <a:spcPct val="90000"/>
              </a:lnSpc>
            </a:pPr>
            <a:endParaRPr lang="ru-RU" sz="4800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37381" y="757759"/>
            <a:ext cx="8229600" cy="936104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dirty="0" smtClean="0"/>
              <a:t>    </a:t>
            </a:r>
            <a:r>
              <a:rPr lang="ru-RU" sz="4400" b="1" dirty="0" smtClean="0"/>
              <a:t>Домашнее задание</a:t>
            </a:r>
            <a:endParaRPr lang="ru-RU" sz="4400" b="1" dirty="0"/>
          </a:p>
        </p:txBody>
      </p:sp>
      <p:sp>
        <p:nvSpPr>
          <p:cNvPr id="26628" name="TextBox 15"/>
          <p:cNvSpPr txBox="1">
            <a:spLocks noChangeArrowheads="1"/>
          </p:cNvSpPr>
          <p:nvPr/>
        </p:nvSpPr>
        <p:spPr bwMode="auto">
          <a:xfrm>
            <a:off x="1116013" y="1844675"/>
            <a:ext cx="72723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26629" name="Picture 5" descr="Рисунок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260350"/>
            <a:ext cx="1366837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8313" y="2060575"/>
            <a:ext cx="8229600" cy="4572000"/>
          </a:xfrm>
        </p:spPr>
        <p:txBody>
          <a:bodyPr>
            <a:normAutofit/>
          </a:bodyPr>
          <a:lstStyle/>
          <a:p>
            <a:pPr algn="ctr">
              <a:buFont typeface="Wingdings 2" pitchFamily="18" charset="2"/>
              <a:buNone/>
            </a:pPr>
            <a:r>
              <a:rPr lang="ru-RU" sz="6600" smtClean="0"/>
              <a:t> </a:t>
            </a:r>
            <a:r>
              <a:rPr lang="ru-RU" sz="9600" smtClean="0">
                <a:solidFill>
                  <a:srgbClr val="1E190D"/>
                </a:solidFill>
                <a:latin typeface="Monotype Corsiva" pitchFamily="66" charset="0"/>
              </a:rPr>
              <a:t>Спасибо за урок!</a:t>
            </a:r>
            <a:br>
              <a:rPr lang="ru-RU" sz="9600" smtClean="0">
                <a:solidFill>
                  <a:srgbClr val="1E190D"/>
                </a:solidFill>
                <a:latin typeface="Monotype Corsiva" pitchFamily="66" charset="0"/>
              </a:rPr>
            </a:br>
            <a:endParaRPr lang="ru-RU" sz="9600" smtClean="0">
              <a:solidFill>
                <a:srgbClr val="1E190D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u="sng" dirty="0" smtClean="0"/>
              <a:t>Цель урока: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>Расширить знания о возникновении славянской азбуки и появлении письменности на Руси.</a:t>
            </a:r>
            <a:endParaRPr lang="ru-RU" sz="5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3600" b="1" i="1" dirty="0" smtClean="0"/>
              <a:t>«Обратились ко мне славяне с просьбой, прислать к ним монахов, чтобы они перевели им на родной язык учение Иисуса Христа». Кирилл ответил ему: «Хотя я болен, я рад пойти туда, только если они имеют буквы для своего языка».</a:t>
            </a:r>
            <a:endParaRPr lang="ru-RU" sz="3600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224136"/>
          </a:xfrm>
        </p:spPr>
        <p:txBody>
          <a:bodyPr>
            <a:noAutofit/>
          </a:bodyPr>
          <a:lstStyle/>
          <a:p>
            <a:pPr>
              <a:lnSpc>
                <a:spcPts val="1800"/>
              </a:lnSpc>
              <a:defRPr/>
            </a:pPr>
            <a:r>
              <a:rPr lang="ru-RU" sz="3200" dirty="0" smtClean="0">
                <a:solidFill>
                  <a:schemeClr val="tx2">
                    <a:lumMod val="25000"/>
                  </a:schemeClr>
                </a:solidFill>
              </a:rPr>
              <a:t>Однажды Византийский император пригласил  </a:t>
            </a:r>
            <a:br>
              <a:rPr lang="ru-RU" sz="3200" dirty="0" smtClean="0">
                <a:solidFill>
                  <a:schemeClr val="tx2">
                    <a:lumMod val="25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lumMod val="25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tx2">
                    <a:lumMod val="25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lumMod val="25000"/>
                  </a:schemeClr>
                </a:solidFill>
              </a:rPr>
              <a:t>ученого-монаха Кирилла и сказал ему: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200" dirty="0" smtClean="0">
                <a:solidFill>
                  <a:schemeClr val="tx2">
                    <a:lumMod val="25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tx2">
                    <a:lumMod val="25000"/>
                  </a:schemeClr>
                </a:solidFill>
              </a:rPr>
            </a:br>
            <a:endParaRPr lang="ru-RU" sz="3200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07360"/>
          </a:xfrm>
        </p:spPr>
        <p:txBody>
          <a:bodyPr numCol="2"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</a:t>
            </a:r>
            <a:r>
              <a:rPr lang="ru-RU" sz="2400" dirty="0" smtClean="0"/>
              <a:t>Кирилл решил составить славянскую азбуку.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    В работе над ней ему помогал старший брат Мефодий. Часть букв он взял из греческого алфавита, а некоторые придумал для передачи звуков славянской речи. Так славянские народы получили свою азбуку, которая стала называться кириллицей</a:t>
            </a:r>
            <a:r>
              <a:rPr lang="ru-RU" dirty="0" smtClean="0"/>
              <a:t>. </a:t>
            </a: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3438" y="404813"/>
            <a:ext cx="4229100" cy="575945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 cstate="print">
            <a:lum contrast="18000"/>
          </a:blip>
          <a:srcRect/>
          <a:stretch>
            <a:fillRect/>
          </a:stretch>
        </p:blipFill>
        <p:spPr bwMode="auto">
          <a:xfrm>
            <a:off x="2411760" y="188640"/>
            <a:ext cx="6120680" cy="6406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76681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695" y="236994"/>
            <a:ext cx="8229600" cy="1143000"/>
          </a:xfrm>
        </p:spPr>
        <p:txBody>
          <a:bodyPr/>
          <a:lstStyle/>
          <a:p>
            <a:r>
              <a:rPr lang="ru-RU" sz="6000" b="1" dirty="0" smtClean="0"/>
              <a:t>Азбука «Глаголица»</a:t>
            </a:r>
            <a:endParaRPr lang="ru-RU" sz="6000" b="1" dirty="0"/>
          </a:p>
        </p:txBody>
      </p:sp>
      <p:pic>
        <p:nvPicPr>
          <p:cNvPr id="3" name="Содержимое 3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379994"/>
            <a:ext cx="4824536" cy="4564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Группа 3"/>
          <p:cNvGrpSpPr/>
          <p:nvPr/>
        </p:nvGrpSpPr>
        <p:grpSpPr>
          <a:xfrm>
            <a:off x="1043608" y="1772816"/>
            <a:ext cx="3240360" cy="1152128"/>
            <a:chOff x="5436096" y="836712"/>
            <a:chExt cx="3240360" cy="1152128"/>
          </a:xfrm>
        </p:grpSpPr>
        <p:sp>
          <p:nvSpPr>
            <p:cNvPr id="5" name="TextBox 4"/>
            <p:cNvSpPr txBox="1"/>
            <p:nvPr/>
          </p:nvSpPr>
          <p:spPr>
            <a:xfrm>
              <a:off x="6588224" y="1052736"/>
              <a:ext cx="208823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400" dirty="0" smtClean="0"/>
                <a:t>- Аз</a:t>
              </a:r>
              <a:endParaRPr lang="ru-RU" sz="4400" dirty="0"/>
            </a:p>
          </p:txBody>
        </p:sp>
        <p:pic>
          <p:nvPicPr>
            <p:cNvPr id="6" name="Рисунок 5" descr="Рисунок2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436096" y="836712"/>
              <a:ext cx="1152128" cy="1152128"/>
            </a:xfrm>
            <a:prstGeom prst="rect">
              <a:avLst/>
            </a:prstGeom>
          </p:spPr>
        </p:pic>
      </p:grpSp>
      <p:grpSp>
        <p:nvGrpSpPr>
          <p:cNvPr id="7" name="Группа 6"/>
          <p:cNvGrpSpPr/>
          <p:nvPr/>
        </p:nvGrpSpPr>
        <p:grpSpPr>
          <a:xfrm>
            <a:off x="1008072" y="3169314"/>
            <a:ext cx="3707904" cy="1181957"/>
            <a:chOff x="5436096" y="2420888"/>
            <a:chExt cx="3707904" cy="1181957"/>
          </a:xfrm>
        </p:grpSpPr>
        <p:sp>
          <p:nvSpPr>
            <p:cNvPr id="8" name="TextBox 7"/>
            <p:cNvSpPr txBox="1"/>
            <p:nvPr/>
          </p:nvSpPr>
          <p:spPr>
            <a:xfrm>
              <a:off x="6479704" y="2636912"/>
              <a:ext cx="266429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5400" dirty="0" smtClean="0"/>
                <a:t> </a:t>
              </a:r>
              <a:r>
                <a:rPr lang="ru-RU" sz="4400" dirty="0" smtClean="0"/>
                <a:t>- Буки</a:t>
              </a:r>
              <a:endParaRPr lang="ru-RU" sz="4400" dirty="0"/>
            </a:p>
          </p:txBody>
        </p:sp>
        <p:pic>
          <p:nvPicPr>
            <p:cNvPr id="9" name="Рисунок 8" descr="Рисунок1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436096" y="2420888"/>
              <a:ext cx="1224136" cy="11819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10482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1"/>
          <p:cNvSpPr txBox="1">
            <a:spLocks/>
          </p:cNvSpPr>
          <p:nvPr/>
        </p:nvSpPr>
        <p:spPr>
          <a:xfrm>
            <a:off x="457200" y="980728"/>
            <a:ext cx="9001000" cy="396044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r>
              <a:rPr lang="ru-RU" sz="12000" b="1" dirty="0" smtClean="0"/>
              <a:t> </a:t>
            </a:r>
            <a:r>
              <a:rPr lang="ru-RU" sz="13000" b="1" dirty="0" smtClean="0"/>
              <a:t>Б   А   Б   А </a:t>
            </a:r>
            <a:endParaRPr lang="ru-RU" sz="13000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399824" y="2924944"/>
            <a:ext cx="8286976" cy="2016224"/>
            <a:chOff x="323528" y="3933056"/>
            <a:chExt cx="8286976" cy="2016224"/>
          </a:xfrm>
        </p:grpSpPr>
        <p:pic>
          <p:nvPicPr>
            <p:cNvPr id="6" name="Рисунок 5" descr="Рисунок1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23528" y="3933056"/>
              <a:ext cx="1965341" cy="2016224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0">
              <a:solidFill>
                <a:schemeClr val="tx1">
                  <a:lumMod val="85000"/>
                </a:schemeClr>
              </a:solidFill>
            </a:ln>
          </p:spPr>
        </p:pic>
        <p:pic>
          <p:nvPicPr>
            <p:cNvPr id="7" name="Рисунок 6" descr="Рисунок2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411760" y="3933056"/>
              <a:ext cx="2016224" cy="2016224"/>
            </a:xfrm>
            <a:prstGeom prst="rect">
              <a:avLst/>
            </a:prstGeom>
          </p:spPr>
        </p:pic>
        <p:pic>
          <p:nvPicPr>
            <p:cNvPr id="8" name="Рисунок 7" descr="Рисунок1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572000" y="3933056"/>
              <a:ext cx="1944216" cy="1994552"/>
            </a:xfrm>
            <a:prstGeom prst="rect">
              <a:avLst/>
            </a:prstGeom>
          </p:spPr>
        </p:pic>
        <p:pic>
          <p:nvPicPr>
            <p:cNvPr id="9" name="Рисунок 8" descr="Рисунок2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660232" y="3933056"/>
              <a:ext cx="1950272" cy="194421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53942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0825" y="549275"/>
            <a:ext cx="8893175" cy="6048375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buFont typeface="Wingdings 2" pitchFamily="18" charset="2"/>
              <a:buNone/>
            </a:pPr>
            <a:r>
              <a:rPr lang="ru-RU" sz="4100" dirty="0" smtClean="0"/>
              <a:t>По названию первых букв произошло название «азбука».</a:t>
            </a:r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r>
              <a:rPr lang="ru-RU" sz="4100" dirty="0" smtClean="0"/>
              <a:t>Она называлась «глаголицей».  </a:t>
            </a:r>
            <a:r>
              <a:rPr lang="ru-RU" sz="5000" dirty="0" smtClean="0"/>
              <a:t>«Глагол» </a:t>
            </a:r>
            <a:endParaRPr lang="en-US" sz="5000" dirty="0" smtClean="0"/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r>
              <a:rPr lang="en-US" sz="4100" dirty="0" smtClean="0"/>
              <a:t>  </a:t>
            </a:r>
            <a:r>
              <a:rPr lang="ru-RU" sz="4100" dirty="0" smtClean="0"/>
              <a:t>в переводе со старославянского языка означает «слово», «речь».</a:t>
            </a:r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r>
              <a:rPr lang="ru-RU" sz="4100" dirty="0" smtClean="0"/>
              <a:t>  </a:t>
            </a:r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r>
              <a:rPr lang="ru-RU" sz="4100" dirty="0" smtClean="0"/>
              <a:t>  С помощью глаголицы можно записать устную речь,</a:t>
            </a:r>
            <a:r>
              <a:rPr lang="en-US" sz="4100" dirty="0" smtClean="0"/>
              <a:t> </a:t>
            </a:r>
            <a:r>
              <a:rPr lang="ru-RU" sz="4100" dirty="0" smtClean="0"/>
              <a:t>используя специальные знаки – буквы.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ru-RU" sz="41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4380" y="476672"/>
            <a:ext cx="864096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863 году Кирилл с помощью брата и учеников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 славянскую азбуку-кириллицу, перевел на славянский язык Евангелие, Апостол, Псалтырь. До сих пор мы пользуемся кириллицей.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Загадки истории - Происхождение Кириллицы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668707"/>
            <a:ext cx="3035656" cy="326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5260309"/>
              </p:ext>
            </p:extLst>
          </p:nvPr>
        </p:nvGraphicFramePr>
        <p:xfrm>
          <a:off x="4427985" y="2668707"/>
          <a:ext cx="3528392" cy="3640612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5040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38908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А</a:t>
                      </a:r>
                      <a:endParaRPr lang="ru-RU" sz="32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Б</a:t>
                      </a:r>
                      <a:endParaRPr lang="ru-RU" sz="32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В</a:t>
                      </a:r>
                      <a:endParaRPr lang="ru-RU" sz="32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Г</a:t>
                      </a:r>
                      <a:endParaRPr lang="ru-RU" sz="32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Д</a:t>
                      </a:r>
                      <a:endParaRPr lang="ru-RU" sz="32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Е</a:t>
                      </a:r>
                      <a:endParaRPr lang="ru-RU" sz="32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Ё</a:t>
                      </a:r>
                      <a:endParaRPr lang="ru-RU" sz="32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5373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Ж</a:t>
                      </a:r>
                      <a:endParaRPr lang="ru-RU" sz="32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З</a:t>
                      </a:r>
                      <a:endParaRPr lang="ru-RU" sz="32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И</a:t>
                      </a:r>
                      <a:endParaRPr lang="ru-RU" sz="32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Й</a:t>
                      </a:r>
                      <a:endParaRPr lang="ru-RU" sz="32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К</a:t>
                      </a:r>
                      <a:endParaRPr lang="ru-RU" sz="32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Л</a:t>
                      </a:r>
                      <a:endParaRPr lang="ru-RU" sz="32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М</a:t>
                      </a:r>
                      <a:endParaRPr lang="ru-RU" sz="32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5373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Н</a:t>
                      </a:r>
                      <a:endParaRPr lang="ru-RU" sz="32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О</a:t>
                      </a:r>
                      <a:endParaRPr lang="ru-RU" sz="32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П</a:t>
                      </a:r>
                      <a:endParaRPr lang="ru-RU" sz="32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Р</a:t>
                      </a:r>
                      <a:endParaRPr lang="ru-RU" sz="32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С</a:t>
                      </a:r>
                      <a:endParaRPr lang="ru-RU" sz="32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Т</a:t>
                      </a:r>
                      <a:endParaRPr lang="ru-RU" sz="32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У</a:t>
                      </a:r>
                      <a:endParaRPr lang="ru-RU" sz="32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5373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Ф</a:t>
                      </a:r>
                      <a:endParaRPr lang="ru-RU" sz="32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Х</a:t>
                      </a:r>
                      <a:endParaRPr lang="ru-RU" sz="32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Ц</a:t>
                      </a:r>
                      <a:endParaRPr lang="ru-RU" sz="32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Ч</a:t>
                      </a:r>
                      <a:endParaRPr lang="ru-RU" sz="32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Ш</a:t>
                      </a:r>
                      <a:endParaRPr lang="ru-RU" sz="32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Щ</a:t>
                      </a:r>
                      <a:endParaRPr lang="ru-RU" sz="32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Ъ</a:t>
                      </a:r>
                      <a:endParaRPr lang="ru-RU" sz="32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5373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Ы</a:t>
                      </a:r>
                      <a:endParaRPr lang="ru-RU" sz="32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Ь</a:t>
                      </a:r>
                      <a:endParaRPr lang="ru-RU" sz="32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Э</a:t>
                      </a:r>
                      <a:endParaRPr lang="ru-RU" sz="32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Ю</a:t>
                      </a:r>
                      <a:endParaRPr lang="ru-RU" sz="32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Я</a:t>
                      </a:r>
                      <a:endParaRPr lang="ru-RU" sz="32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i="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i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8707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6633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605</TotalTime>
  <Words>399</Words>
  <Application>Microsoft Office PowerPoint</Application>
  <PresentationFormat>Экран (4:3)</PresentationFormat>
  <Paragraphs>85</Paragraphs>
  <Slides>18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Arial</vt:lpstr>
      <vt:lpstr>Calibri</vt:lpstr>
      <vt:lpstr>Cambria Math</vt:lpstr>
      <vt:lpstr>Constantia</vt:lpstr>
      <vt:lpstr>Monotype Corsiva</vt:lpstr>
      <vt:lpstr>Times New Roman</vt:lpstr>
      <vt:lpstr>Wingdings 2</vt:lpstr>
      <vt:lpstr>Тема Office</vt:lpstr>
      <vt:lpstr>Презентация PowerPoint</vt:lpstr>
      <vt:lpstr>Цель урока: Расширить знания о возникновении славянской азбуки и появлении письменности на Руси.</vt:lpstr>
      <vt:lpstr>Однажды Византийский император пригласил    ученого-монаха Кирилла и сказал ему:               </vt:lpstr>
      <vt:lpstr>Презентация PowerPoint</vt:lpstr>
      <vt:lpstr>Презентация PowerPoint</vt:lpstr>
      <vt:lpstr>Азбука «Глаголица»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Домашнее задание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Таня</dc:creator>
  <cp:lastModifiedBy>Vera</cp:lastModifiedBy>
  <cp:revision>44</cp:revision>
  <dcterms:created xsi:type="dcterms:W3CDTF">2016-01-18T19:20:57Z</dcterms:created>
  <dcterms:modified xsi:type="dcterms:W3CDTF">2021-02-16T22:00:51Z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568978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D5.0.6</vt:lpwstr>
  </property>
</Properties>
</file>