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0" r:id="rId13"/>
    <p:sldId id="266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-514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A1AF98E-6B4B-4252-B274-016EAE330E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F9B747FA-C23B-4BC0-BE5B-CF8CB5CE7E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DCA7BDE-24DE-4356-A8A7-C8B87704F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C6D5-E749-4A6A-A0A2-96C9261C1D9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89292F8-9905-4220-9C8F-181569B92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26FCBB8-5CE1-4226-B0EA-8A24AD1BD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8980-0DC8-4E88-B84D-A771A750D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3466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0DDEED9-AF5C-45C4-B632-58EA065D9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2ECB2C3-F983-4521-B582-5C6304CB9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A154512-A77A-44A4-A54C-7929BADE5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C6D5-E749-4A6A-A0A2-96C9261C1D9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A90C25B-80BF-40D5-AB1F-84337F7E1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DD2C353-5450-48DB-8B93-6E2925EA8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8980-0DC8-4E88-B84D-A771A750D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1932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DFEA2BFC-DC9E-478C-AD91-11B8145A33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21BEF7D-D1CB-4148-9C95-CB3347216C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DC5A2B3-4F64-4523-A12F-AB787A3C3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C6D5-E749-4A6A-A0A2-96C9261C1D9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8C5C70E-3CF0-4F0B-B18C-326C19123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044C8DE-E5F3-4498-BFC3-F7BF0CA3B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8980-0DC8-4E88-B84D-A771A750D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816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4DA308B-40CC-435E-B539-4BF0E177F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CE1F5D7-21AC-4979-8FD5-A053D1F67F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2D9F7B2-4C12-4B67-BE62-A84073FE3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C6D5-E749-4A6A-A0A2-96C9261C1D9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2BC32E8-02A1-4F54-A302-8B0F899CA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18BDC59-C39F-4061-9E63-EE240DF41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8980-0DC8-4E88-B84D-A771A750D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2412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13F2723-34E5-4494-A5A7-36B2D3909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2298C09-F423-4D96-83DB-3C6E289579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B4692A8-43A9-4E92-A2FF-FF9F06C85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C6D5-E749-4A6A-A0A2-96C9261C1D9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853F921-DFDD-485E-828B-C4E22BA79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6BE76B4-96ED-4EEF-BAEF-568E4AD01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8980-0DC8-4E88-B84D-A771A750D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5915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C267B92-48D4-48FE-B603-469909BF4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70A8D17-1274-476C-A3C1-E71DD735A4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B9052932-FD4C-438C-8F54-DFE355A37D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A0854F7-B823-425E-BFDA-8B616A271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C6D5-E749-4A6A-A0A2-96C9261C1D9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4DCA5D4-77DA-48AF-BD71-AF8ADD787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CF43DFC-99A4-4DE2-876A-E3301BD49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8980-0DC8-4E88-B84D-A771A750D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6613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0B67907-1AF7-4FC9-9969-4F958352E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4EDA17E-3E71-4FA8-850A-E8A6EA2B20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0E0AE07B-BFCD-4616-A30A-20787B75AA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67C68C08-376B-4118-8ADF-E46C6DB591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71D0D4A1-43A1-4FD8-9E58-199F4BADBB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A9811B2-94AC-4FC6-B3ED-E0D5C4120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C6D5-E749-4A6A-A0A2-96C9261C1D9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64EE8518-46B1-4A25-88F8-70B3E3AF3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787AA006-9435-4016-B77E-E6F7F44F5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8980-0DC8-4E88-B84D-A771A750D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269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33902EF-3654-49F2-BDF2-D5D853508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52D7932-ECE4-4A6A-925B-951791557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C6D5-E749-4A6A-A0A2-96C9261C1D9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75F7B10-ABA1-4C21-9D08-3934F6AAB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E3E5D6B0-146A-4D36-AC55-89236D2BA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8980-0DC8-4E88-B84D-A771A750D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1762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6D77BC06-E822-4DF1-A4C0-30B8B5583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C6D5-E749-4A6A-A0A2-96C9261C1D9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DE5A125C-108A-47BB-A441-D2F8CC6E3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D60877EA-6C60-45C6-A37F-E1CBA9C28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8980-0DC8-4E88-B84D-A771A750D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1388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2B6CC4-6294-45D4-946B-A7021A2E4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DA33689-241A-4C63-8A99-75B7F8F2F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A371747-DE48-4E6C-843F-4A1FC19798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9D204B9-D716-4DD1-9725-A92CB4803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C6D5-E749-4A6A-A0A2-96C9261C1D9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32D7F4E-E685-4BF5-A772-E3486B64B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C142E5B-3565-4B8C-BAA1-854F0F13D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8980-0DC8-4E88-B84D-A771A750D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474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4545B3F-FC19-43B3-8E56-46A968A6C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ED2E8A80-2DBD-486C-93B7-D22FB22F5C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95E9A3B9-8FC9-496D-8A95-717240A531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14E37C3-08A2-40D9-86FA-8ACBF3E6A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C6D5-E749-4A6A-A0A2-96C9261C1D9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DDFF1AD-41A6-40C3-9B54-3001777FF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78EB63B-9601-49D3-85E2-AE66D81B1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8980-0DC8-4E88-B84D-A771A750D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0711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87434E-6B7D-4ECE-BD45-8027A43C6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4528954-F036-497D-B2F4-62CA190926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1D9CBC8-84D7-4EC6-B7FD-B02A3C2B1C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8C6D5-E749-4A6A-A0A2-96C9261C1D9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D5D7DCA-6B68-411C-BC9A-C3211FCFE4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823804B-F65A-4808-8554-2C82F47274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E8980-0DC8-4E88-B84D-A771A750D2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7561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file:///F:\&#1092;&#1072;&#1081;&#1083;&#1099;%20&#1076;&#1083;&#1103;%20&#1091;&#1088;&#1086;&#1082;&#1086;&#1074;\&#1057;&#1072;&#1084;&#1099;&#1077;%20&#1084;&#1072;&#1083;&#1077;&#1085;&#1100;&#1082;&#1080;&#1077;%20%20&#1080;&#1075;&#1088;&#1091;&#1096;&#1082;&#1080;%20&#1074;%20&#1084;&#1080;&#1088;&#1077;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0BC9EFE1-D8CB-4668-9980-DB108327A7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305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="" xmlns:a16="http://schemas.microsoft.com/office/drawing/2014/main" id="{7CBAE1BD-B8E4-4029-8AA2-C77E4FED98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6AE6718-8D50-4915-B0CA-5E97CF19AE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85882" y="1730188"/>
            <a:ext cx="4805996" cy="3939092"/>
          </a:xfrm>
        </p:spPr>
        <p:txBody>
          <a:bodyPr anchor="t">
            <a:noAutofit/>
          </a:bodyPr>
          <a:lstStyle/>
          <a:p>
            <a:pPr algn="l"/>
            <a:r>
              <a:rPr lang="ru-RU" sz="2400" b="1" dirty="0" smtClean="0">
                <a:solidFill>
                  <a:srgbClr val="000000"/>
                </a:solidFill>
              </a:rPr>
              <a:t>Презентация к уроку изобразительного искусства </a:t>
            </a:r>
            <a:br>
              <a:rPr lang="ru-RU" sz="2400" b="1" dirty="0" smtClean="0">
                <a:solidFill>
                  <a:srgbClr val="000000"/>
                </a:solidFill>
              </a:rPr>
            </a:br>
            <a:r>
              <a:rPr lang="ru-RU" sz="2400" b="1" dirty="0" smtClean="0">
                <a:solidFill>
                  <a:srgbClr val="000000"/>
                </a:solidFill>
              </a:rPr>
              <a:t>во 2 классе по теме </a:t>
            </a:r>
            <a:br>
              <a:rPr lang="ru-RU" sz="2400" b="1" dirty="0" smtClean="0">
                <a:solidFill>
                  <a:srgbClr val="000000"/>
                </a:solidFill>
              </a:rPr>
            </a:br>
            <a:r>
              <a:rPr lang="ru-RU" sz="2400" b="1" dirty="0" smtClean="0">
                <a:solidFill>
                  <a:srgbClr val="000000"/>
                </a:solidFill>
              </a:rPr>
              <a:t>«Какие </a:t>
            </a:r>
            <a:r>
              <a:rPr lang="ru-RU" sz="2400" b="1" dirty="0">
                <a:solidFill>
                  <a:srgbClr val="000000"/>
                </a:solidFill>
              </a:rPr>
              <a:t>бывают игрушки</a:t>
            </a:r>
            <a:r>
              <a:rPr lang="ru-RU" sz="2400" b="1" dirty="0" smtClean="0">
                <a:solidFill>
                  <a:srgbClr val="000000"/>
                </a:solidFill>
              </a:rPr>
              <a:t>?»,</a:t>
            </a:r>
            <a:br>
              <a:rPr lang="ru-RU" sz="2400" b="1" dirty="0" smtClean="0">
                <a:solidFill>
                  <a:srgbClr val="000000"/>
                </a:solidFill>
              </a:rPr>
            </a:br>
            <a:r>
              <a:rPr lang="ru-RU" sz="2400" b="1" dirty="0" smtClean="0">
                <a:solidFill>
                  <a:srgbClr val="000000"/>
                </a:solidFill>
              </a:rPr>
              <a:t>подготовленная учителем  </a:t>
            </a:r>
            <a:br>
              <a:rPr lang="ru-RU" sz="2400" b="1" dirty="0" smtClean="0">
                <a:solidFill>
                  <a:srgbClr val="000000"/>
                </a:solidFill>
              </a:rPr>
            </a:br>
            <a:r>
              <a:rPr lang="ru-RU" sz="2400" b="1" dirty="0" smtClean="0">
                <a:solidFill>
                  <a:srgbClr val="000000"/>
                </a:solidFill>
              </a:rPr>
              <a:t>ГБОУ СОШ № </a:t>
            </a:r>
            <a:r>
              <a:rPr lang="ru-RU" sz="2400" b="1" dirty="0" smtClean="0">
                <a:solidFill>
                  <a:srgbClr val="000000"/>
                </a:solidFill>
              </a:rPr>
              <a:t>98 с углублённым </a:t>
            </a:r>
            <a:r>
              <a:rPr lang="ru-RU" sz="2400" b="1" smtClean="0">
                <a:solidFill>
                  <a:srgbClr val="000000"/>
                </a:solidFill>
              </a:rPr>
              <a:t>изучением английского языка</a:t>
            </a:r>
            <a:r>
              <a:rPr lang="ru-RU" sz="2400" b="1" dirty="0" smtClean="0">
                <a:solidFill>
                  <a:srgbClr val="000000"/>
                </a:solidFill>
              </a:rPr>
              <a:t/>
            </a:r>
            <a:br>
              <a:rPr lang="ru-RU" sz="2400" b="1" dirty="0" smtClean="0">
                <a:solidFill>
                  <a:srgbClr val="000000"/>
                </a:solidFill>
              </a:rPr>
            </a:br>
            <a:r>
              <a:rPr lang="ru-RU" sz="2400" b="1" dirty="0" smtClean="0">
                <a:solidFill>
                  <a:srgbClr val="000000"/>
                </a:solidFill>
              </a:rPr>
              <a:t>Калининского </a:t>
            </a:r>
            <a:r>
              <a:rPr lang="ru-RU" sz="2400" b="1" smtClean="0">
                <a:solidFill>
                  <a:srgbClr val="000000"/>
                </a:solidFill>
              </a:rPr>
              <a:t>района </a:t>
            </a:r>
            <a:r>
              <a:rPr lang="ru-RU" sz="2400" b="1" smtClean="0">
                <a:solidFill>
                  <a:srgbClr val="000000"/>
                </a:solidFill>
              </a:rPr>
              <a:t/>
            </a:r>
            <a:br>
              <a:rPr lang="ru-RU" sz="2400" b="1" smtClean="0">
                <a:solidFill>
                  <a:srgbClr val="000000"/>
                </a:solidFill>
              </a:rPr>
            </a:br>
            <a:r>
              <a:rPr lang="ru-RU" sz="2400" b="1" smtClean="0">
                <a:solidFill>
                  <a:srgbClr val="000000"/>
                </a:solidFill>
              </a:rPr>
              <a:t>Санкт </a:t>
            </a:r>
            <a:r>
              <a:rPr lang="ru-RU" sz="2400" b="1" dirty="0" smtClean="0">
                <a:solidFill>
                  <a:srgbClr val="000000"/>
                </a:solidFill>
              </a:rPr>
              <a:t>– Петербурга</a:t>
            </a:r>
            <a:br>
              <a:rPr lang="ru-RU" sz="2400" b="1" dirty="0" smtClean="0">
                <a:solidFill>
                  <a:srgbClr val="000000"/>
                </a:solidFill>
              </a:rPr>
            </a:br>
            <a:r>
              <a:rPr lang="ru-RU" sz="2400" b="1" dirty="0" smtClean="0">
                <a:solidFill>
                  <a:srgbClr val="000000"/>
                </a:solidFill>
              </a:rPr>
              <a:t>Воронко Еленой Владимировной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75" name="Freeform 49">
            <a:extLst>
              <a:ext uri="{FF2B5EF4-FFF2-40B4-BE49-F238E27FC236}">
                <a16:creationId xmlns="" xmlns:a16="http://schemas.microsoft.com/office/drawing/2014/main" id="{77DA6D33-2D62-458C-BF5D-DBF612FD55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 descr="https://rc-today.ru/UserFiles/Image/41/b9/mishka_sashka_mca01v_5a8be1a90e56b_4075_big.jpg">
            <a:extLst>
              <a:ext uri="{FF2B5EF4-FFF2-40B4-BE49-F238E27FC236}">
                <a16:creationId xmlns="" xmlns:a16="http://schemas.microsoft.com/office/drawing/2014/main" id="{2983CE1F-8E3F-46AC-B30D-1663C335D7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304" r="17174" b="-3"/>
          <a:stretch/>
        </p:blipFill>
        <p:spPr bwMode="auto">
          <a:xfrm>
            <a:off x="1" y="770037"/>
            <a:ext cx="5298683" cy="6097438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55441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0BC9EFE1-D8CB-4668-9980-DB108327A7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305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="" xmlns:a16="http://schemas.microsoft.com/office/drawing/2014/main" id="{7CBAE1BD-B8E4-4029-8AA2-C77E4FED98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AE4627F-638D-45EE-8083-CA587CD68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5882" y="590635"/>
            <a:ext cx="4805996" cy="5725759"/>
          </a:xfrm>
        </p:spPr>
        <p:txBody>
          <a:bodyPr vert="horz" lIns="91440" tIns="45720" rIns="91440" bIns="45720" rtlCol="0" anchor="t">
            <a:noAutofit/>
          </a:bodyPr>
          <a:lstStyle/>
          <a:p>
            <a:pPr fontAlgn="base"/>
            <a:r>
              <a:rPr lang="ru-RU" sz="2600" dirty="0"/>
              <a:t>Кубик </a:t>
            </a:r>
            <a:r>
              <a:rPr lang="ru-RU" sz="2600" dirty="0" err="1"/>
              <a:t>Рубика</a:t>
            </a:r>
            <a:r>
              <a:rPr lang="ru-RU" sz="2600" dirty="0"/>
              <a:t> изначально был </a:t>
            </a:r>
            <a:r>
              <a:rPr lang="ru-RU" sz="2600" b="1" dirty="0"/>
              <a:t>создан в качестве инженерного проекта</a:t>
            </a:r>
            <a:r>
              <a:rPr lang="ru-RU" sz="2600" dirty="0"/>
              <a:t> венгерским скульптором </a:t>
            </a:r>
            <a:r>
              <a:rPr lang="ru-RU" sz="2600" dirty="0" err="1"/>
              <a:t>Эрно</a:t>
            </a:r>
            <a:r>
              <a:rPr lang="ru-RU" sz="2600" dirty="0"/>
              <a:t> </a:t>
            </a:r>
            <a:r>
              <a:rPr lang="ru-RU" sz="2600" dirty="0" err="1"/>
              <a:t>Рубиком</a:t>
            </a:r>
            <a:r>
              <a:rPr lang="ru-RU" sz="2600" dirty="0"/>
              <a:t>.</a:t>
            </a:r>
            <a:br>
              <a:rPr lang="ru-RU" sz="2600" dirty="0"/>
            </a:b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/>
              <a:t>Кубик </a:t>
            </a:r>
            <a:r>
              <a:rPr lang="ru-RU" sz="2600" dirty="0" err="1"/>
              <a:t>Рубика</a:t>
            </a:r>
            <a:r>
              <a:rPr lang="ru-RU" sz="2600" dirty="0"/>
              <a:t> имеет </a:t>
            </a:r>
            <a:r>
              <a:rPr lang="ru-RU" sz="2600" b="1" dirty="0"/>
              <a:t>43 252 003 274 489 856 000 комбинаций</a:t>
            </a:r>
            <a:r>
              <a:rPr lang="ru-RU" sz="2600" dirty="0"/>
              <a:t> и только одно решение.</a:t>
            </a:r>
            <a:br>
              <a:rPr lang="ru-RU" sz="2600" dirty="0"/>
            </a:b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/>
              <a:t>В мире продано более 300 миллионов оригинальных кубиков </a:t>
            </a:r>
            <a:r>
              <a:rPr lang="ru-RU" sz="2600" dirty="0" err="1"/>
              <a:t>Рубика</a:t>
            </a:r>
            <a:r>
              <a:rPr lang="ru-RU" sz="2600" dirty="0"/>
              <a:t>. Если их поставить в ряд, то они протянутся от Северного до Южного полюса Земли.</a:t>
            </a:r>
            <a:endParaRPr lang="en-US" sz="2600" dirty="0">
              <a:solidFill>
                <a:srgbClr val="000000"/>
              </a:solidFill>
            </a:endParaRPr>
          </a:p>
        </p:txBody>
      </p:sp>
      <p:sp>
        <p:nvSpPr>
          <p:cNvPr id="75" name="Freeform 49">
            <a:extLst>
              <a:ext uri="{FF2B5EF4-FFF2-40B4-BE49-F238E27FC236}">
                <a16:creationId xmlns="" xmlns:a16="http://schemas.microsoft.com/office/drawing/2014/main" id="{77DA6D33-2D62-458C-BF5D-DBF612FD55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194" name="Picture 2" descr="https://www.infoniac.ru/upload/medialibrary/904/9046183600bcec6beb3afdfe58226b9b.jpg">
            <a:extLst>
              <a:ext uri="{FF2B5EF4-FFF2-40B4-BE49-F238E27FC236}">
                <a16:creationId xmlns="" xmlns:a16="http://schemas.microsoft.com/office/drawing/2014/main" id="{B1FD55B7-63C0-45EA-A744-EEC5C8810C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067" r="20758" b="1"/>
          <a:stretch/>
        </p:blipFill>
        <p:spPr bwMode="auto">
          <a:xfrm>
            <a:off x="1" y="770037"/>
            <a:ext cx="5298683" cy="6097438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86410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>
            <a:extLst>
              <a:ext uri="{FF2B5EF4-FFF2-40B4-BE49-F238E27FC236}">
                <a16:creationId xmlns="" xmlns:a16="http://schemas.microsoft.com/office/drawing/2014/main" id="{928F64C6-FE22-4FC1-A763-DFCC514811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ltGray">
          <a:xfrm>
            <a:off x="4261224" y="4577975"/>
            <a:ext cx="7539349" cy="1899827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4E7A6D0-709F-404A-AA7D-9976665C6EF6}"/>
              </a:ext>
            </a:extLst>
          </p:cNvPr>
          <p:cNvSpPr txBox="1"/>
          <p:nvPr/>
        </p:nvSpPr>
        <p:spPr>
          <a:xfrm>
            <a:off x="4603468" y="4741948"/>
            <a:ext cx="6829520" cy="86203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МУЗЕЙ КУКОЛ</a:t>
            </a:r>
          </a:p>
        </p:txBody>
      </p:sp>
      <p:pic>
        <p:nvPicPr>
          <p:cNvPr id="9222" name="Picture 6" descr="02">
            <a:extLst>
              <a:ext uri="{FF2B5EF4-FFF2-40B4-BE49-F238E27FC236}">
                <a16:creationId xmlns="" xmlns:a16="http://schemas.microsoft.com/office/drawing/2014/main" id="{C76370B3-ACB4-41C4-91E0-DB4BB39DE9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674" b="4"/>
          <a:stretch/>
        </p:blipFill>
        <p:spPr bwMode="auto">
          <a:xfrm>
            <a:off x="317636" y="321734"/>
            <a:ext cx="3797570" cy="20105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ROieMilKqxE">
            <a:extLst>
              <a:ext uri="{FF2B5EF4-FFF2-40B4-BE49-F238E27FC236}">
                <a16:creationId xmlns="" xmlns:a16="http://schemas.microsoft.com/office/drawing/2014/main" id="{295F9F73-EC96-4E4A-8F7C-4E5805A720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766" r="1" b="3732"/>
          <a:stretch/>
        </p:blipFill>
        <p:spPr bwMode="auto">
          <a:xfrm>
            <a:off x="317634" y="2422097"/>
            <a:ext cx="3794760" cy="20138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Ð±ÑÑ5-min">
            <a:extLst>
              <a:ext uri="{FF2B5EF4-FFF2-40B4-BE49-F238E27FC236}">
                <a16:creationId xmlns="" xmlns:a16="http://schemas.microsoft.com/office/drawing/2014/main" id="{4F73D78A-DE32-4C2B-9ECA-7E3A37E117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355" r="11063" b="-1"/>
          <a:stretch/>
        </p:blipFill>
        <p:spPr bwMode="auto">
          <a:xfrm>
            <a:off x="4202549" y="321732"/>
            <a:ext cx="3793472" cy="41113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13">
            <a:extLst>
              <a:ext uri="{FF2B5EF4-FFF2-40B4-BE49-F238E27FC236}">
                <a16:creationId xmlns="" xmlns:a16="http://schemas.microsoft.com/office/drawing/2014/main" id="{8751974D-9C25-4100-9DF2-AF496B7E17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758" r="28054" b="2"/>
          <a:stretch/>
        </p:blipFill>
        <p:spPr bwMode="auto">
          <a:xfrm>
            <a:off x="8086176" y="321733"/>
            <a:ext cx="3797984" cy="41113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8" name="Straight Connector 87">
            <a:extLst>
              <a:ext uri="{FF2B5EF4-FFF2-40B4-BE49-F238E27FC236}">
                <a16:creationId xmlns="" xmlns:a16="http://schemas.microsoft.com/office/drawing/2014/main" id="{5C34627B-48E6-4F4D-B843-97717A86B4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4719934" y="5694097"/>
            <a:ext cx="5486400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4" name="Picture 8" descr="fon51-1024x683">
            <a:extLst>
              <a:ext uri="{FF2B5EF4-FFF2-40B4-BE49-F238E27FC236}">
                <a16:creationId xmlns="" xmlns:a16="http://schemas.microsoft.com/office/drawing/2014/main" id="{381CA1DC-7A57-4136-A38F-CE4164F5A9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" b="10200"/>
          <a:stretch/>
        </p:blipFill>
        <p:spPr bwMode="auto">
          <a:xfrm>
            <a:off x="317634" y="4525715"/>
            <a:ext cx="3794760" cy="20105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0362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66682" y="932330"/>
            <a:ext cx="3932237" cy="11743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изобразить плюшевого мишку?</a:t>
            </a:r>
            <a:br>
              <a:rPr lang="ru-RU" dirty="0" smtClean="0"/>
            </a:br>
            <a:r>
              <a:rPr lang="ru-RU" dirty="0" smtClean="0"/>
              <a:t>Расположи «шаги» правильно.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39788" y="2420470"/>
            <a:ext cx="5758236" cy="39864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sz="2000" dirty="0" smtClean="0"/>
              <a:t>раскрасить готовую основу красками,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нарисовать уши,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разметить лист для изображения медвежонка,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дополнить туловище лапами,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изобразить голову медвежонка,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нарисовать туловище будущей игрушки</a:t>
            </a:r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  <p:pic>
        <p:nvPicPr>
          <p:cNvPr id="7" name="Picture 2" descr="https://rc-today.ru/UserFiles/Image/41/b9/mishka_sashka_mca01v_5a8be1a90e56b_4075_big.jpg">
            <a:extLst>
              <a:ext uri="{FF2B5EF4-FFF2-40B4-BE49-F238E27FC236}">
                <a16:creationId xmlns="" xmlns:a16="http://schemas.microsoft.com/office/drawing/2014/main" id="{2983CE1F-8E3F-46AC-B30D-1663C335D718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49" b="649"/>
          <a:stretch/>
        </p:blipFill>
        <p:spPr bwMode="auto">
          <a:xfrm>
            <a:off x="6517343" y="1116009"/>
            <a:ext cx="5555222" cy="4386453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7B3913-078C-47CD-9370-4C5161536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9958" y="379192"/>
            <a:ext cx="5472332" cy="1055713"/>
          </a:xfrm>
        </p:spPr>
        <p:txBody>
          <a:bodyPr/>
          <a:lstStyle/>
          <a:p>
            <a:r>
              <a:rPr lang="ru-RU" dirty="0"/>
              <a:t>Рисуем мишку …</a:t>
            </a:r>
          </a:p>
        </p:txBody>
      </p:sp>
      <p:pic>
        <p:nvPicPr>
          <p:cNvPr id="10242" name="Picture 2" descr="https://avatars.mds.yandex.net/get-pdb/963327/b950f7fe-77e6-4d8c-b2af-9d4aa268e97c/s375">
            <a:extLst>
              <a:ext uri="{FF2B5EF4-FFF2-40B4-BE49-F238E27FC236}">
                <a16:creationId xmlns="" xmlns:a16="http://schemas.microsoft.com/office/drawing/2014/main" id="{D444B541-0FAC-4C58-8D72-AA3AD6B12A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12" y="1263662"/>
            <a:ext cx="3571875" cy="4819650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xn----8sbiecm6bhdx8i.xn--p1ai/sites/default/files/images/uchitelu/risunok_plusheviy_mishka_1.jpg">
            <a:extLst>
              <a:ext uri="{FF2B5EF4-FFF2-40B4-BE49-F238E27FC236}">
                <a16:creationId xmlns="" xmlns:a16="http://schemas.microsoft.com/office/drawing/2014/main" id="{84F6D9F6-0594-4AA4-8BAD-63EC6C4BA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113" y="2425712"/>
            <a:ext cx="7267575" cy="3657600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B60C979-7BD7-449E-BDD3-FEF2F984E404}"/>
              </a:ext>
            </a:extLst>
          </p:cNvPr>
          <p:cNvSpPr txBox="1"/>
          <p:nvPr/>
        </p:nvSpPr>
        <p:spPr>
          <a:xfrm>
            <a:off x="1012875" y="676215"/>
            <a:ext cx="2785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Вариант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EFAE0775-DA9F-4E1B-97F6-A6F406E21A0D}"/>
              </a:ext>
            </a:extLst>
          </p:cNvPr>
          <p:cNvSpPr txBox="1"/>
          <p:nvPr/>
        </p:nvSpPr>
        <p:spPr>
          <a:xfrm>
            <a:off x="6623539" y="1837485"/>
            <a:ext cx="2785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Вариант 2</a:t>
            </a:r>
          </a:p>
        </p:txBody>
      </p:sp>
    </p:spTree>
    <p:extLst>
      <p:ext uri="{BB962C8B-B14F-4D97-AF65-F5344CB8AC3E}">
        <p14:creationId xmlns="" xmlns:p14="http://schemas.microsoft.com/office/powerpoint/2010/main" val="122294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 свою работу …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меня получилось нарисовать медвежонка аккуратно, заполнив весь лист. Игрушка узнаваема.</a:t>
            </a:r>
          </a:p>
          <a:p>
            <a:r>
              <a:rPr lang="ru-RU" dirty="0" smtClean="0"/>
              <a:t>Игрушка получилась меньше, чем планировалось, не очень аккуратна, но узнаваема.</a:t>
            </a:r>
          </a:p>
          <a:p>
            <a:r>
              <a:rPr lang="ru-RU" dirty="0" smtClean="0"/>
              <a:t>К сожалению, я не сумел/сумела ровно и соразмерно выполнить задание. Мой медвежонок получился оригинальным, но мало узнаваемым.</a:t>
            </a:r>
            <a:endParaRPr lang="ru-RU" dirty="0"/>
          </a:p>
        </p:txBody>
      </p:sp>
      <p:pic>
        <p:nvPicPr>
          <p:cNvPr id="25602" name="Picture 2" descr="https://img2.freepng.ru/20181219/abx/kisspng-smiley-clip-art-emoticon-thumb-signal-portable-net-smiley-face-with-thumbs-up-svg-library-techflour-5c1aa81abc4132.32673230154525084277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51577" y="4631578"/>
            <a:ext cx="1688540" cy="1688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0BC9EFE1-D8CB-4668-9980-DB108327A7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305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="" xmlns:a16="http://schemas.microsoft.com/office/drawing/2014/main" id="{7CBAE1BD-B8E4-4029-8AA2-C77E4FED98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6AE6718-8D50-4915-B0CA-5E97CF19AE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38047" y="1873624"/>
            <a:ext cx="5396753" cy="4028739"/>
          </a:xfrm>
        </p:spPr>
        <p:txBody>
          <a:bodyPr anchor="t">
            <a:noAutofit/>
          </a:bodyPr>
          <a:lstStyle/>
          <a:p>
            <a:pPr algn="l"/>
            <a:r>
              <a:rPr lang="ru-RU" sz="4000" b="1" dirty="0" smtClean="0">
                <a:solidFill>
                  <a:srgbClr val="000000"/>
                </a:solidFill>
              </a:rPr>
              <a:t>Кукла, мячик и скакалка,</a:t>
            </a:r>
            <a:br>
              <a:rPr lang="ru-RU" sz="4000" b="1" dirty="0" smtClean="0">
                <a:solidFill>
                  <a:srgbClr val="000000"/>
                </a:solidFill>
              </a:rPr>
            </a:br>
            <a:r>
              <a:rPr lang="ru-RU" sz="4000" b="1" dirty="0" smtClean="0">
                <a:solidFill>
                  <a:srgbClr val="000000"/>
                </a:solidFill>
              </a:rPr>
              <a:t>Самолётик, обезьянка.</a:t>
            </a:r>
            <a:br>
              <a:rPr lang="ru-RU" sz="4000" b="1" dirty="0" smtClean="0">
                <a:solidFill>
                  <a:srgbClr val="000000"/>
                </a:solidFill>
              </a:rPr>
            </a:br>
            <a:r>
              <a:rPr lang="ru-RU" sz="4000" b="1" dirty="0" smtClean="0">
                <a:solidFill>
                  <a:srgbClr val="000000"/>
                </a:solidFill>
              </a:rPr>
              <a:t>И машина, и зверюшки, </a:t>
            </a:r>
            <a:br>
              <a:rPr lang="ru-RU" sz="4000" b="1" dirty="0" smtClean="0">
                <a:solidFill>
                  <a:srgbClr val="000000"/>
                </a:solidFill>
              </a:rPr>
            </a:br>
            <a:r>
              <a:rPr lang="ru-RU" sz="4000" b="1" dirty="0" smtClean="0">
                <a:solidFill>
                  <a:srgbClr val="000000"/>
                </a:solidFill>
              </a:rPr>
              <a:t>Называются …</a:t>
            </a:r>
            <a:endParaRPr lang="ru-RU" sz="4000" b="1" dirty="0">
              <a:solidFill>
                <a:srgbClr val="000000"/>
              </a:solidFill>
            </a:endParaRPr>
          </a:p>
        </p:txBody>
      </p:sp>
      <p:sp>
        <p:nvSpPr>
          <p:cNvPr id="75" name="Freeform 49">
            <a:extLst>
              <a:ext uri="{FF2B5EF4-FFF2-40B4-BE49-F238E27FC236}">
                <a16:creationId xmlns="" xmlns:a16="http://schemas.microsoft.com/office/drawing/2014/main" id="{77DA6D33-2D62-458C-BF5D-DBF612FD55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 descr="https://rc-today.ru/UserFiles/Image/41/b9/mishka_sashka_mca01v_5a8be1a90e56b_4075_big.jpg">
            <a:extLst>
              <a:ext uri="{FF2B5EF4-FFF2-40B4-BE49-F238E27FC236}">
                <a16:creationId xmlns="" xmlns:a16="http://schemas.microsoft.com/office/drawing/2014/main" id="{2983CE1F-8E3F-46AC-B30D-1663C335D7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304" r="17174" b="-3"/>
          <a:stretch/>
        </p:blipFill>
        <p:spPr bwMode="auto">
          <a:xfrm>
            <a:off x="161365" y="645459"/>
            <a:ext cx="2181740" cy="2510628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https://main-cdn.goods.ru/big1/hlr-system/1600268/100000406542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main-cdn.goods.ru/big1/hlr-system/1600268/100000406542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3953" y="2365654"/>
            <a:ext cx="2291788" cy="2351401"/>
          </a:xfrm>
          <a:prstGeom prst="rect">
            <a:avLst/>
          </a:prstGeom>
          <a:noFill/>
        </p:spPr>
      </p:pic>
      <p:pic>
        <p:nvPicPr>
          <p:cNvPr id="1030" name="Picture 6" descr="https://static.my-shop.ru/product/2/381/380299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299012"/>
            <a:ext cx="2864223" cy="28642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55441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0BC9EFE1-D8CB-4668-9980-DB108327A7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305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="" xmlns:a16="http://schemas.microsoft.com/office/drawing/2014/main" id="{7CBAE1BD-B8E4-4029-8AA2-C77E4FED98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6AE6718-8D50-4915-B0CA-5E97CF19AE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85882" y="4267832"/>
            <a:ext cx="4805996" cy="1401448"/>
          </a:xfrm>
        </p:spPr>
        <p:txBody>
          <a:bodyPr anchor="t">
            <a:noAutofit/>
          </a:bodyPr>
          <a:lstStyle/>
          <a:p>
            <a:pPr algn="l"/>
            <a:r>
              <a:rPr lang="ru-RU" b="1" dirty="0">
                <a:solidFill>
                  <a:srgbClr val="000000"/>
                </a:solidFill>
              </a:rPr>
              <a:t>Какие бывают игрушки?</a:t>
            </a:r>
          </a:p>
        </p:txBody>
      </p:sp>
      <p:sp>
        <p:nvSpPr>
          <p:cNvPr id="75" name="Freeform 49">
            <a:extLst>
              <a:ext uri="{FF2B5EF4-FFF2-40B4-BE49-F238E27FC236}">
                <a16:creationId xmlns="" xmlns:a16="http://schemas.microsoft.com/office/drawing/2014/main" id="{77DA6D33-2D62-458C-BF5D-DBF612FD55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 descr="https://rc-today.ru/UserFiles/Image/41/b9/mishka_sashka_mca01v_5a8be1a90e56b_4075_big.jpg">
            <a:extLst>
              <a:ext uri="{FF2B5EF4-FFF2-40B4-BE49-F238E27FC236}">
                <a16:creationId xmlns="" xmlns:a16="http://schemas.microsoft.com/office/drawing/2014/main" id="{2983CE1F-8E3F-46AC-B30D-1663C335D7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304" r="17174" b="-3"/>
          <a:stretch/>
        </p:blipFill>
        <p:spPr bwMode="auto">
          <a:xfrm>
            <a:off x="1" y="770037"/>
            <a:ext cx="5298683" cy="6097438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55441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C0B365-6529-4C87-9E06-B670BD40E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102" y="322922"/>
            <a:ext cx="10515600" cy="1325563"/>
          </a:xfrm>
        </p:spPr>
        <p:txBody>
          <a:bodyPr/>
          <a:lstStyle/>
          <a:p>
            <a:r>
              <a:rPr lang="ru-RU" dirty="0"/>
              <a:t>Самая старая игрушка в мире …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1B8D4DE-42D4-478B-89D8-619960A67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5617" y="4780337"/>
            <a:ext cx="5827688" cy="1606395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800" dirty="0"/>
              <a:t>… погремушка</a:t>
            </a:r>
            <a:endParaRPr lang="en-US" sz="3800" dirty="0"/>
          </a:p>
          <a:p>
            <a:pPr marL="0" indent="0" algn="r">
              <a:buNone/>
            </a:pPr>
            <a:r>
              <a:rPr lang="ru-RU" dirty="0">
                <a:hlinkClick r:id="rId2" action="ppaction://hlinkfile"/>
              </a:rPr>
              <a:t>F:\файлы для уроков\Самые маленькие  игрушки в мире.mp4</a:t>
            </a:r>
            <a:endParaRPr lang="ru-RU" dirty="0"/>
          </a:p>
        </p:txBody>
      </p:sp>
      <p:pic>
        <p:nvPicPr>
          <p:cNvPr id="2050" name="Picture 2" descr="ÐÐ¾Ð³ÑÐµÐ¼ÑÑÐºÐ°. ÐÑ Ð´ÑÐµÐ²Ð½ÐµÐ³Ð¾ Ð´ÐµÑÑÐºÐ¾Ð³Ð¾ Ð¾Ð±ÐµÑÐµÐ³Ð° Ð´Ð¾ ÑÐ¾Ð²ÑÐµÐ¼ÐµÐ½Ð½Ð¾Ð¹ Ð´ÐµÑÑÐºÐ¾Ð¹ Ð¸Ð³ÑÑÑÐºÐ¸">
            <a:extLst>
              <a:ext uri="{FF2B5EF4-FFF2-40B4-BE49-F238E27FC236}">
                <a16:creationId xmlns="" xmlns:a16="http://schemas.microsoft.com/office/drawing/2014/main" id="{C4D19B25-4DE0-4EAF-82D9-F0BEFE7B6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58" y="1882848"/>
            <a:ext cx="3469891" cy="42139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olant-shop.ru/images/art/rattle-85.jpg">
            <a:extLst>
              <a:ext uri="{FF2B5EF4-FFF2-40B4-BE49-F238E27FC236}">
                <a16:creationId xmlns="" xmlns:a16="http://schemas.microsoft.com/office/drawing/2014/main" id="{95B78A2E-5792-4A4D-8824-7390F00907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667" y="1561224"/>
            <a:ext cx="4786678" cy="22461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5E4CF0C-EA49-4A43-9F26-AD3147ACF836}"/>
              </a:ext>
            </a:extLst>
          </p:cNvPr>
          <p:cNvSpPr txBox="1"/>
          <p:nvPr/>
        </p:nvSpPr>
        <p:spPr>
          <a:xfrm>
            <a:off x="5824024" y="4109175"/>
            <a:ext cx="4979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Погремушке из Месопотамии около 4000 лет</a:t>
            </a:r>
          </a:p>
        </p:txBody>
      </p:sp>
    </p:spTree>
    <p:extLst>
      <p:ext uri="{BB962C8B-B14F-4D97-AF65-F5344CB8AC3E}">
        <p14:creationId xmlns="" xmlns:p14="http://schemas.microsoft.com/office/powerpoint/2010/main" val="897554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0BC9EFE1-D8CB-4668-9980-DB108327A7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305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="" xmlns:a16="http://schemas.microsoft.com/office/drawing/2014/main" id="{7CBAE1BD-B8E4-4029-8AA2-C77E4FED98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D986748-8D6C-4615-8D18-26A677B26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5882" y="770037"/>
            <a:ext cx="4805996" cy="5377545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fontAlgn="base"/>
            <a:r>
              <a:rPr lang="en-US" sz="3200" dirty="0" err="1">
                <a:solidFill>
                  <a:srgbClr val="000000"/>
                </a:solidFill>
              </a:rPr>
              <a:t>Из</a:t>
            </a:r>
            <a:r>
              <a:rPr lang="en-US" sz="3200" dirty="0">
                <a:solidFill>
                  <a:srgbClr val="000000"/>
                </a:solidFill>
              </a:rPr>
              <a:t> 6-ти </a:t>
            </a:r>
            <a:r>
              <a:rPr lang="en-US" sz="3200" dirty="0" err="1">
                <a:solidFill>
                  <a:srgbClr val="000000"/>
                </a:solidFill>
              </a:rPr>
              <a:t>деталей</a:t>
            </a:r>
            <a:r>
              <a:rPr lang="en-US" sz="3200" dirty="0">
                <a:solidFill>
                  <a:srgbClr val="000000"/>
                </a:solidFill>
              </a:rPr>
              <a:t> Lego </a:t>
            </a:r>
            <a:r>
              <a:rPr lang="en-US" sz="3200" dirty="0" err="1">
                <a:solidFill>
                  <a:srgbClr val="000000"/>
                </a:solidFill>
              </a:rPr>
              <a:t>можно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составить</a:t>
            </a:r>
            <a:r>
              <a:rPr lang="en-US" sz="3200" dirty="0">
                <a:solidFill>
                  <a:srgbClr val="000000"/>
                </a:solidFill>
              </a:rPr>
              <a:t> </a:t>
            </a:r>
            <a:r>
              <a:rPr lang="en-US" sz="3200" dirty="0" err="1">
                <a:solidFill>
                  <a:srgbClr val="000000"/>
                </a:solidFill>
              </a:rPr>
              <a:t>более</a:t>
            </a:r>
            <a:r>
              <a:rPr lang="en-US" sz="3200" dirty="0">
                <a:solidFill>
                  <a:srgbClr val="000000"/>
                </a:solidFill>
              </a:rPr>
              <a:t> 120 </a:t>
            </a:r>
            <a:r>
              <a:rPr lang="en-US" sz="3200" dirty="0" err="1">
                <a:solidFill>
                  <a:srgbClr val="000000"/>
                </a:solidFill>
              </a:rPr>
              <a:t>миллионов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комбинаций</a:t>
            </a:r>
            <a:r>
              <a:rPr lang="en-US" sz="3200" dirty="0">
                <a:solidFill>
                  <a:srgbClr val="000000"/>
                </a:solidFill>
              </a:rPr>
              <a:t>.</a:t>
            </a:r>
            <a:br>
              <a:rPr lang="en-US" sz="3200" dirty="0">
                <a:solidFill>
                  <a:srgbClr val="000000"/>
                </a:solidFill>
              </a:rPr>
            </a:br>
            <a:r>
              <a:rPr lang="en-US" sz="3200" dirty="0">
                <a:solidFill>
                  <a:srgbClr val="000000"/>
                </a:solidFill>
              </a:rPr>
              <a:t/>
            </a:r>
            <a:br>
              <a:rPr lang="en-US" sz="3200" dirty="0">
                <a:solidFill>
                  <a:srgbClr val="000000"/>
                </a:solidFill>
              </a:rPr>
            </a:br>
            <a:r>
              <a:rPr lang="en-US" sz="3200" dirty="0" err="1">
                <a:solidFill>
                  <a:srgbClr val="000000"/>
                </a:solidFill>
              </a:rPr>
              <a:t>Компания</a:t>
            </a:r>
            <a:r>
              <a:rPr lang="en-US" sz="3200" dirty="0">
                <a:solidFill>
                  <a:srgbClr val="000000"/>
                </a:solidFill>
              </a:rPr>
              <a:t> Lego </a:t>
            </a:r>
            <a:r>
              <a:rPr lang="en-US" sz="3200" dirty="0" err="1">
                <a:solidFill>
                  <a:srgbClr val="000000"/>
                </a:solidFill>
              </a:rPr>
              <a:t>произвела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больше</a:t>
            </a:r>
            <a:r>
              <a:rPr lang="en-US" sz="3200" dirty="0">
                <a:solidFill>
                  <a:srgbClr val="000000"/>
                </a:solidFill>
              </a:rPr>
              <a:t> 320 </a:t>
            </a:r>
            <a:r>
              <a:rPr lang="en-US" sz="3200" dirty="0" err="1">
                <a:solidFill>
                  <a:srgbClr val="000000"/>
                </a:solidFill>
              </a:rPr>
              <a:t>миллиардов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кирпичиков</a:t>
            </a:r>
            <a:r>
              <a:rPr lang="en-US" sz="3200" dirty="0">
                <a:solidFill>
                  <a:srgbClr val="000000"/>
                </a:solidFill>
              </a:rPr>
              <a:t> Lego. </a:t>
            </a:r>
            <a:r>
              <a:rPr lang="en-US" sz="3200" dirty="0" err="1">
                <a:solidFill>
                  <a:srgbClr val="000000"/>
                </a:solidFill>
              </a:rPr>
              <a:t>Это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означает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что</a:t>
            </a:r>
            <a:r>
              <a:rPr lang="en-US" sz="3200" dirty="0">
                <a:solidFill>
                  <a:srgbClr val="000000"/>
                </a:solidFill>
              </a:rPr>
              <a:t> </a:t>
            </a:r>
            <a:r>
              <a:rPr lang="en-US" sz="3200" dirty="0" err="1">
                <a:solidFill>
                  <a:srgbClr val="000000"/>
                </a:solidFill>
              </a:rPr>
              <a:t>на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каждого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человека</a:t>
            </a:r>
            <a:r>
              <a:rPr lang="en-US" sz="3200" dirty="0">
                <a:solidFill>
                  <a:srgbClr val="000000"/>
                </a:solidFill>
              </a:rPr>
              <a:t> в </a:t>
            </a:r>
            <a:r>
              <a:rPr lang="en-US" sz="3200" dirty="0" err="1">
                <a:solidFill>
                  <a:srgbClr val="000000"/>
                </a:solidFill>
              </a:rPr>
              <a:t>мире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приходится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примерно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по</a:t>
            </a:r>
            <a:r>
              <a:rPr lang="en-US" sz="3200" dirty="0">
                <a:solidFill>
                  <a:srgbClr val="000000"/>
                </a:solidFill>
              </a:rPr>
              <a:t> 52 </a:t>
            </a:r>
            <a:r>
              <a:rPr lang="en-US" sz="3200" dirty="0" err="1">
                <a:solidFill>
                  <a:srgbClr val="000000"/>
                </a:solidFill>
              </a:rPr>
              <a:t>кирпичика</a:t>
            </a:r>
            <a:r>
              <a:rPr lang="en-US" sz="3200" dirty="0">
                <a:solidFill>
                  <a:srgbClr val="000000"/>
                </a:solidFill>
              </a:rPr>
              <a:t>.</a:t>
            </a:r>
            <a:r>
              <a:rPr lang="en-US" sz="1400" dirty="0">
                <a:solidFill>
                  <a:srgbClr val="000000"/>
                </a:solidFill>
              </a:rPr>
              <a:t/>
            </a:r>
            <a:br>
              <a:rPr lang="en-US" sz="1400" dirty="0">
                <a:solidFill>
                  <a:srgbClr val="000000"/>
                </a:solidFill>
              </a:rPr>
            </a:b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75" name="Freeform 49">
            <a:extLst>
              <a:ext uri="{FF2B5EF4-FFF2-40B4-BE49-F238E27FC236}">
                <a16:creationId xmlns="" xmlns:a16="http://schemas.microsoft.com/office/drawing/2014/main" id="{77DA6D33-2D62-458C-BF5D-DBF612FD55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074" name="Picture 2" descr="https://www.infoniac.ru/upload/medialibrary/90a/90a2d753831f161c0662770ecae29bce.jpg">
            <a:extLst>
              <a:ext uri="{FF2B5EF4-FFF2-40B4-BE49-F238E27FC236}">
                <a16:creationId xmlns="" xmlns:a16="http://schemas.microsoft.com/office/drawing/2014/main" id="{D0189613-A67B-428E-9597-AEBD38A58F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2937" r="16444" b="-1"/>
          <a:stretch/>
        </p:blipFill>
        <p:spPr bwMode="auto">
          <a:xfrm>
            <a:off x="1" y="770037"/>
            <a:ext cx="5298683" cy="6097438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19446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0BC9EFE1-D8CB-4668-9980-DB108327A7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305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="" xmlns:a16="http://schemas.microsoft.com/office/drawing/2014/main" id="{7CBAE1BD-B8E4-4029-8AA2-C77E4FED98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6D74948-BDB1-4D36-B523-F42E10E86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5882" y="770037"/>
            <a:ext cx="4805996" cy="5335341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fontAlgn="base"/>
            <a:r>
              <a:rPr lang="ru-RU" dirty="0"/>
              <a:t>Кукла Барби была названа в честь дочери ее создателя (Рут </a:t>
            </a:r>
            <a:r>
              <a:rPr lang="ru-RU" dirty="0" err="1"/>
              <a:t>Хэндлер</a:t>
            </a:r>
            <a:r>
              <a:rPr lang="ru-RU" dirty="0"/>
              <a:t>), а Кен в честь ее сына.</a:t>
            </a:r>
            <a:br>
              <a:rPr lang="ru-RU" dirty="0"/>
            </a:br>
            <a:r>
              <a:rPr lang="en-US" dirty="0"/>
              <a:t/>
            </a:r>
            <a:br>
              <a:rPr lang="en-US" dirty="0"/>
            </a:br>
            <a:r>
              <a:rPr lang="ru-RU" dirty="0"/>
              <a:t>Полное имя Барби –</a:t>
            </a:r>
            <a:r>
              <a:rPr lang="ru-RU" b="1" dirty="0"/>
              <a:t>Барбара </a:t>
            </a:r>
            <a:r>
              <a:rPr lang="ru-RU" b="1" dirty="0" err="1"/>
              <a:t>Миллисент</a:t>
            </a:r>
            <a:r>
              <a:rPr lang="ru-RU" b="1" dirty="0"/>
              <a:t> Робертс</a:t>
            </a:r>
            <a:r>
              <a:rPr lang="ru-RU" dirty="0"/>
              <a:t>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5" name="Freeform 49">
            <a:extLst>
              <a:ext uri="{FF2B5EF4-FFF2-40B4-BE49-F238E27FC236}">
                <a16:creationId xmlns="" xmlns:a16="http://schemas.microsoft.com/office/drawing/2014/main" id="{77DA6D33-2D62-458C-BF5D-DBF612FD55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098" name="Picture 2" descr="https://www.infoniac.ru/upload/medialibrary/2f1/2f1b09f7ae27e825f44764a5b24fa784.jpg">
            <a:extLst>
              <a:ext uri="{FF2B5EF4-FFF2-40B4-BE49-F238E27FC236}">
                <a16:creationId xmlns="" xmlns:a16="http://schemas.microsoft.com/office/drawing/2014/main" id="{6EE68330-414A-4581-8BA7-6766707964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656" r="7169" b="1"/>
          <a:stretch/>
        </p:blipFill>
        <p:spPr bwMode="auto">
          <a:xfrm>
            <a:off x="1" y="770037"/>
            <a:ext cx="5298683" cy="6097438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03513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0BC9EFE1-D8CB-4668-9980-DB108327A7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305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="" xmlns:a16="http://schemas.microsoft.com/office/drawing/2014/main" id="{7CBAE1BD-B8E4-4029-8AA2-C77E4FED98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B7A308F-5D47-4EDC-9DCF-4181D1BA3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5882" y="590635"/>
            <a:ext cx="4805996" cy="559915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fontAlgn="base"/>
            <a:r>
              <a:rPr lang="ru-RU" sz="3100" dirty="0"/>
              <a:t>Игра "Монополия" была </a:t>
            </a:r>
            <a:r>
              <a:rPr lang="ru-RU" sz="3100" b="1" dirty="0"/>
              <a:t>изобретена в 1932 году безработным продавцом</a:t>
            </a:r>
            <a:r>
              <a:rPr lang="ru-RU" sz="3100" dirty="0"/>
              <a:t> Чарльзом </a:t>
            </a:r>
            <a:r>
              <a:rPr lang="ru-RU" sz="3100" dirty="0" err="1"/>
              <a:t>Бэрроу</a:t>
            </a:r>
            <a:r>
              <a:rPr lang="ru-RU" sz="3100" dirty="0"/>
              <a:t> во время Великой Депрессии - мирового экономического кризиса.</a:t>
            </a:r>
            <a:br>
              <a:rPr lang="ru-RU" sz="3100" dirty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ru-RU" sz="3100" dirty="0"/>
              <a:t>В 1983 году члены клуба Буффало по дайвингу установили рекорд по продолжительности игры "Монополии" под водой, и он</a:t>
            </a:r>
            <a:r>
              <a:rPr lang="en-US" sz="3100" dirty="0"/>
              <a:t> </a:t>
            </a:r>
            <a:r>
              <a:rPr lang="ru-RU" sz="3100" dirty="0"/>
              <a:t>составил </a:t>
            </a:r>
            <a:r>
              <a:rPr lang="ru-RU" sz="3100" b="1" dirty="0"/>
              <a:t>1080 часов</a:t>
            </a:r>
            <a:r>
              <a:rPr lang="ru-RU" dirty="0"/>
              <a:t>.</a:t>
            </a:r>
            <a:br>
              <a:rPr lang="ru-RU" dirty="0"/>
            </a:b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5" name="Freeform 49">
            <a:extLst>
              <a:ext uri="{FF2B5EF4-FFF2-40B4-BE49-F238E27FC236}">
                <a16:creationId xmlns="" xmlns:a16="http://schemas.microsoft.com/office/drawing/2014/main" id="{77DA6D33-2D62-458C-BF5D-DBF612FD55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122" name="Picture 2" descr="https://www.infoniac.ru/upload/medialibrary/914/9145b5027ae007c5d196dbafb1dfd22d.jpg">
            <a:extLst>
              <a:ext uri="{FF2B5EF4-FFF2-40B4-BE49-F238E27FC236}">
                <a16:creationId xmlns="" xmlns:a16="http://schemas.microsoft.com/office/drawing/2014/main" id="{37BCD18D-D819-4337-9D63-7367793224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454" r="16189" b="2"/>
          <a:stretch/>
        </p:blipFill>
        <p:spPr bwMode="auto">
          <a:xfrm>
            <a:off x="1" y="770037"/>
            <a:ext cx="5298683" cy="6097438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9430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0BC9EFE1-D8CB-4668-9980-DB108327A7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305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="" xmlns:a16="http://schemas.microsoft.com/office/drawing/2014/main" id="{7CBAE1BD-B8E4-4029-8AA2-C77E4FED98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6C0CD6E-F44A-40A5-81E5-3881DDAB6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5882" y="740229"/>
            <a:ext cx="4805996" cy="5297714"/>
          </a:xfrm>
        </p:spPr>
        <p:txBody>
          <a:bodyPr vert="horz" lIns="91440" tIns="45720" rIns="91440" bIns="45720" rtlCol="0" anchor="t">
            <a:noAutofit/>
          </a:bodyPr>
          <a:lstStyle/>
          <a:p>
            <a:pPr fontAlgn="base"/>
            <a:r>
              <a:rPr lang="ru-RU" sz="2800" dirty="0"/>
              <a:t>Йо-йо считается </a:t>
            </a:r>
            <a:r>
              <a:rPr lang="ru-RU" sz="2800" b="1" dirty="0"/>
              <a:t>второй древнейшей игрушкой в мире.</a:t>
            </a:r>
            <a:r>
              <a:rPr lang="en-US" sz="2800" b="1" dirty="0"/>
              <a:t> </a:t>
            </a:r>
            <a:r>
              <a:rPr lang="ru-RU" sz="2800" dirty="0"/>
              <a:t>Первые свидетельства использования йо-йо – игрушки из двух дисков, скрепленных осью, на которые надевается веревка, появились в Древней Греции в 500 в. До н.э.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В 16 веке на Филиппинских островах </a:t>
            </a:r>
            <a:r>
              <a:rPr lang="ru-RU" sz="2800" b="1" dirty="0"/>
              <a:t>йо-йо служило оружием</a:t>
            </a:r>
            <a:r>
              <a:rPr lang="ru-RU" sz="2800" dirty="0"/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75" name="Freeform 49">
            <a:extLst>
              <a:ext uri="{FF2B5EF4-FFF2-40B4-BE49-F238E27FC236}">
                <a16:creationId xmlns="" xmlns:a16="http://schemas.microsoft.com/office/drawing/2014/main" id="{77DA6D33-2D62-458C-BF5D-DBF612FD55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146" name="Picture 2" descr="https://www.infoniac.ru/upload/medialibrary/7bc/7bc1874078a0d29d83e61a9214ff4cd6.jpg">
            <a:extLst>
              <a:ext uri="{FF2B5EF4-FFF2-40B4-BE49-F238E27FC236}">
                <a16:creationId xmlns="" xmlns:a16="http://schemas.microsoft.com/office/drawing/2014/main" id="{8A66C48E-7BDC-4F78-B5E1-667B734BA1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523" r="33471" b="1"/>
          <a:stretch/>
        </p:blipFill>
        <p:spPr bwMode="auto">
          <a:xfrm>
            <a:off x="179403" y="953492"/>
            <a:ext cx="5298683" cy="6097438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60719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0BC9EFE1-D8CB-4668-9980-DB108327A79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305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="" xmlns:a16="http://schemas.microsoft.com/office/drawing/2014/main" id="{7CBAE1BD-B8E4-4029-8AA2-C77E4FED98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74E810C-31EE-4FF9-A156-789C1DE08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5882" y="590635"/>
            <a:ext cx="4805996" cy="5683556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ru-RU"/>
              <a:t>Плюшевый мишка, которого в США называют "мишка Тедди", создана </a:t>
            </a:r>
            <a:r>
              <a:rPr lang="ru-RU" b="1"/>
              <a:t>в честь президента США Теодора Рузвельта</a:t>
            </a:r>
            <a:r>
              <a:rPr lang="ru-RU"/>
              <a:t>, который на охоте пожалел раненного медвежонка.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5" name="Freeform 49">
            <a:extLst>
              <a:ext uri="{FF2B5EF4-FFF2-40B4-BE49-F238E27FC236}">
                <a16:creationId xmlns="" xmlns:a16="http://schemas.microsoft.com/office/drawing/2014/main" id="{77DA6D33-2D62-458C-BF5D-DBF612FD557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170" name="Picture 2" descr="https://www.infoniac.ru/upload/medialibrary/a2f/a2f5451c9ef1d0409f6b1d409526acd0.jpg">
            <a:extLst>
              <a:ext uri="{FF2B5EF4-FFF2-40B4-BE49-F238E27FC236}">
                <a16:creationId xmlns="" xmlns:a16="http://schemas.microsoft.com/office/drawing/2014/main" id="{362ED251-7C0D-4ECF-9B49-30CE464DA5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026" r="18239" b="-1"/>
          <a:stretch/>
        </p:blipFill>
        <p:spPr bwMode="auto">
          <a:xfrm>
            <a:off x="1" y="770037"/>
            <a:ext cx="5298683" cy="6097438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440913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181</Words>
  <Application>Microsoft Office PowerPoint</Application>
  <PresentationFormat>Произвольный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к уроку изобразительного искусства  во 2 классе по теме  «Какие бывают игрушки?», подготовленная учителем   ГБОУ СОШ № 98 с углублённым изучением английского языка Калининского района  Санкт – Петербурга Воронко Еленой Владимировной</vt:lpstr>
      <vt:lpstr>Кукла, мячик и скакалка, Самолётик, обезьянка. И машина, и зверюшки,  Называются …</vt:lpstr>
      <vt:lpstr>Какие бывают игрушки?</vt:lpstr>
      <vt:lpstr>Самая старая игрушка в мире …</vt:lpstr>
      <vt:lpstr>Из 6-ти деталей Lego можно составить более 120 миллионов комбинаций.  Компания Lego произвела больше 320 миллиардов кирпичиков Lego. Это означает что на каждого человека в мире приходится примерно по 52 кирпичика. </vt:lpstr>
      <vt:lpstr>Кукла Барби была названа в честь дочери ее создателя (Рут Хэндлер), а Кен в честь ее сына.  Полное имя Барби –Барбара Миллисент Робертс.</vt:lpstr>
      <vt:lpstr>Игра "Монополия" была изобретена в 1932 году безработным продавцом Чарльзом Бэрроу во время Великой Депрессии - мирового экономического кризиса.  В 1983 году члены клуба Буффало по дайвингу установили рекорд по продолжительности игры "Монополии" под водой, и он составил 1080 часов. </vt:lpstr>
      <vt:lpstr>Йо-йо считается второй древнейшей игрушкой в мире. Первые свидетельства использования йо-йо – игрушки из двух дисков, скрепленных осью, на которые надевается веревка, появились в Древней Греции в 500 в. До н.э.  В 16 веке на Филиппинских островах йо-йо служило оружием.</vt:lpstr>
      <vt:lpstr>Плюшевый мишка, которого в США называют "мишка Тедди", создана в честь президента США Теодора Рузвельта, который на охоте пожалел раненного медвежонка.</vt:lpstr>
      <vt:lpstr>Кубик Рубика изначально был создан в качестве инженерного проекта венгерским скульптором Эрно Рубиком.  Кубик Рубика имеет 43 252 003 274 489 856 000 комбинаций и только одно решение.  В мире продано более 300 миллионов оригинальных кубиков Рубика. Если их поставить в ряд, то они протянутся от Северного до Южного полюса Земли.</vt:lpstr>
      <vt:lpstr>Слайд 11</vt:lpstr>
      <vt:lpstr>Как изобразить плюшевого мишку? Расположи «шаги» правильно.</vt:lpstr>
      <vt:lpstr>Рисуем мишку …</vt:lpstr>
      <vt:lpstr>Оцени свою работу …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бывают игрушки?</dc:title>
  <dc:creator>Ольга Кенюхова</dc:creator>
  <cp:lastModifiedBy>USER</cp:lastModifiedBy>
  <cp:revision>5</cp:revision>
  <dcterms:created xsi:type="dcterms:W3CDTF">2018-12-02T18:58:16Z</dcterms:created>
  <dcterms:modified xsi:type="dcterms:W3CDTF">2021-04-25T12:10:39Z</dcterms:modified>
</cp:coreProperties>
</file>