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58" r:id="rId5"/>
    <p:sldId id="259" r:id="rId6"/>
    <p:sldId id="260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59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861FC-E5CD-4F98-BE69-8472A1E2693A}" type="datetimeFigureOut">
              <a:rPr lang="ru-RU" smtClean="0"/>
              <a:t>20.03.2021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BE47C-2EAF-466C-B418-DEE6C2F94E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861FC-E5CD-4F98-BE69-8472A1E2693A}" type="datetimeFigureOut">
              <a:rPr lang="ru-RU" smtClean="0"/>
              <a:t>20.03.2021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BE47C-2EAF-466C-B418-DEE6C2F94E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861FC-E5CD-4F98-BE69-8472A1E2693A}" type="datetimeFigureOut">
              <a:rPr lang="ru-RU" smtClean="0"/>
              <a:t>20.03.2021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BE47C-2EAF-466C-B418-DEE6C2F94E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861FC-E5CD-4F98-BE69-8472A1E2693A}" type="datetimeFigureOut">
              <a:rPr lang="ru-RU" smtClean="0"/>
              <a:t>20.03.2021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BE47C-2EAF-466C-B418-DEE6C2F94E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861FC-E5CD-4F98-BE69-8472A1E2693A}" type="datetimeFigureOut">
              <a:rPr lang="ru-RU" smtClean="0"/>
              <a:t>20.03.2021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BE47C-2EAF-466C-B418-DEE6C2F94E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861FC-E5CD-4F98-BE69-8472A1E2693A}" type="datetimeFigureOut">
              <a:rPr lang="ru-RU" smtClean="0"/>
              <a:t>20.03.2021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BE47C-2EAF-466C-B418-DEE6C2F94E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861FC-E5CD-4F98-BE69-8472A1E2693A}" type="datetimeFigureOut">
              <a:rPr lang="ru-RU" smtClean="0"/>
              <a:t>20.03.2021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BE47C-2EAF-466C-B418-DEE6C2F94E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861FC-E5CD-4F98-BE69-8472A1E2693A}" type="datetimeFigureOut">
              <a:rPr lang="ru-RU" smtClean="0"/>
              <a:t>20.03.2021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BE47C-2EAF-466C-B418-DEE6C2F94E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861FC-E5CD-4F98-BE69-8472A1E2693A}" type="datetimeFigureOut">
              <a:rPr lang="ru-RU" smtClean="0"/>
              <a:t>20.03.2021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BE47C-2EAF-466C-B418-DEE6C2F94E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861FC-E5CD-4F98-BE69-8472A1E2693A}" type="datetimeFigureOut">
              <a:rPr lang="ru-RU" smtClean="0"/>
              <a:t>20.03.2021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BE47C-2EAF-466C-B418-DEE6C2F94E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861FC-E5CD-4F98-BE69-8472A1E2693A}" type="datetimeFigureOut">
              <a:rPr lang="ru-RU" smtClean="0"/>
              <a:t>20.03.2021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FABE47C-2EAF-466C-B418-DEE6C2F94E89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B7861FC-E5CD-4F98-BE69-8472A1E2693A}" type="datetimeFigureOut">
              <a:rPr lang="ru-RU" smtClean="0"/>
              <a:t>20.03.2021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FABE47C-2EAF-466C-B418-DEE6C2F94E89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i="1" dirty="0" smtClean="0">
                <a:solidFill>
                  <a:srgbClr val="7030A0"/>
                </a:solidFill>
              </a:rPr>
              <a:t>Организация работы по взаимодействию с </a:t>
            </a:r>
            <a:r>
              <a:rPr lang="ru-RU" sz="3200" i="1" dirty="0" smtClean="0">
                <a:solidFill>
                  <a:srgbClr val="7030A0"/>
                </a:solidFill>
              </a:rPr>
              <a:t>родителями </a:t>
            </a:r>
            <a:r>
              <a:rPr lang="ru-RU" sz="3200" i="1" dirty="0" smtClean="0">
                <a:solidFill>
                  <a:srgbClr val="7030A0"/>
                </a:solidFill>
              </a:rPr>
              <a:t>воспитанников по вопросу формирования основ безопасного поведения у дошкольников.</a:t>
            </a:r>
            <a:br>
              <a:rPr lang="ru-RU" sz="3200" i="1" dirty="0" smtClean="0">
                <a:solidFill>
                  <a:srgbClr val="7030A0"/>
                </a:solidFill>
              </a:rPr>
            </a:br>
            <a:r>
              <a:rPr lang="ru-RU" sz="3200" i="1" dirty="0" smtClean="0">
                <a:solidFill>
                  <a:srgbClr val="7030A0"/>
                </a:solidFill>
              </a:rPr>
              <a:t> </a:t>
            </a:r>
            <a:endParaRPr lang="ru-RU" sz="3200" i="1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 descr="собр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11085" y="2780928"/>
            <a:ext cx="7248128" cy="40770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64672"/>
          </a:xfrm>
        </p:spPr>
        <p:txBody>
          <a:bodyPr>
            <a:noAutofit/>
          </a:bodyPr>
          <a:lstStyle/>
          <a:p>
            <a:pPr algn="ctr"/>
            <a:r>
              <a:rPr lang="ru-RU" sz="3600" b="1" i="1" dirty="0" smtClean="0"/>
              <a:t>Вывод</a:t>
            </a:r>
            <a:endParaRPr lang="ru-RU" sz="36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839816"/>
          </a:xfrm>
        </p:spPr>
        <p:txBody>
          <a:bodyPr/>
          <a:lstStyle/>
          <a:p>
            <a:pPr>
              <a:buNone/>
            </a:pPr>
            <a:r>
              <a:rPr lang="ru-RU" sz="2000" dirty="0" smtClean="0"/>
              <a:t>       </a:t>
            </a:r>
            <a:r>
              <a:rPr lang="ru-RU" sz="2000" dirty="0" smtClean="0"/>
              <a:t>Основное внимание в работе с родителями следует уделять содержанию и активным методам подачи педагогических знаний по вопросам грамотности в области формирования безопасного </a:t>
            </a:r>
            <a:r>
              <a:rPr lang="ru-RU" sz="2000" dirty="0" smtClean="0"/>
              <a:t>поведения у детей, </a:t>
            </a:r>
            <a:r>
              <a:rPr lang="ru-RU" sz="2000" dirty="0" smtClean="0"/>
              <a:t>выбору демократичных форм общения и учета педагогической активности родителей. Всё это требует от воспитателя определенной гибкости в использовании различных форм взаимодействия с семьями </a:t>
            </a:r>
            <a:r>
              <a:rPr lang="ru-RU" sz="2000" dirty="0" smtClean="0"/>
              <a:t>.</a:t>
            </a:r>
            <a:r>
              <a:rPr lang="ru-RU" sz="2000" b="1" dirty="0" smtClean="0"/>
              <a:t> </a:t>
            </a:r>
            <a:r>
              <a:rPr lang="ru-RU" sz="2000" dirty="0" smtClean="0"/>
              <a:t>Совместная работа педагогов и родителей позволяет лучше узнать друг друга, способствует усилению взаимовлияния, а также улучшению взаимоотношений в семье и подготовить ребенка к встрече с различными сложными жизненными ситуациями.</a:t>
            </a: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https://im0-tub-ru.yandex.net/i?id=8edfc3bb29caeac06b52f5cf643c6dd4-l&amp;n=1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7" y="4725144"/>
            <a:ext cx="3564633" cy="1599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i="1" dirty="0" smtClean="0"/>
              <a:t>Методы работы с </a:t>
            </a:r>
            <a:r>
              <a:rPr lang="ru-RU" sz="4000" b="1" i="1" dirty="0" smtClean="0"/>
              <a:t>родителями</a:t>
            </a:r>
            <a:endParaRPr lang="ru-RU" sz="40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ru-RU" dirty="0" smtClean="0"/>
              <a:t> </a:t>
            </a:r>
            <a:r>
              <a:rPr lang="ru-RU" sz="2000" dirty="0" smtClean="0"/>
              <a:t> </a:t>
            </a:r>
            <a:r>
              <a:rPr lang="ru-RU" sz="2000" dirty="0" smtClean="0"/>
              <a:t>наблюдение;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/>
              <a:t> </a:t>
            </a:r>
            <a:r>
              <a:rPr lang="ru-RU" sz="2000" dirty="0" smtClean="0"/>
              <a:t> </a:t>
            </a:r>
            <a:r>
              <a:rPr lang="ru-RU" sz="2000" dirty="0" smtClean="0"/>
              <a:t>индивидуальные беседы</a:t>
            </a:r>
            <a:r>
              <a:rPr lang="ru-RU" sz="2000" dirty="0" smtClean="0"/>
              <a:t>;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/>
              <a:t> </a:t>
            </a:r>
            <a:r>
              <a:rPr lang="ru-RU" sz="2000" dirty="0" smtClean="0"/>
              <a:t>тестирование</a:t>
            </a:r>
            <a:r>
              <a:rPr lang="ru-RU" sz="2000" dirty="0" smtClean="0"/>
              <a:t>; </a:t>
            </a:r>
            <a:endParaRPr lang="ru-RU" sz="2000" dirty="0" smtClean="0"/>
          </a:p>
          <a:p>
            <a:pPr>
              <a:buFont typeface="Wingdings" pitchFamily="2" charset="2"/>
              <a:buChar char="ü"/>
            </a:pPr>
            <a:r>
              <a:rPr lang="ru-RU" sz="2000" dirty="0" smtClean="0"/>
              <a:t>анкетирование</a:t>
            </a:r>
            <a:r>
              <a:rPr lang="ru-RU" sz="2000" dirty="0" smtClean="0"/>
              <a:t>; </a:t>
            </a:r>
            <a:endParaRPr lang="ru-RU" sz="2000" dirty="0" smtClean="0"/>
          </a:p>
          <a:p>
            <a:pPr>
              <a:buFont typeface="Wingdings" pitchFamily="2" charset="2"/>
              <a:buChar char="ü"/>
            </a:pPr>
            <a:r>
              <a:rPr lang="ru-RU" sz="2000" dirty="0" smtClean="0"/>
              <a:t>диагностика</a:t>
            </a:r>
            <a:r>
              <a:rPr lang="ru-RU" sz="2000" dirty="0" smtClean="0"/>
              <a:t>;  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/>
              <a:t>анализ </a:t>
            </a:r>
            <a:r>
              <a:rPr lang="ru-RU" sz="2000" dirty="0" smtClean="0"/>
              <a:t>детских рисунков и рассказов о семье;  </a:t>
            </a:r>
            <a:endParaRPr lang="ru-RU" sz="2000" dirty="0" smtClean="0"/>
          </a:p>
          <a:p>
            <a:pPr>
              <a:buFont typeface="Wingdings" pitchFamily="2" charset="2"/>
              <a:buChar char="ü"/>
            </a:pPr>
            <a:r>
              <a:rPr lang="ru-RU" sz="2000" dirty="0" smtClean="0"/>
              <a:t> </a:t>
            </a:r>
            <a:r>
              <a:rPr lang="ru-RU" sz="2000" dirty="0" smtClean="0"/>
              <a:t>метод коллективно-творческой деятельности.  </a:t>
            </a:r>
            <a:endParaRPr lang="ru-RU" sz="2000" dirty="0"/>
          </a:p>
        </p:txBody>
      </p:sp>
      <p:pic>
        <p:nvPicPr>
          <p:cNvPr id="5" name="Рисунок 4" descr="https://multiurok.ru/img/293174/image_58d80de0ec99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2132856"/>
            <a:ext cx="2232248" cy="43659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43204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631904"/>
          </a:xfrm>
        </p:spPr>
        <p:txBody>
          <a:bodyPr>
            <a:normAutofit/>
          </a:bodyPr>
          <a:lstStyle/>
          <a:p>
            <a:pPr algn="just" fontAlgn="base">
              <a:buNone/>
            </a:pPr>
            <a:r>
              <a:rPr lang="ru-RU" sz="2000" b="1" dirty="0" smtClean="0"/>
              <a:t>      </a:t>
            </a:r>
            <a:r>
              <a:rPr lang="ru-RU" sz="2000" dirty="0" smtClean="0"/>
              <a:t>В </a:t>
            </a:r>
            <a:r>
              <a:rPr lang="ru-RU" sz="2000" dirty="0" smtClean="0"/>
              <a:t>детском саду работа с родителями по формированию основ безопасного поведения детей дошкольного возраста выстроена через различные формы, но все они заложены на «фундаменте» традиционных и нетрадиционных принципов взаимодействия с семьями воспитанников.</a:t>
            </a:r>
          </a:p>
          <a:p>
            <a:pPr algn="just" fontAlgn="base">
              <a:buNone/>
            </a:pPr>
            <a:r>
              <a:rPr lang="ru-RU" sz="2000" dirty="0" smtClean="0"/>
              <a:t>       Взаимодействия </a:t>
            </a:r>
            <a:r>
              <a:rPr lang="ru-RU" sz="2000" dirty="0" smtClean="0"/>
              <a:t>педагогов и родителей по вопросам формирования основ безопасного поведения дошкольников является: объединение усилий взрослых для обеспечения успешного формирования, систематизации и закрепления знаний дошкольников о безопасном поведении в быту, социуме, природе, раскрытие возможности переноса педагогических знаний в условиях семейного воспитания, формирование ответственности у родителей за сохранение здоровья и безопасность детей, их эмоциональное благополучие.</a:t>
            </a:r>
          </a:p>
          <a:p>
            <a:pPr algn="just"/>
            <a:endParaRPr lang="ru-RU" dirty="0"/>
          </a:p>
        </p:txBody>
      </p:sp>
      <p:pic>
        <p:nvPicPr>
          <p:cNvPr id="4" name="Рисунок 3" descr="https://ds04.infourok.ru/uploads/ex/11ae/0001f9f5-521bb77b/hello_html_m50c2059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5013176"/>
            <a:ext cx="3658344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i="1" dirty="0" smtClean="0"/>
              <a:t>Формы и виды работы с семьей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2718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i="1" dirty="0" smtClean="0"/>
              <a:t>  </a:t>
            </a:r>
            <a:r>
              <a:rPr lang="ru-RU" dirty="0" smtClean="0"/>
              <a:t> </a:t>
            </a:r>
            <a:r>
              <a:rPr lang="ru-RU" sz="2000" b="1" i="1" dirty="0" smtClean="0"/>
              <a:t>Традиционная форма работы с родителями это:</a:t>
            </a:r>
            <a:endParaRPr lang="ru-RU" sz="2000" dirty="0" smtClean="0"/>
          </a:p>
          <a:p>
            <a:pPr lvl="0"/>
            <a:r>
              <a:rPr lang="ru-RU" sz="2000" dirty="0" smtClean="0"/>
              <a:t>Анкетирование, тестирование, опрос.</a:t>
            </a:r>
          </a:p>
          <a:p>
            <a:pPr lvl="0"/>
            <a:r>
              <a:rPr lang="ru-RU" sz="2000" dirty="0" smtClean="0"/>
              <a:t>Родительские собрания, беседы с решением проблемных обучающих ситуаций;</a:t>
            </a:r>
          </a:p>
          <a:p>
            <a:pPr lvl="0"/>
            <a:r>
              <a:rPr lang="ru-RU" sz="2000" dirty="0" smtClean="0"/>
              <a:t>Игры-тренинги;</a:t>
            </a:r>
          </a:p>
          <a:p>
            <a:pPr lvl="0"/>
            <a:r>
              <a:rPr lang="ru-RU" sz="2000" dirty="0" smtClean="0"/>
              <a:t>Консультации педагогов </a:t>
            </a:r>
            <a:r>
              <a:rPr lang="ru-RU" sz="2000" dirty="0" smtClean="0"/>
              <a:t>и родителей с использованием </a:t>
            </a:r>
            <a:r>
              <a:rPr lang="ru-RU" sz="2000" dirty="0" err="1" smtClean="0"/>
              <a:t>мультимедийного</a:t>
            </a:r>
            <a:r>
              <a:rPr lang="ru-RU" sz="2000" dirty="0" smtClean="0"/>
              <a:t> оборудования.</a:t>
            </a:r>
          </a:p>
          <a:p>
            <a:pPr lvl="0"/>
            <a:r>
              <a:rPr lang="ru-RU" sz="2000" dirty="0" smtClean="0"/>
              <a:t>Совместные экскурсии в пожарную </a:t>
            </a:r>
            <a:r>
              <a:rPr lang="ru-RU" sz="2000" dirty="0" smtClean="0"/>
              <a:t>часть, в медицинский кабинет.</a:t>
            </a:r>
            <a:endParaRPr lang="ru-RU" sz="2000" dirty="0" smtClean="0"/>
          </a:p>
          <a:p>
            <a:endParaRPr lang="ru-RU" dirty="0"/>
          </a:p>
        </p:txBody>
      </p:sp>
      <p:pic>
        <p:nvPicPr>
          <p:cNvPr id="4" name="Рисунок 3" descr="http://ds115.ru/wp-content/uploads/2016/06/pic-64-1024x44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4149080"/>
            <a:ext cx="6444951" cy="1823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2008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b="1" i="1" dirty="0" smtClean="0"/>
              <a:t> </a:t>
            </a:r>
            <a:r>
              <a:rPr lang="ru-RU" sz="3600" b="1" i="1" dirty="0" smtClean="0"/>
              <a:t>Просветительская форма работы с </a:t>
            </a:r>
            <a:r>
              <a:rPr lang="ru-RU" sz="3600" b="1" i="1" dirty="0" smtClean="0"/>
              <a:t>родителями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343872"/>
          </a:xfrm>
        </p:spPr>
        <p:txBody>
          <a:bodyPr>
            <a:noAutofit/>
          </a:bodyPr>
          <a:lstStyle/>
          <a:p>
            <a:pPr lvl="0"/>
            <a:r>
              <a:rPr lang="ru-RU" sz="1800" dirty="0" smtClean="0"/>
              <a:t>Стенды </a:t>
            </a:r>
            <a:r>
              <a:rPr lang="ru-RU" sz="1800" dirty="0" smtClean="0"/>
              <a:t>для размещения информации </a:t>
            </a:r>
            <a:r>
              <a:rPr lang="ru-RU" sz="1800" dirty="0" smtClean="0"/>
              <a:t>«Основы безопасности поведения у детей дошкольного возраста».</a:t>
            </a:r>
            <a:endParaRPr lang="ru-RU" sz="1800" dirty="0" smtClean="0"/>
          </a:p>
          <a:p>
            <a:pPr lvl="0"/>
            <a:r>
              <a:rPr lang="ru-RU" sz="1800" dirty="0" smtClean="0"/>
              <a:t>Папки-передвижки, в которых указана вся важная информация, касающаяся пожарной безопасности, безопасного поведения на дорогах, на улице ,</a:t>
            </a:r>
            <a:r>
              <a:rPr lang="ru-RU" sz="1800" dirty="0" smtClean="0"/>
              <a:t>в </a:t>
            </a:r>
            <a:r>
              <a:rPr lang="ru-RU" sz="1800" dirty="0" smtClean="0"/>
              <a:t>быту.</a:t>
            </a:r>
          </a:p>
          <a:p>
            <a:pPr lvl="0"/>
            <a:r>
              <a:rPr lang="ru-RU" sz="1800" dirty="0" smtClean="0"/>
              <a:t>Консультации для родителей на тему: </a:t>
            </a:r>
            <a:r>
              <a:rPr lang="ru-RU" sz="1800" dirty="0" smtClean="0"/>
              <a:t>«Детям спички -не игрушка», «Незнакомец».</a:t>
            </a:r>
            <a:endParaRPr lang="ru-RU" sz="1800" dirty="0" smtClean="0"/>
          </a:p>
          <a:p>
            <a:pPr lvl="0"/>
            <a:r>
              <a:rPr lang="ru-RU" sz="1800" dirty="0" smtClean="0"/>
              <a:t>Выпуск буклетов, которые помогают родителям узнать о правилах безопасности.</a:t>
            </a:r>
          </a:p>
          <a:p>
            <a:pPr lvl="0"/>
            <a:r>
              <a:rPr lang="ru-RU" sz="1800" dirty="0" smtClean="0"/>
              <a:t>М</a:t>
            </a:r>
            <a:r>
              <a:rPr lang="ru-RU" sz="1800" dirty="0" smtClean="0"/>
              <a:t>ероприятия </a:t>
            </a:r>
            <a:r>
              <a:rPr lang="ru-RU" sz="1800" dirty="0" smtClean="0"/>
              <a:t>с привлечением сотрудников МЧС и ДПС.</a:t>
            </a:r>
          </a:p>
          <a:p>
            <a:pPr lvl="0">
              <a:buNone/>
            </a:pPr>
            <a:r>
              <a:rPr lang="ru-RU" sz="1800" dirty="0" smtClean="0"/>
              <a:t>«Спички не тронь, в спичах огонь», «Верные помощники ГИБДД», «Волшебные </a:t>
            </a:r>
            <a:r>
              <a:rPr lang="ru-RU" sz="1800" dirty="0" smtClean="0"/>
              <a:t>знаки»</a:t>
            </a:r>
          </a:p>
          <a:p>
            <a:pPr lvl="0">
              <a:buFont typeface="Wingdings" pitchFamily="2" charset="2"/>
              <a:buChar char="§"/>
            </a:pPr>
            <a:r>
              <a:rPr lang="ru-RU" sz="1800" dirty="0" smtClean="0"/>
              <a:t> </a:t>
            </a:r>
            <a:r>
              <a:rPr lang="ru-RU" sz="1800" dirty="0" smtClean="0"/>
              <a:t>Индивидуальные беседы </a:t>
            </a:r>
            <a:r>
              <a:rPr lang="ru-RU" sz="1800" dirty="0" smtClean="0"/>
              <a:t>по вопросам участия в совместных мероприятиях. (детские </a:t>
            </a:r>
            <a:r>
              <a:rPr lang="ru-RU" sz="1800" dirty="0" smtClean="0"/>
              <a:t>рисунки, поделки ,проекты  </a:t>
            </a:r>
            <a:r>
              <a:rPr lang="ru-RU" sz="1800" dirty="0" smtClean="0"/>
              <a:t>совместно с родителями)</a:t>
            </a:r>
          </a:p>
          <a:p>
            <a:pPr lvl="0"/>
            <a:r>
              <a:rPr lang="ru-RU" sz="1800" dirty="0" smtClean="0"/>
              <a:t>Показ открытых </a:t>
            </a:r>
            <a:r>
              <a:rPr lang="ru-RU" sz="1800" dirty="0" smtClean="0"/>
              <a:t>мероприятий;</a:t>
            </a:r>
          </a:p>
          <a:p>
            <a:pPr lvl="0"/>
            <a:r>
              <a:rPr lang="ru-RU" sz="1800" dirty="0" smtClean="0"/>
              <a:t>Газета для </a:t>
            </a:r>
            <a:r>
              <a:rPr lang="ru-RU" sz="1800" dirty="0" smtClean="0"/>
              <a:t>родителей;</a:t>
            </a:r>
          </a:p>
          <a:p>
            <a:pPr lvl="0"/>
            <a:r>
              <a:rPr lang="ru-RU" sz="1800" dirty="0" smtClean="0"/>
              <a:t>Совместное пополнение предметно-развивающей среды.</a:t>
            </a:r>
          </a:p>
          <a:p>
            <a:pPr>
              <a:buNone/>
            </a:pPr>
            <a:r>
              <a:rPr lang="ru-RU" sz="1800" dirty="0" smtClean="0"/>
              <a:t>     </a:t>
            </a:r>
            <a:endParaRPr lang="ru-RU" sz="1800" dirty="0" smtClean="0"/>
          </a:p>
          <a:p>
            <a:pPr>
              <a:buNone/>
            </a:pPr>
            <a:r>
              <a:rPr lang="ru-RU" sz="1800" dirty="0" smtClean="0"/>
              <a:t> </a:t>
            </a:r>
          </a:p>
          <a:p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152128"/>
          </a:xfrm>
        </p:spPr>
        <p:txBody>
          <a:bodyPr>
            <a:noAutofit/>
          </a:bodyPr>
          <a:lstStyle/>
          <a:p>
            <a:pPr algn="just"/>
            <a:r>
              <a:rPr lang="ru-RU" sz="3600" b="1" i="1" dirty="0" smtClean="0"/>
              <a:t/>
            </a:r>
            <a:br>
              <a:rPr lang="ru-RU" sz="3600" b="1" i="1" dirty="0" smtClean="0"/>
            </a:br>
            <a:r>
              <a:rPr lang="ru-RU" sz="3600" b="1" i="1" dirty="0" smtClean="0"/>
              <a:t>Нетрадиционная </a:t>
            </a:r>
            <a:r>
              <a:rPr lang="ru-RU" sz="3600" b="1" i="1" dirty="0" smtClean="0"/>
              <a:t>форма работы: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911824"/>
          </a:xfrm>
        </p:spPr>
        <p:txBody>
          <a:bodyPr>
            <a:normAutofit/>
          </a:bodyPr>
          <a:lstStyle/>
          <a:p>
            <a:pPr lvl="0"/>
            <a:r>
              <a:rPr lang="ru-RU" sz="2000" dirty="0" smtClean="0"/>
              <a:t>мини-собрания </a:t>
            </a:r>
            <a:r>
              <a:rPr lang="ru-RU" sz="2000" dirty="0" smtClean="0"/>
              <a:t>(по интересам);</a:t>
            </a:r>
          </a:p>
          <a:p>
            <a:pPr lvl="0"/>
            <a:r>
              <a:rPr lang="ru-RU" sz="2000" dirty="0" smtClean="0"/>
              <a:t>мастер-класс</a:t>
            </a:r>
            <a:r>
              <a:rPr lang="ru-RU" sz="2000" dirty="0" smtClean="0"/>
              <a:t>;</a:t>
            </a:r>
          </a:p>
          <a:p>
            <a:pPr lvl="0"/>
            <a:r>
              <a:rPr lang="ru-RU" sz="2000" dirty="0" smtClean="0"/>
              <a:t>ролевые, имитационные и деловые игры;</a:t>
            </a:r>
          </a:p>
          <a:p>
            <a:pPr lvl="0"/>
            <a:r>
              <a:rPr lang="ru-RU" sz="2000" dirty="0" smtClean="0"/>
              <a:t>круглый стол</a:t>
            </a:r>
            <a:r>
              <a:rPr lang="ru-RU" sz="2000" dirty="0" smtClean="0"/>
              <a:t>.</a:t>
            </a:r>
          </a:p>
          <a:p>
            <a:pPr lvl="0"/>
            <a:r>
              <a:rPr lang="ru-RU" sz="2000" dirty="0" smtClean="0"/>
              <a:t>с</a:t>
            </a:r>
            <a:r>
              <a:rPr lang="ru-RU" sz="2000" dirty="0" smtClean="0"/>
              <a:t>емейный клуб;</a:t>
            </a:r>
          </a:p>
          <a:p>
            <a:pPr lvl="0"/>
            <a:r>
              <a:rPr lang="ru-RU" sz="2000" dirty="0" err="1" smtClean="0"/>
              <a:t>квест-игры</a:t>
            </a:r>
            <a:r>
              <a:rPr lang="ru-RU" sz="2000" dirty="0" smtClean="0"/>
              <a:t>.</a:t>
            </a:r>
          </a:p>
          <a:p>
            <a:pPr lvl="0">
              <a:buNone/>
            </a:pPr>
            <a:r>
              <a:rPr lang="ru-RU" sz="2000" dirty="0" smtClean="0"/>
              <a:t> </a:t>
            </a:r>
            <a:r>
              <a:rPr lang="ru-RU" sz="2000" dirty="0" smtClean="0"/>
              <a:t>   Такое </a:t>
            </a:r>
            <a:r>
              <a:rPr lang="ru-RU" sz="2000" dirty="0" smtClean="0"/>
              <a:t>сочетание традиционных и нетрадиционных форм работы способствует повышению компетентности родителей и значительно сказывается на эффективности всей работы по формированию у дошкольников основ безопасного поведения.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i="1" dirty="0" smtClean="0"/>
              <a:t>Формы обратной связи с семьями </a:t>
            </a:r>
            <a:r>
              <a:rPr lang="ru-RU" sz="3600" b="1" i="1" dirty="0" smtClean="0"/>
              <a:t>воспитанников</a:t>
            </a:r>
            <a:endParaRPr lang="ru-RU" sz="3600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Font typeface="Wingdings" pitchFamily="2" charset="2"/>
              <a:buChar char="§"/>
            </a:pPr>
            <a:r>
              <a:rPr lang="ru-RU" sz="2000" b="1" dirty="0" smtClean="0"/>
              <a:t>    Анкетирование, </a:t>
            </a:r>
            <a:r>
              <a:rPr lang="ru-RU" sz="2000" dirty="0" smtClean="0"/>
              <a:t>способствует </a:t>
            </a:r>
            <a:r>
              <a:rPr lang="ru-RU" sz="2000" dirty="0" smtClean="0"/>
              <a:t>вовлечению родителей в образовательную деятельность. Отвечая на вопросы анкеты или теста, родители начинают задумываться о проблемах воспитания, об особенностях воспитания ребёнка</a:t>
            </a:r>
            <a:r>
              <a:rPr lang="ru-RU" sz="2000" dirty="0" smtClean="0"/>
              <a:t>.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000" b="1" dirty="0" smtClean="0"/>
              <a:t> «День открытых </a:t>
            </a:r>
            <a:r>
              <a:rPr lang="ru-RU" sz="2000" b="1" dirty="0" smtClean="0"/>
              <a:t>деверей».</a:t>
            </a:r>
            <a:r>
              <a:rPr lang="ru-RU" sz="2000" dirty="0" smtClean="0"/>
              <a:t> В это день родители имеют возможность посещать образовательную деятельность и другие мероприятия с участием детей, заполняют анкеты по результатам посещений. Пишут отзывы, пожелания педагогам. Возможность увидеть своего ребёнка в условиях, отличных от домашних, способствует пересмотру родителями своих методов и приёмов воспитания. Такая форма обратной связи позволяет родителям незамедлительно получать ответы от специалистов на интересующие их вопросы.</a:t>
            </a:r>
            <a:endParaRPr lang="ru-RU" sz="2000" dirty="0" smtClean="0"/>
          </a:p>
          <a:p>
            <a:pPr algn="just">
              <a:buFont typeface="Wingdings" pitchFamily="2" charset="2"/>
              <a:buChar char="§"/>
            </a:pP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9266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839816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«Сундучок пожеланий» устанавливается на </a:t>
            </a:r>
            <a:r>
              <a:rPr lang="ru-RU" dirty="0" smtClean="0"/>
              <a:t>видном и доступном месте в </a:t>
            </a:r>
            <a:r>
              <a:rPr lang="ru-RU" dirty="0" smtClean="0"/>
              <a:t>раздевалке, </a:t>
            </a:r>
            <a:r>
              <a:rPr lang="ru-RU" dirty="0" smtClean="0"/>
              <a:t>рядом помещается бумага и </a:t>
            </a:r>
            <a:r>
              <a:rPr lang="ru-RU" dirty="0" smtClean="0"/>
              <a:t>ручки. </a:t>
            </a:r>
            <a:r>
              <a:rPr lang="ru-RU" dirty="0" smtClean="0"/>
              <a:t>Все обращения родителей анализируются, обрабатываются. Продумываются формы информирования родителей по их обращениям: непосредственная (на собраниях, встречах, консультациях) и опосредованные (через информационные стенды, памятки и др</a:t>
            </a:r>
            <a:r>
              <a:rPr lang="ru-RU" dirty="0" smtClean="0"/>
              <a:t>.)</a:t>
            </a:r>
          </a:p>
          <a:p>
            <a:r>
              <a:rPr lang="ru-RU" dirty="0" smtClean="0"/>
              <a:t>сайт </a:t>
            </a:r>
            <a:r>
              <a:rPr lang="ru-RU" dirty="0" smtClean="0"/>
              <a:t>группы детского сада, </a:t>
            </a:r>
            <a:r>
              <a:rPr lang="ru-RU" dirty="0" smtClean="0"/>
              <a:t>где размещается необходимая информация для родителей, материалы мероприятий, консультации специалистов, ответы на вопросы. А самое главное, родители могут задавать любые интересующие их вопросы.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i="1" dirty="0" smtClean="0"/>
              <a:t>Критерии оценивания совместной работы </a:t>
            </a:r>
            <a:endParaRPr lang="ru-RU" sz="36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fontAlgn="base">
              <a:buNone/>
            </a:pPr>
            <a:r>
              <a:rPr lang="ru-RU" dirty="0" smtClean="0"/>
              <a:t>    Об </a:t>
            </a:r>
            <a:r>
              <a:rPr lang="ru-RU" dirty="0" smtClean="0"/>
              <a:t>эффективности использования вышеперечисленных форм обратной связи семьями воспитанников свидетельствует следующее:</a:t>
            </a:r>
          </a:p>
          <a:p>
            <a:pPr fontAlgn="base"/>
            <a:r>
              <a:rPr lang="ru-RU" dirty="0" smtClean="0"/>
              <a:t>у родителей появляется интерес к содержанию образовательного процесса с детьми;</a:t>
            </a:r>
          </a:p>
          <a:p>
            <a:pPr fontAlgn="base"/>
            <a:r>
              <a:rPr lang="ru-RU" dirty="0" smtClean="0"/>
              <a:t>взрослые стремятся к индивидуальным контактам с воспитателями;</a:t>
            </a:r>
          </a:p>
          <a:p>
            <a:pPr fontAlgn="base"/>
            <a:r>
              <a:rPr lang="ru-RU" dirty="0" smtClean="0"/>
              <a:t>родители размышляют о правильности использования тех или иных методов воспитания;</a:t>
            </a:r>
          </a:p>
          <a:p>
            <a:pPr fontAlgn="base"/>
            <a:r>
              <a:rPr lang="ru-RU" dirty="0" smtClean="0"/>
              <a:t>повышается активность родителей при анализе педагогических ситуаций, решении задач и обсуждении дискуссионных вопросов;</a:t>
            </a:r>
          </a:p>
          <a:p>
            <a:pPr fontAlgn="base"/>
            <a:r>
              <a:rPr lang="ru-RU" dirty="0" smtClean="0"/>
              <a:t>выросла посещаемость родителями мероприятий по педагогическому просвещению;</a:t>
            </a:r>
          </a:p>
          <a:p>
            <a:pPr fontAlgn="base"/>
            <a:r>
              <a:rPr lang="ru-RU" dirty="0" smtClean="0"/>
              <a:t>родители стремятся анализировать собственный опыт и опыт других родителей.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196</TotalTime>
  <Words>516</Words>
  <Application>Microsoft Office PowerPoint</Application>
  <PresentationFormat>Экран (4:3)</PresentationFormat>
  <Paragraphs>54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Организация работы по взаимодействию с родителями воспитанников по вопросу формирования основ безопасного поведения у дошкольников.  </vt:lpstr>
      <vt:lpstr>Методы работы с родителями</vt:lpstr>
      <vt:lpstr>Слайд 3</vt:lpstr>
      <vt:lpstr>Формы и виды работы с семьей </vt:lpstr>
      <vt:lpstr>  Просветительская форма работы с родителями</vt:lpstr>
      <vt:lpstr> Нетрадиционная форма работы: </vt:lpstr>
      <vt:lpstr>Формы обратной связи с семьями воспитанников</vt:lpstr>
      <vt:lpstr>Слайд 8</vt:lpstr>
      <vt:lpstr>Критерии оценивания совместной работы </vt:lpstr>
      <vt:lpstr>Вывод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работы по взаимодействию с родителями воспитанников по вопросу формирования основ безопасного поведения у дошкольников.</dc:title>
  <dc:creator>Пользователь Windows</dc:creator>
  <cp:lastModifiedBy>Пользователь Windows</cp:lastModifiedBy>
  <cp:revision>20</cp:revision>
  <dcterms:created xsi:type="dcterms:W3CDTF">2021-03-20T11:48:49Z</dcterms:created>
  <dcterms:modified xsi:type="dcterms:W3CDTF">2021-03-20T15:05:48Z</dcterms:modified>
</cp:coreProperties>
</file>