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Override2.xml" ContentType="application/vnd.openxmlformats-officedocument.themeOverrid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Override3.xml" ContentType="application/vnd.openxmlformats-officedocument.themeOverrid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5" r:id="rId3"/>
    <p:sldMasterId id="2147483697" r:id="rId4"/>
  </p:sldMasterIdLst>
  <p:sldIdLst>
    <p:sldId id="260" r:id="rId5"/>
    <p:sldId id="259" r:id="rId6"/>
    <p:sldId id="258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2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37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13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fld id="{1B98F41D-8443-440E-8501-D6AE1C0A175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28515278"/>
      </p:ext>
    </p:extLst>
  </p:cSld>
  <p:clrMapOvr>
    <a:masterClrMapping/>
  </p:clrMapOvr>
  <p:transition spd="slow"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FDA3AE-1469-4385-9E58-30B3A286492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30977401"/>
      </p:ext>
    </p:extLst>
  </p:cSld>
  <p:clrMapOvr>
    <a:masterClrMapping/>
  </p:clrMapOvr>
  <p:transition spd="slow"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9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9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E08639-BE16-4BE3-BCB8-D81F1DE8B8D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4659834"/>
      </p:ext>
    </p:extLst>
  </p:cSld>
  <p:clrMapOvr>
    <a:masterClrMapping/>
  </p:clrMapOvr>
  <p:transition spd="slow">
    <p:strips dir="l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2027" y="337721"/>
            <a:ext cx="7805927" cy="147341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517950"/>
      </p:ext>
    </p:extLst>
  </p:cSld>
  <p:clrMapOvr>
    <a:masterClrMapping/>
  </p:clrMapOvr>
  <p:transition spd="med" advClick="0" advTm="5000">
    <p:strips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2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3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1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fld id="{1B98F41D-8443-440E-8501-D6AE1C0A175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87636680"/>
      </p:ext>
    </p:extLst>
  </p:cSld>
  <p:clrMapOvr>
    <a:masterClrMapping/>
  </p:clrMapOvr>
  <p:transition spd="slow">
    <p:strips dir="l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3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1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fld id="{E0B0D775-A9D8-4460-B91D-B44269540B5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16298521"/>
      </p:ext>
    </p:extLst>
  </p:cSld>
  <p:clrMapOvr>
    <a:masterClrMapping/>
  </p:clrMapOvr>
  <p:transition spd="slow">
    <p:strips dir="l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4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7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F1E128-2DF5-4B77-BA2A-0A466F4D089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443722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trips dir="l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F8DEFE-23A1-4B11-9C47-2732AAAF79E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06137311"/>
      </p:ext>
    </p:extLst>
  </p:cSld>
  <p:clrMapOvr>
    <a:masterClrMapping/>
  </p:clrMapOvr>
  <p:transition spd="slow">
    <p:strips dir="l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2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5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5" y="131605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5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fld id="{9343E434-E6F1-48BB-ACC6-9AC40475C19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61454902"/>
      </p:ext>
    </p:extLst>
  </p:cSld>
  <p:clrMapOvr>
    <a:masterClrMapping/>
  </p:clrMapOvr>
  <p:transition spd="slow">
    <p:strips dir="l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AC9E5E-AB2C-4739-A2EE-B0C42A73C8F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17418288"/>
      </p:ext>
    </p:extLst>
  </p:cSld>
  <p:clrMapOvr>
    <a:masterClrMapping/>
  </p:clrMapOvr>
  <p:transition spd="slow">
    <p:strips dir="l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A95E1-69FF-48D3-8391-38116829BB4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46107534"/>
      </p:ext>
    </p:extLst>
  </p:cSld>
  <p:clrMapOvr>
    <a:masterClrMapping/>
  </p:clrMapOvr>
  <p:transition spd="slow"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3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13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fld id="{E0B0D775-A9D8-4460-B91D-B44269540B5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37300281"/>
      </p:ext>
    </p:extLst>
  </p:cSld>
  <p:clrMapOvr>
    <a:masterClrMapping/>
  </p:clrMapOvr>
  <p:transition spd="slow">
    <p:strips dir="l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3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2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FBE80D-4C1F-4887-B499-FF006241FEA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71689218"/>
      </p:ext>
    </p:extLst>
  </p:cSld>
  <p:clrMapOvr>
    <a:masterClrMapping/>
  </p:clrMapOvr>
  <p:transition spd="slow">
    <p:strips dir="l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32A63-2718-4AD4-94ED-7C411ED33F1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81218440"/>
      </p:ext>
    </p:extLst>
  </p:cSld>
  <p:clrMapOvr>
    <a:masterClrMapping/>
  </p:clrMapOvr>
  <p:transition spd="slow">
    <p:strips dir="l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FDA3AE-1469-4385-9E58-30B3A286492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80996999"/>
      </p:ext>
    </p:extLst>
  </p:cSld>
  <p:clrMapOvr>
    <a:masterClrMapping/>
  </p:clrMapOvr>
  <p:transition spd="slow">
    <p:strips dir="l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9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9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E08639-BE16-4BE3-BCB8-D81F1DE8B8D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45824811"/>
      </p:ext>
    </p:extLst>
  </p:cSld>
  <p:clrMapOvr>
    <a:masterClrMapping/>
  </p:clrMapOvr>
  <p:transition spd="slow">
    <p:strips dir="ld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14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23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6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fld id="{1B98F41D-8443-440E-8501-D6AE1C0A175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62739165"/>
      </p:ext>
    </p:extLst>
  </p:cSld>
  <p:clrMapOvr>
    <a:masterClrMapping/>
  </p:clrMapOvr>
  <p:transition spd="slow">
    <p:strips dir="ld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3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6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fld id="{E0B0D775-A9D8-4460-B91D-B44269540B5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58968149"/>
      </p:ext>
    </p:extLst>
  </p:cSld>
  <p:clrMapOvr>
    <a:masterClrMapping/>
  </p:clrMapOvr>
  <p:transition spd="slow">
    <p:strips dir="ld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4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7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F1E128-2DF5-4B77-BA2A-0A466F4D089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157519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trips dir="ld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F8DEFE-23A1-4B11-9C47-2732AAAF79E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71402924"/>
      </p:ext>
    </p:extLst>
  </p:cSld>
  <p:clrMapOvr>
    <a:masterClrMapping/>
  </p:clrMapOvr>
  <p:transition spd="slow">
    <p:strips dir="ld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1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5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5" y="1316049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49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fld id="{9343E434-E6F1-48BB-ACC6-9AC40475C19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87842973"/>
      </p:ext>
    </p:extLst>
  </p:cSld>
  <p:clrMapOvr>
    <a:masterClrMapping/>
  </p:clrMapOvr>
  <p:transition spd="slow">
    <p:strips dir="ld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AC9E5E-AB2C-4739-A2EE-B0C42A73C8F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10468466"/>
      </p:ext>
    </p:extLst>
  </p:cSld>
  <p:clrMapOvr>
    <a:masterClrMapping/>
  </p:clrMapOvr>
  <p:transition spd="slow"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4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7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F1E128-2DF5-4B77-BA2A-0A466F4D089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296808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trips dir="ld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A95E1-69FF-48D3-8391-38116829BB4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68015885"/>
      </p:ext>
    </p:extLst>
  </p:cSld>
  <p:clrMapOvr>
    <a:masterClrMapping/>
  </p:clrMapOvr>
  <p:transition spd="slow">
    <p:strips dir="ld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29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2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FBE80D-4C1F-4887-B499-FF006241FEA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32648627"/>
      </p:ext>
    </p:extLst>
  </p:cSld>
  <p:clrMapOvr>
    <a:masterClrMapping/>
  </p:clrMapOvr>
  <p:transition spd="slow">
    <p:strips dir="ld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32A63-2718-4AD4-94ED-7C411ED33F1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0028587"/>
      </p:ext>
    </p:extLst>
  </p:cSld>
  <p:clrMapOvr>
    <a:masterClrMapping/>
  </p:clrMapOvr>
  <p:transition spd="slow">
    <p:strips dir="ld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FDA3AE-1469-4385-9E58-30B3A286492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86626416"/>
      </p:ext>
    </p:extLst>
  </p:cSld>
  <p:clrMapOvr>
    <a:masterClrMapping/>
  </p:clrMapOvr>
  <p:transition spd="slow">
    <p:strips dir="ld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9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9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E08639-BE16-4BE3-BCB8-D81F1DE8B8D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45768487"/>
      </p:ext>
    </p:extLst>
  </p:cSld>
  <p:clrMapOvr>
    <a:masterClrMapping/>
  </p:clrMapOvr>
  <p:transition spd="slow">
    <p:strips dir="ld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4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3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1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fld id="{1B98F41D-8443-440E-8501-D6AE1C0A175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41809149"/>
      </p:ext>
    </p:extLst>
  </p:cSld>
  <p:clrMapOvr>
    <a:masterClrMapping/>
  </p:clrMapOvr>
  <p:transition spd="slow">
    <p:strips dir="ld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2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1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fld id="{E0B0D775-A9D8-4460-B91D-B44269540B5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53903952"/>
      </p:ext>
    </p:extLst>
  </p:cSld>
  <p:clrMapOvr>
    <a:masterClrMapping/>
  </p:clrMapOvr>
  <p:transition spd="slow">
    <p:strips dir="ld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4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7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F1E128-2DF5-4B77-BA2A-0A466F4D089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819437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trips dir="ld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F8DEFE-23A1-4B11-9C47-2732AAAF79E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31034387"/>
      </p:ext>
    </p:extLst>
  </p:cSld>
  <p:clrMapOvr>
    <a:masterClrMapping/>
  </p:clrMapOvr>
  <p:transition spd="slow">
    <p:strips dir="ld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5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5" y="1316039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9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fld id="{9343E434-E6F1-48BB-ACC6-9AC40475C19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25802847"/>
      </p:ext>
    </p:extLst>
  </p:cSld>
  <p:clrMapOvr>
    <a:masterClrMapping/>
  </p:clrMapOvr>
  <p:transition spd="slow"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F8DEFE-23A1-4B11-9C47-2732AAAF79E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73862120"/>
      </p:ext>
    </p:extLst>
  </p:cSld>
  <p:clrMapOvr>
    <a:masterClrMapping/>
  </p:clrMapOvr>
  <p:transition spd="slow">
    <p:strips dir="ld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AC9E5E-AB2C-4739-A2EE-B0C42A73C8F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86477794"/>
      </p:ext>
    </p:extLst>
  </p:cSld>
  <p:clrMapOvr>
    <a:masterClrMapping/>
  </p:clrMapOvr>
  <p:transition spd="slow">
    <p:strips dir="ld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A95E1-69FF-48D3-8391-38116829BB4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29064249"/>
      </p:ext>
    </p:extLst>
  </p:cSld>
  <p:clrMapOvr>
    <a:masterClrMapping/>
  </p:clrMapOvr>
  <p:transition spd="slow">
    <p:strips dir="ld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9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1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FBE80D-4C1F-4887-B499-FF006241FEA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66653533"/>
      </p:ext>
    </p:extLst>
  </p:cSld>
  <p:clrMapOvr>
    <a:masterClrMapping/>
  </p:clrMapOvr>
  <p:transition spd="slow">
    <p:strips dir="ld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32A63-2718-4AD4-94ED-7C411ED33F1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85519813"/>
      </p:ext>
    </p:extLst>
  </p:cSld>
  <p:clrMapOvr>
    <a:masterClrMapping/>
  </p:clrMapOvr>
  <p:transition spd="slow">
    <p:strips dir="ld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FDA3AE-1469-4385-9E58-30B3A286492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03439764"/>
      </p:ext>
    </p:extLst>
  </p:cSld>
  <p:clrMapOvr>
    <a:masterClrMapping/>
  </p:clrMapOvr>
  <p:transition spd="slow">
    <p:strips dir="ld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8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8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E08639-BE16-4BE3-BCB8-D81F1DE8B8D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49271960"/>
      </p:ext>
    </p:extLst>
  </p:cSld>
  <p:clrMapOvr>
    <a:masterClrMapping/>
  </p:clrMapOvr>
  <p:transition spd="slow"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2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5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5" y="1316063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63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fld id="{9343E434-E6F1-48BB-ACC6-9AC40475C19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60516398"/>
      </p:ext>
    </p:extLst>
  </p:cSld>
  <p:clrMapOvr>
    <a:masterClrMapping/>
  </p:clrMapOvr>
  <p:transition spd="slow"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AC9E5E-AB2C-4739-A2EE-B0C42A73C8F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7453721"/>
      </p:ext>
    </p:extLst>
  </p:cSld>
  <p:clrMapOvr>
    <a:masterClrMapping/>
  </p:clrMapOvr>
  <p:transition spd="slow"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A95E1-69FF-48D3-8391-38116829BB4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25773327"/>
      </p:ext>
    </p:extLst>
  </p:cSld>
  <p:clrMapOvr>
    <a:masterClrMapping/>
  </p:clrMapOvr>
  <p:transition spd="slow"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43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2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FBE80D-4C1F-4887-B499-FF006241FEA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51924974"/>
      </p:ext>
    </p:extLst>
  </p:cSld>
  <p:clrMapOvr>
    <a:masterClrMapping/>
  </p:clrMapOvr>
  <p:transition spd="slow"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32A63-2718-4AD4-94ED-7C411ED33F1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00955708"/>
      </p:ext>
    </p:extLst>
  </p:cSld>
  <p:clrMapOvr>
    <a:masterClrMapping/>
  </p:clrMapOvr>
  <p:transition spd="slow"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924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3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3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26"/>
            <a:ext cx="762000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D38E27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5AD7EE4-2AE5-4F4D-ACBC-F27694E24734}" type="slidenum">
              <a:rPr lang="ru-RU" altLang="ru-RU"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924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801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5379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slow">
    <p:strips dir="ld"/>
  </p:transition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anose="05020102010507070707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91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3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3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20"/>
            <a:ext cx="762000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D38E27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5AD7EE4-2AE5-4F4D-ACBC-F27694E24734}" type="slidenum">
              <a:rPr lang="ru-RU" altLang="ru-RU"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91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800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6608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 spd="slow">
    <p:strips dir="ld"/>
  </p:transition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anose="05020102010507070707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91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3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3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12"/>
            <a:ext cx="762000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D38E27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5AD7EE4-2AE5-4F4D-ACBC-F27694E24734}" type="slidenum">
              <a:rPr lang="ru-RU" altLang="ru-RU"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91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61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ransition spd="slow">
    <p:strips dir="ld"/>
  </p:transition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anose="05020102010507070707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9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2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2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2"/>
            <a:ext cx="762000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D38E27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5AD7EE4-2AE5-4F4D-ACBC-F27694E24734}" type="slidenum">
              <a:rPr lang="ru-RU" altLang="ru-RU">
                <a:latin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9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5760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ransition spd="slow">
    <p:strips dir="ld"/>
  </p:transition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anose="05020102010507070707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899593" y="1700808"/>
            <a:ext cx="763284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sz="8000" dirty="0" smtClean="0">
                <a:solidFill>
                  <a:schemeClr val="bg2">
                    <a:lumMod val="25000"/>
                  </a:schemeClr>
                </a:solidFill>
                <a:latin typeface="Arial" charset="0"/>
              </a:rPr>
              <a:t>МИЛОСЕРДИЕ</a:t>
            </a:r>
            <a:endParaRPr lang="ru-RU" sz="8000" dirty="0">
              <a:solidFill>
                <a:schemeClr val="bg2">
                  <a:lumMod val="25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5738371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>
          <a:xfrm>
            <a:off x="301752" y="0"/>
            <a:ext cx="8686800" cy="84124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>
                <a:solidFill>
                  <a:srgbClr val="FF0000"/>
                </a:solidFill>
              </a:rPr>
              <a:t>Представление о милосердии в разных религиях.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8528170"/>
              </p:ext>
            </p:extLst>
          </p:nvPr>
        </p:nvGraphicFramePr>
        <p:xfrm>
          <a:off x="301752" y="841256"/>
          <a:ext cx="8683222" cy="61410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3883"/>
                <a:gridCol w="3031435"/>
                <a:gridCol w="3607904"/>
              </a:tblGrid>
              <a:tr h="1106557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Религии</a:t>
                      </a:r>
                      <a:endParaRPr lang="ru-RU" sz="4000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 кому проявлять милосердие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 (каким образом) проявлять милосердие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/>
                </a:tc>
              </a:tr>
              <a:tr h="9594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Христианство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Больные, бездомные, малоимущие, дети, инвалиды, те, кто попал в беду, инвалиды, сироты</a:t>
                      </a:r>
                      <a:endParaRPr lang="ru-RU" sz="20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Отдавать всё, что имеешь.</a:t>
                      </a:r>
                    </a:p>
                    <a:p>
                      <a:r>
                        <a:rPr lang="ru-RU" sz="2000" b="1" dirty="0" smtClean="0"/>
                        <a:t>Совершать добрые поступки</a:t>
                      </a:r>
                      <a:endParaRPr lang="ru-RU" sz="2000" b="1" dirty="0"/>
                    </a:p>
                  </a:txBody>
                  <a:tcPr marL="68580" marR="68580"/>
                </a:tc>
              </a:tr>
              <a:tr h="9594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Иудаизм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Нуждающиеся, бедняки,</a:t>
                      </a:r>
                      <a:r>
                        <a:rPr lang="ru-RU" sz="2000" b="1" baseline="0" dirty="0" smtClean="0"/>
                        <a:t> пришельцы</a:t>
                      </a:r>
                      <a:endParaRPr lang="ru-RU" sz="20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Моральная и материальная поддержка. Касса благотворительности.</a:t>
                      </a:r>
                      <a:endParaRPr lang="ru-RU" sz="2000" b="1" dirty="0"/>
                    </a:p>
                  </a:txBody>
                  <a:tcPr marL="68580" marR="68580"/>
                </a:tc>
              </a:tr>
              <a:tr h="9594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Ислам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Нуждающиеся, бедные, путешественники</a:t>
                      </a:r>
                      <a:endParaRPr lang="ru-RU" sz="20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Выплачивать обязательный налог ЗАКЯТ</a:t>
                      </a:r>
                    </a:p>
                    <a:p>
                      <a:r>
                        <a:rPr lang="ru-RU" sz="2000" b="1" dirty="0" smtClean="0"/>
                        <a:t>Добровольная милостыня «по внезапному побуждению»</a:t>
                      </a:r>
                      <a:endParaRPr lang="ru-RU" sz="2000" b="1" dirty="0"/>
                    </a:p>
                  </a:txBody>
                  <a:tcPr marL="68580" marR="68580"/>
                </a:tc>
              </a:tr>
              <a:tr h="9594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Буддизм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8556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>
          <a:xfrm>
            <a:off x="301752" y="0"/>
            <a:ext cx="8686800" cy="84124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>
                <a:solidFill>
                  <a:srgbClr val="FF0000"/>
                </a:solidFill>
              </a:rPr>
              <a:t>Представление о милосердии в разных религиях.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9995641"/>
              </p:ext>
            </p:extLst>
          </p:nvPr>
        </p:nvGraphicFramePr>
        <p:xfrm>
          <a:off x="301752" y="841256"/>
          <a:ext cx="8683222" cy="61410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3883"/>
                <a:gridCol w="3031435"/>
                <a:gridCol w="3607904"/>
              </a:tblGrid>
              <a:tr h="1106557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Религии</a:t>
                      </a:r>
                      <a:endParaRPr lang="ru-RU" sz="4000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 кому проявлять милосердие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 (каким образом) проявлять милосердие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/>
                </a:tc>
              </a:tr>
              <a:tr h="9594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Христианство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Больные, бездомные, малоимущие, дети, инвалиды, те, кто попал в беду, инвалиды, сироты</a:t>
                      </a:r>
                      <a:endParaRPr lang="ru-RU" sz="20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Отдавать всё, что имеешь.</a:t>
                      </a:r>
                    </a:p>
                    <a:p>
                      <a:r>
                        <a:rPr lang="ru-RU" sz="2000" b="1" dirty="0" smtClean="0"/>
                        <a:t>Совершать добрые поступки</a:t>
                      </a:r>
                      <a:endParaRPr lang="ru-RU" sz="2000" b="1" dirty="0"/>
                    </a:p>
                  </a:txBody>
                  <a:tcPr marL="68580" marR="68580"/>
                </a:tc>
              </a:tr>
              <a:tr h="9594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Иудаизм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Нуждающиеся, бедняки,</a:t>
                      </a:r>
                      <a:r>
                        <a:rPr lang="ru-RU" sz="2000" b="1" baseline="0" dirty="0" smtClean="0"/>
                        <a:t> пришельцы</a:t>
                      </a:r>
                      <a:endParaRPr lang="ru-RU" sz="20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Моральная и материальная поддержка. Касса благотворительности.</a:t>
                      </a:r>
                      <a:endParaRPr lang="ru-RU" sz="2000" b="1" dirty="0"/>
                    </a:p>
                  </a:txBody>
                  <a:tcPr marL="68580" marR="68580"/>
                </a:tc>
              </a:tr>
              <a:tr h="9594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Ислам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Нуждающиеся, бедные, путешественники</a:t>
                      </a:r>
                      <a:endParaRPr lang="ru-RU" sz="20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Выплачивать обязательный налог ЗАКЯТ</a:t>
                      </a:r>
                    </a:p>
                    <a:p>
                      <a:r>
                        <a:rPr lang="ru-RU" sz="2000" b="1" dirty="0" smtClean="0"/>
                        <a:t>Добровольная милостыня «по внезапному побуждению»</a:t>
                      </a:r>
                      <a:endParaRPr lang="ru-RU" sz="2000" b="1" dirty="0"/>
                    </a:p>
                  </a:txBody>
                  <a:tcPr marL="68580" marR="68580"/>
                </a:tc>
              </a:tr>
              <a:tr h="9594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Буддизм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Все живые существа</a:t>
                      </a:r>
                      <a:endParaRPr lang="ru-RU" sz="20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68580" marR="6858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3312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>
          <a:xfrm>
            <a:off x="301752" y="0"/>
            <a:ext cx="8686800" cy="84124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>
                <a:solidFill>
                  <a:srgbClr val="FF0000"/>
                </a:solidFill>
              </a:rPr>
              <a:t>Представление о милосердии в разных религиях.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1923041"/>
              </p:ext>
            </p:extLst>
          </p:nvPr>
        </p:nvGraphicFramePr>
        <p:xfrm>
          <a:off x="301752" y="841248"/>
          <a:ext cx="8683222" cy="649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3883"/>
                <a:gridCol w="3031435"/>
                <a:gridCol w="3607904"/>
              </a:tblGrid>
              <a:tr h="1106557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Религии</a:t>
                      </a:r>
                      <a:endParaRPr lang="ru-RU" sz="4000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 кому проявлять милосердие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 (каким образом) проявлять милосердие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/>
                </a:tc>
              </a:tr>
              <a:tr h="9594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Христианство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Больные, бездомные, малоимущие, дети, инвалиды, те, кто попал в беду, инвалиды, сироты</a:t>
                      </a:r>
                      <a:endParaRPr lang="ru-RU" sz="20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Отдавать всё, что имеешь.</a:t>
                      </a:r>
                    </a:p>
                    <a:p>
                      <a:r>
                        <a:rPr lang="ru-RU" sz="2000" b="1" dirty="0" smtClean="0"/>
                        <a:t>Совершать добрые поступки</a:t>
                      </a:r>
                      <a:endParaRPr lang="ru-RU" sz="2000" b="1" dirty="0"/>
                    </a:p>
                  </a:txBody>
                  <a:tcPr marL="68580" marR="68580"/>
                </a:tc>
              </a:tr>
              <a:tr h="9594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Иудаизм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Нуждающиеся, бедняки,</a:t>
                      </a:r>
                      <a:r>
                        <a:rPr lang="ru-RU" sz="2000" b="1" baseline="0" dirty="0" smtClean="0"/>
                        <a:t> пришельцы</a:t>
                      </a:r>
                      <a:endParaRPr lang="ru-RU" sz="20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Моральная и материальная поддержка. Касса благотворительности.</a:t>
                      </a:r>
                      <a:endParaRPr lang="ru-RU" sz="2000" b="1" dirty="0"/>
                    </a:p>
                  </a:txBody>
                  <a:tcPr marL="68580" marR="68580"/>
                </a:tc>
              </a:tr>
              <a:tr h="9594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Ислам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Нуждающиеся, бедные, путешественники</a:t>
                      </a:r>
                      <a:endParaRPr lang="ru-RU" sz="20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Выплачивать обязательный налог ЗАКЯТ</a:t>
                      </a:r>
                    </a:p>
                    <a:p>
                      <a:r>
                        <a:rPr lang="ru-RU" sz="2000" b="1" dirty="0" smtClean="0"/>
                        <a:t>Добровольная милостыня «по внезапному побуждению»</a:t>
                      </a:r>
                      <a:endParaRPr lang="ru-RU" sz="2000" b="1" dirty="0"/>
                    </a:p>
                  </a:txBody>
                  <a:tcPr marL="68580" marR="68580"/>
                </a:tc>
              </a:tr>
              <a:tr h="9594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Буддизм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Все живые существа</a:t>
                      </a:r>
                      <a:endParaRPr lang="ru-RU" sz="20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Молитва, не допускать вреда ни одной живой душе. </a:t>
                      </a:r>
                      <a:r>
                        <a:rPr lang="ru-RU" sz="2000" b="1" dirty="0" err="1" smtClean="0"/>
                        <a:t>Бохисатвы</a:t>
                      </a:r>
                      <a:r>
                        <a:rPr lang="ru-RU" sz="2000" b="1" dirty="0" smtClean="0"/>
                        <a:t> – существа,</a:t>
                      </a:r>
                      <a:r>
                        <a:rPr lang="ru-RU" sz="2000" b="1" baseline="0" dirty="0" smtClean="0"/>
                        <a:t> отказывающиеся от нирваны</a:t>
                      </a:r>
                      <a:endParaRPr lang="ru-RU" sz="2000" b="1" dirty="0"/>
                    </a:p>
                  </a:txBody>
                  <a:tcPr marL="68580" marR="6858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147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988" y="1626542"/>
            <a:ext cx="1312278" cy="743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7577" y="4600246"/>
            <a:ext cx="1312069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2842" y="3520850"/>
            <a:ext cx="1312069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6447" y="2641579"/>
            <a:ext cx="1312069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550" y="5702264"/>
            <a:ext cx="1312069" cy="74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76447" y="1736820"/>
            <a:ext cx="1693092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C0504D">
                    <a:lumMod val="75000"/>
                  </a:srgbClr>
                </a:solidFill>
                <a:latin typeface="Comic Sans MS" pitchFamily="66" charset="0"/>
              </a:rPr>
              <a:t>1 строка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84557" y="2752483"/>
            <a:ext cx="1693092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C0504D">
                    <a:lumMod val="75000"/>
                  </a:srgbClr>
                </a:solidFill>
                <a:latin typeface="Comic Sans MS" pitchFamily="66" charset="0"/>
              </a:rPr>
              <a:t>2 строка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018696" y="4710895"/>
            <a:ext cx="1693092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C0504D">
                    <a:lumMod val="75000"/>
                  </a:srgbClr>
                </a:solidFill>
                <a:latin typeface="Comic Sans MS" pitchFamily="66" charset="0"/>
              </a:rPr>
              <a:t>4 строка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997572" y="3631500"/>
            <a:ext cx="1693092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C0504D">
                    <a:lumMod val="75000"/>
                  </a:srgbClr>
                </a:solidFill>
                <a:latin typeface="Comic Sans MS" pitchFamily="66" charset="0"/>
              </a:rPr>
              <a:t>3 строка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989794" y="5745484"/>
            <a:ext cx="1693092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C0504D">
                    <a:lumMod val="75000"/>
                  </a:srgbClr>
                </a:solidFill>
                <a:latin typeface="Comic Sans MS" pitchFamily="66" charset="0"/>
              </a:rPr>
              <a:t>5 строка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351068" y="1398268"/>
            <a:ext cx="4536504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u="sng" dirty="0">
                <a:solidFill>
                  <a:srgbClr val="002060"/>
                </a:solidFill>
                <a:latin typeface="Comic Sans MS" pitchFamily="66" charset="0"/>
              </a:rPr>
              <a:t>1 слово</a:t>
            </a:r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– заголовок. Это существительное или местоимение. (Кто? Что?)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342148" y="2598605"/>
            <a:ext cx="4536504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u="sng" dirty="0">
                <a:solidFill>
                  <a:srgbClr val="002060"/>
                </a:solidFill>
                <a:latin typeface="Comic Sans MS" pitchFamily="66" charset="0"/>
              </a:rPr>
              <a:t>2 слова</a:t>
            </a:r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Это прилагательные. (Какой? Какая? Какое? Какие?)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329862" y="3477620"/>
            <a:ext cx="4536504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u="sng" dirty="0">
                <a:solidFill>
                  <a:srgbClr val="002060"/>
                </a:solidFill>
                <a:latin typeface="Comic Sans MS" pitchFamily="66" charset="0"/>
              </a:rPr>
              <a:t>3 слова</a:t>
            </a:r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Это глаголы. (Что делает? Что делают?)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351068" y="4372347"/>
            <a:ext cx="4536504" cy="15696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u="sng" dirty="0">
                <a:solidFill>
                  <a:srgbClr val="002060"/>
                </a:solidFill>
                <a:latin typeface="Comic Sans MS" pitchFamily="66" charset="0"/>
              </a:rPr>
              <a:t>4 слова</a:t>
            </a:r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Это фраза, в которой выражается личное  мнение к предмету разговора.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329863" y="5702264"/>
            <a:ext cx="4578915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u="sng" dirty="0">
                <a:solidFill>
                  <a:srgbClr val="002060"/>
                </a:solidFill>
                <a:latin typeface="Comic Sans MS" pitchFamily="66" charset="0"/>
              </a:rPr>
              <a:t>1 слово</a:t>
            </a:r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Вывод, итог. Это существительное. (Кто? Что?)</a:t>
            </a: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Синквейн.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6958622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>
          <a:xfrm>
            <a:off x="301752" y="0"/>
            <a:ext cx="8686800" cy="841248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>Синквейн.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21029" y="1798528"/>
            <a:ext cx="756311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>
                <a:solidFill>
                  <a:srgbClr val="FF0000"/>
                </a:solidFill>
              </a:rPr>
              <a:t>Милосердие</a:t>
            </a:r>
          </a:p>
          <a:p>
            <a:pPr algn="ctr"/>
            <a:r>
              <a:rPr lang="ru-RU" sz="4800" dirty="0" err="1">
                <a:solidFill>
                  <a:prstClr val="black"/>
                </a:solidFill>
              </a:rPr>
              <a:t>отзывчивый,человеколюбивый</a:t>
            </a:r>
            <a:endParaRPr lang="ru-RU" sz="4800" dirty="0">
              <a:solidFill>
                <a:prstClr val="black"/>
              </a:solidFill>
            </a:endParaRPr>
          </a:p>
          <a:p>
            <a:pPr algn="ctr"/>
            <a:r>
              <a:rPr lang="ru-RU" sz="4800" dirty="0">
                <a:solidFill>
                  <a:prstClr val="black"/>
                </a:solidFill>
              </a:rPr>
              <a:t>заботиться, помогать, прощать</a:t>
            </a:r>
          </a:p>
          <a:p>
            <a:pPr algn="ctr"/>
            <a:r>
              <a:rPr lang="ru-RU" sz="4800" dirty="0">
                <a:solidFill>
                  <a:prstClr val="black"/>
                </a:solidFill>
              </a:rPr>
              <a:t>Доброта должна спасти мир</a:t>
            </a:r>
          </a:p>
          <a:p>
            <a:pPr algn="ctr"/>
            <a:r>
              <a:rPr lang="ru-RU" sz="4800" dirty="0">
                <a:solidFill>
                  <a:prstClr val="black"/>
                </a:solidFill>
              </a:rPr>
              <a:t>Любовь</a:t>
            </a:r>
            <a:endParaRPr lang="ru-RU" sz="4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74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1439466" y="3357563"/>
            <a:ext cx="3132534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endParaRPr lang="ru-RU" sz="2400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71601" y="1905506"/>
            <a:ext cx="74888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9600" b="1" kern="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мил</a:t>
            </a:r>
            <a:r>
              <a:rPr lang="ru-RU" sz="9600" b="1" kern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9600" b="1" kern="0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серд</a:t>
            </a:r>
            <a:r>
              <a:rPr lang="ru-RU" sz="9600" b="1" kern="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ие</a:t>
            </a:r>
            <a:endParaRPr lang="ru-RU" kern="0" dirty="0">
              <a:solidFill>
                <a:sysClr val="windowText" lastClr="0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2965" y="1990179"/>
            <a:ext cx="1732938" cy="4572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1964782"/>
            <a:ext cx="1732938" cy="45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236244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1439466" y="3357563"/>
            <a:ext cx="3132534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endParaRPr lang="ru-RU" sz="2400" dirty="0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968" y="2578121"/>
            <a:ext cx="9013455" cy="1558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182618"/>
      </p:ext>
    </p:extLst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>
          <a:xfrm>
            <a:off x="301752" y="0"/>
            <a:ext cx="8686800" cy="84124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>
                <a:solidFill>
                  <a:srgbClr val="FF0000"/>
                </a:solidFill>
              </a:rPr>
              <a:t>Представление о милосердии в разных религиях.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9054859"/>
              </p:ext>
            </p:extLst>
          </p:nvPr>
        </p:nvGraphicFramePr>
        <p:xfrm>
          <a:off x="305331" y="841248"/>
          <a:ext cx="8683222" cy="54765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3883"/>
                <a:gridCol w="3031435"/>
                <a:gridCol w="3607904"/>
              </a:tblGrid>
              <a:tr h="912253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Религии</a:t>
                      </a:r>
                      <a:endParaRPr lang="ru-RU" sz="4000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 кому проявлять милосердие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 (каким образом) проявлять милосердие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/>
                </a:tc>
              </a:tr>
              <a:tr h="9594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Христианство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</a:tr>
              <a:tr h="9594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Иудаизм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</a:tr>
              <a:tr h="9594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Ислам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</a:tr>
              <a:tr h="9594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Буддизм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4399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>
          <a:xfrm>
            <a:off x="301752" y="0"/>
            <a:ext cx="8686800" cy="84124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>
                <a:solidFill>
                  <a:srgbClr val="FF0000"/>
                </a:solidFill>
              </a:rPr>
              <a:t>Представление о милосердии в разных религиях.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2060972"/>
              </p:ext>
            </p:extLst>
          </p:nvPr>
        </p:nvGraphicFramePr>
        <p:xfrm>
          <a:off x="301752" y="841253"/>
          <a:ext cx="8683222" cy="57434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3883"/>
                <a:gridCol w="3031435"/>
                <a:gridCol w="3607904"/>
              </a:tblGrid>
              <a:tr h="1106557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Религии</a:t>
                      </a:r>
                      <a:endParaRPr lang="ru-RU" sz="4000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 кому проявлять милосердие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 (каким образом) проявлять милосердие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/>
                </a:tc>
              </a:tr>
              <a:tr h="9594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Христианство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Больные, бездомные, малоимущие, дети, инвалиды, те, кто попал в беду, инвалиды, сироты</a:t>
                      </a:r>
                      <a:endParaRPr lang="ru-RU" sz="20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</a:tr>
              <a:tr h="9594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Иудаизм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</a:tr>
              <a:tr h="9594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Ислам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</a:tr>
              <a:tr h="9594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Буддизм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3112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>
          <a:xfrm>
            <a:off x="301752" y="0"/>
            <a:ext cx="8686800" cy="84124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>
                <a:solidFill>
                  <a:srgbClr val="FF0000"/>
                </a:solidFill>
              </a:rPr>
              <a:t>Представление о милосердии в разных религиях.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6325012"/>
              </p:ext>
            </p:extLst>
          </p:nvPr>
        </p:nvGraphicFramePr>
        <p:xfrm>
          <a:off x="301752" y="841253"/>
          <a:ext cx="8683222" cy="57434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3883"/>
                <a:gridCol w="3031435"/>
                <a:gridCol w="3607904"/>
              </a:tblGrid>
              <a:tr h="1106557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Религии</a:t>
                      </a:r>
                      <a:endParaRPr lang="ru-RU" sz="4000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 кому проявлять милосердие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 (каким образом) проявлять милосердие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/>
                </a:tc>
              </a:tr>
              <a:tr h="9594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Христианство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Больные, бездомные, малоимущие, дети, инвалиды, те, кто попал в беду, инвалиды, сироты</a:t>
                      </a:r>
                      <a:endParaRPr lang="ru-RU" sz="20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Отдавать всё, что имеешь.</a:t>
                      </a:r>
                    </a:p>
                    <a:p>
                      <a:r>
                        <a:rPr lang="ru-RU" sz="2000" b="1" dirty="0" smtClean="0"/>
                        <a:t>Совершать добрые поступки</a:t>
                      </a:r>
                      <a:endParaRPr lang="ru-RU" sz="2000" b="1" dirty="0"/>
                    </a:p>
                  </a:txBody>
                  <a:tcPr marL="68580" marR="68580"/>
                </a:tc>
              </a:tr>
              <a:tr h="9594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Иудаизм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</a:tr>
              <a:tr h="9594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Ислам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</a:tr>
              <a:tr h="9594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Буддизм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7250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>
          <a:xfrm>
            <a:off x="301752" y="0"/>
            <a:ext cx="8686800" cy="84124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>
                <a:solidFill>
                  <a:srgbClr val="FF0000"/>
                </a:solidFill>
              </a:rPr>
              <a:t>Представление о милосердии в разных религиях.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830640"/>
              </p:ext>
            </p:extLst>
          </p:nvPr>
        </p:nvGraphicFramePr>
        <p:xfrm>
          <a:off x="301752" y="841253"/>
          <a:ext cx="8683222" cy="57434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3883"/>
                <a:gridCol w="3031435"/>
                <a:gridCol w="3607904"/>
              </a:tblGrid>
              <a:tr h="1106557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Религии</a:t>
                      </a:r>
                      <a:endParaRPr lang="ru-RU" sz="4000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 кому проявлять милосердие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 (каким образом) проявлять милосердие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/>
                </a:tc>
              </a:tr>
              <a:tr h="9594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Христианство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Больные, бездомные, малоимущие, дети, инвалиды, те, кто попал в беду, инвалиды, сироты</a:t>
                      </a:r>
                      <a:endParaRPr lang="ru-RU" sz="20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Отдавать всё, что имеешь.</a:t>
                      </a:r>
                    </a:p>
                    <a:p>
                      <a:r>
                        <a:rPr lang="ru-RU" sz="2000" b="1" dirty="0" smtClean="0"/>
                        <a:t>Совершать добрые поступки</a:t>
                      </a:r>
                      <a:endParaRPr lang="ru-RU" sz="2000" b="1" dirty="0"/>
                    </a:p>
                  </a:txBody>
                  <a:tcPr marL="68580" marR="68580"/>
                </a:tc>
              </a:tr>
              <a:tr h="9594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Иудаизм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Нуждающиеся, бедняки,</a:t>
                      </a:r>
                      <a:r>
                        <a:rPr lang="ru-RU" sz="2000" b="1" baseline="0" dirty="0" smtClean="0"/>
                        <a:t> пришельцы</a:t>
                      </a:r>
                      <a:endParaRPr lang="ru-RU" sz="20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</a:tr>
              <a:tr h="9594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Ислам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</a:tr>
              <a:tr h="9594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Буддизм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218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>
          <a:xfrm>
            <a:off x="301752" y="0"/>
            <a:ext cx="8686800" cy="84124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>
                <a:solidFill>
                  <a:srgbClr val="FF0000"/>
                </a:solidFill>
              </a:rPr>
              <a:t>Представление о милосердии в разных религиях.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7487956"/>
              </p:ext>
            </p:extLst>
          </p:nvPr>
        </p:nvGraphicFramePr>
        <p:xfrm>
          <a:off x="301752" y="841248"/>
          <a:ext cx="8683222" cy="57898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3883"/>
                <a:gridCol w="3031435"/>
                <a:gridCol w="3607904"/>
              </a:tblGrid>
              <a:tr h="1106557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Религии</a:t>
                      </a:r>
                      <a:endParaRPr lang="ru-RU" sz="4000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 кому проявлять милосердие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 (каким образом) проявлять милосердие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/>
                </a:tc>
              </a:tr>
              <a:tr h="9594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Христианство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Больные, бездомные, малоимущие, дети, инвалиды, те, кто попал в беду, инвалиды, сироты</a:t>
                      </a:r>
                      <a:endParaRPr lang="ru-RU" sz="20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Отдавать всё, что имеешь.</a:t>
                      </a:r>
                    </a:p>
                    <a:p>
                      <a:r>
                        <a:rPr lang="ru-RU" sz="2000" b="1" dirty="0" smtClean="0"/>
                        <a:t>Совершать добрые поступки</a:t>
                      </a:r>
                      <a:endParaRPr lang="ru-RU" sz="2000" b="1" dirty="0"/>
                    </a:p>
                  </a:txBody>
                  <a:tcPr marL="68580" marR="68580"/>
                </a:tc>
              </a:tr>
              <a:tr h="9594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Иудаизм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Нуждающиеся, бедняки,</a:t>
                      </a:r>
                      <a:r>
                        <a:rPr lang="ru-RU" sz="2000" b="1" baseline="0" dirty="0" smtClean="0"/>
                        <a:t> пришельцы</a:t>
                      </a:r>
                      <a:endParaRPr lang="ru-RU" sz="20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Моральная и материальная поддержка. Касса благотворительности.</a:t>
                      </a:r>
                      <a:endParaRPr lang="ru-RU" sz="2000" b="1" dirty="0"/>
                    </a:p>
                  </a:txBody>
                  <a:tcPr marL="68580" marR="68580"/>
                </a:tc>
              </a:tr>
              <a:tr h="9594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Ислам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</a:tr>
              <a:tr h="9594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Буддизм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7827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>
          <a:xfrm>
            <a:off x="301752" y="0"/>
            <a:ext cx="8686800" cy="84124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>
                <a:solidFill>
                  <a:srgbClr val="FF0000"/>
                </a:solidFill>
              </a:rPr>
              <a:t>Представление о милосердии в разных религиях.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904819"/>
              </p:ext>
            </p:extLst>
          </p:nvPr>
        </p:nvGraphicFramePr>
        <p:xfrm>
          <a:off x="301752" y="841248"/>
          <a:ext cx="8683222" cy="57898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3883"/>
                <a:gridCol w="3031435"/>
                <a:gridCol w="3607904"/>
              </a:tblGrid>
              <a:tr h="1106557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</a:rPr>
                        <a:t>Религии</a:t>
                      </a:r>
                      <a:endParaRPr lang="ru-RU" sz="4000" dirty="0">
                        <a:solidFill>
                          <a:srgbClr val="FF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 кому проявлять милосердие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 (каким образом) проявлять милосердие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/>
                </a:tc>
              </a:tr>
              <a:tr h="9594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Христианство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Больные, бездомные, малоимущие, дети, инвалиды, те, кто попал в беду, инвалиды, сироты</a:t>
                      </a:r>
                      <a:endParaRPr lang="ru-RU" sz="20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Отдавать всё, что имеешь.</a:t>
                      </a:r>
                    </a:p>
                    <a:p>
                      <a:r>
                        <a:rPr lang="ru-RU" sz="2000" b="1" dirty="0" smtClean="0"/>
                        <a:t>Совершать добрые поступки</a:t>
                      </a:r>
                      <a:endParaRPr lang="ru-RU" sz="2000" b="1" dirty="0"/>
                    </a:p>
                  </a:txBody>
                  <a:tcPr marL="68580" marR="68580"/>
                </a:tc>
              </a:tr>
              <a:tr h="9594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Иудаизм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Нуждающиеся, бедняки,</a:t>
                      </a:r>
                      <a:r>
                        <a:rPr lang="ru-RU" sz="2000" b="1" baseline="0" dirty="0" smtClean="0"/>
                        <a:t> пришельцы</a:t>
                      </a:r>
                      <a:endParaRPr lang="ru-RU" sz="20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Моральная и материальная поддержка. Касса благотворительности.</a:t>
                      </a:r>
                      <a:endParaRPr lang="ru-RU" sz="2000" b="1" dirty="0"/>
                    </a:p>
                  </a:txBody>
                  <a:tcPr marL="68580" marR="68580"/>
                </a:tc>
              </a:tr>
              <a:tr h="9594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Ислам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Нуждающиеся, бедные, путешественники</a:t>
                      </a:r>
                      <a:endParaRPr lang="ru-RU" sz="2000" b="1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marL="68580" marR="68580"/>
                </a:tc>
              </a:tr>
              <a:tr h="9594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Буддизм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2544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2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3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4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673</Words>
  <Application>Microsoft Office PowerPoint</Application>
  <PresentationFormat>Экран (4:3)</PresentationFormat>
  <Paragraphs>138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Трек</vt:lpstr>
      <vt:lpstr>2_Трек</vt:lpstr>
      <vt:lpstr>3_Трек</vt:lpstr>
      <vt:lpstr>4_Трек</vt:lpstr>
      <vt:lpstr>Презентация PowerPoint</vt:lpstr>
      <vt:lpstr>Презентация PowerPoint</vt:lpstr>
      <vt:lpstr>Презентация PowerPoint</vt:lpstr>
      <vt:lpstr>Представление о милосердии в разных религиях.</vt:lpstr>
      <vt:lpstr>Представление о милосердии в разных религиях.</vt:lpstr>
      <vt:lpstr>Представление о милосердии в разных религиях.</vt:lpstr>
      <vt:lpstr>Представление о милосердии в разных религиях.</vt:lpstr>
      <vt:lpstr>Представление о милосердии в разных религиях.</vt:lpstr>
      <vt:lpstr>Представление о милосердии в разных религиях.</vt:lpstr>
      <vt:lpstr>Представление о милосердии в разных религиях.</vt:lpstr>
      <vt:lpstr>Представление о милосердии в разных религиях.</vt:lpstr>
      <vt:lpstr>Представление о милосердии в разных религиях.</vt:lpstr>
      <vt:lpstr>Синквейн.</vt:lpstr>
      <vt:lpstr>Синквейн.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2</cp:revision>
  <dcterms:created xsi:type="dcterms:W3CDTF">2021-04-25T13:32:33Z</dcterms:created>
  <dcterms:modified xsi:type="dcterms:W3CDTF">2021-04-25T13:44:20Z</dcterms:modified>
</cp:coreProperties>
</file>