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1" r:id="rId2"/>
    <p:sldId id="262" r:id="rId3"/>
    <p:sldId id="265" r:id="rId4"/>
    <p:sldId id="264" r:id="rId5"/>
    <p:sldId id="263" r:id="rId6"/>
    <p:sldId id="266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9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авел\Desktop\hello_html_m146d2fd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836712"/>
            <a:ext cx="72008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Организация и эффективность внедрения новых форм сотрудничества с родителями по профориентации дошкольников</a:t>
            </a: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2420888"/>
            <a:ext cx="69847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0070C0"/>
                </a:solidFill>
              </a:rPr>
              <a:t>“</a:t>
            </a:r>
            <a:r>
              <a:rPr lang="ru-RU" sz="2400" b="1" i="1" dirty="0" smtClean="0">
                <a:solidFill>
                  <a:srgbClr val="0070C0"/>
                </a:solidFill>
              </a:rPr>
              <a:t> Дошкольный возраст уникален</a:t>
            </a:r>
            <a:r>
              <a:rPr lang="en-US" sz="2400" b="1" i="1" dirty="0" smtClean="0">
                <a:solidFill>
                  <a:srgbClr val="0070C0"/>
                </a:solidFill>
              </a:rPr>
              <a:t>,</a:t>
            </a:r>
            <a:r>
              <a:rPr lang="ru-RU" sz="2400" b="1" i="1" dirty="0" smtClean="0">
                <a:solidFill>
                  <a:srgbClr val="0070C0"/>
                </a:solidFill>
              </a:rPr>
              <a:t> ибо как формируется ребенок</a:t>
            </a:r>
            <a:r>
              <a:rPr lang="en-US" sz="2400" b="1" i="1" dirty="0" smtClean="0">
                <a:solidFill>
                  <a:srgbClr val="0070C0"/>
                </a:solidFill>
              </a:rPr>
              <a:t>,</a:t>
            </a:r>
            <a:endParaRPr lang="ru-RU" sz="2400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</a:rPr>
              <a:t>такова будет и его жизнь</a:t>
            </a:r>
            <a:r>
              <a:rPr lang="en-US" sz="2400" b="1" i="1" dirty="0" smtClean="0">
                <a:solidFill>
                  <a:srgbClr val="0070C0"/>
                </a:solidFill>
              </a:rPr>
              <a:t>,</a:t>
            </a:r>
            <a:r>
              <a:rPr lang="ru-RU" sz="2400" b="1" i="1" dirty="0" smtClean="0">
                <a:solidFill>
                  <a:srgbClr val="0070C0"/>
                </a:solidFill>
              </a:rPr>
              <a:t> именно поэтому важно не упустить этот период для раскрытия творческого потенциала  каждого ребенка</a:t>
            </a:r>
            <a:r>
              <a:rPr lang="en-US" sz="2400" b="1" i="1" dirty="0" smtClean="0">
                <a:solidFill>
                  <a:srgbClr val="0070C0"/>
                </a:solidFill>
              </a:rPr>
              <a:t>.”</a:t>
            </a:r>
            <a:endParaRPr lang="ru-RU" sz="2400" b="1" i="1" dirty="0" smtClean="0">
              <a:solidFill>
                <a:srgbClr val="0070C0"/>
              </a:solidFill>
            </a:endParaRP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                                                                                ГИН С</a:t>
            </a:r>
            <a:r>
              <a:rPr lang="en-US" sz="2400" b="1" i="1" dirty="0" smtClean="0">
                <a:solidFill>
                  <a:srgbClr val="0070C0"/>
                </a:solidFill>
              </a:rPr>
              <a:t>.</a:t>
            </a:r>
            <a:r>
              <a:rPr lang="ru-RU" sz="2400" b="1" i="1" dirty="0" smtClean="0">
                <a:solidFill>
                  <a:srgbClr val="0070C0"/>
                </a:solidFill>
              </a:rPr>
              <a:t> И</a:t>
            </a:r>
            <a:r>
              <a:rPr lang="en-US" sz="2400" b="1" i="1" dirty="0" smtClean="0">
                <a:solidFill>
                  <a:srgbClr val="0070C0"/>
                </a:solidFill>
              </a:rPr>
              <a:t>.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авел\Desktop\hello_html_m146d2fd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764704"/>
            <a:ext cx="763284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      </a:t>
            </a:r>
            <a:r>
              <a:rPr lang="en-US" dirty="0" smtClean="0">
                <a:solidFill>
                  <a:srgbClr val="0070C0"/>
                </a:solidFill>
              </a:rPr>
              <a:t>  </a:t>
            </a:r>
            <a:r>
              <a:rPr lang="ru-RU" dirty="0" smtClean="0">
                <a:solidFill>
                  <a:srgbClr val="0070C0"/>
                </a:solidFill>
              </a:rPr>
              <a:t> Важная роль в процессе ознакомления с профессиями  и трудом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людей отводится семье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       </a:t>
            </a:r>
            <a:r>
              <a:rPr lang="en-US" dirty="0" smtClean="0">
                <a:solidFill>
                  <a:srgbClr val="0070C0"/>
                </a:solidFill>
              </a:rPr>
              <a:t>  </a:t>
            </a:r>
            <a:r>
              <a:rPr lang="ru-RU" dirty="0" smtClean="0">
                <a:solidFill>
                  <a:srgbClr val="0070C0"/>
                </a:solidFill>
              </a:rPr>
              <a:t>Семья- это то пространство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  <a:r>
              <a:rPr lang="ru-RU" dirty="0" smtClean="0">
                <a:solidFill>
                  <a:srgbClr val="0070C0"/>
                </a:solidFill>
              </a:rPr>
              <a:t> где формируется отношение к работе родителей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r>
              <a:rPr lang="ru-RU" dirty="0" smtClean="0">
                <a:solidFill>
                  <a:srgbClr val="0070C0"/>
                </a:solidFill>
              </a:rPr>
              <a:t> У каждого из нас 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  <a:r>
              <a:rPr lang="ru-RU" dirty="0" smtClean="0">
                <a:solidFill>
                  <a:srgbClr val="0070C0"/>
                </a:solidFill>
              </a:rPr>
              <a:t> взрослых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  <a:r>
              <a:rPr lang="ru-RU" dirty="0" smtClean="0">
                <a:solidFill>
                  <a:srgbClr val="0070C0"/>
                </a:solidFill>
              </a:rPr>
              <a:t> есть свое представление о работе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  <a:r>
              <a:rPr lang="ru-RU" dirty="0" smtClean="0">
                <a:solidFill>
                  <a:srgbClr val="0070C0"/>
                </a:solidFill>
              </a:rPr>
              <a:t> которое мы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  <a:r>
              <a:rPr lang="ru-RU" dirty="0" smtClean="0">
                <a:solidFill>
                  <a:srgbClr val="0070C0"/>
                </a:solidFill>
              </a:rPr>
              <a:t> порой сами не ведая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  <a:r>
              <a:rPr lang="ru-RU" dirty="0" smtClean="0">
                <a:solidFill>
                  <a:srgbClr val="0070C0"/>
                </a:solidFill>
              </a:rPr>
              <a:t> передаем ребенку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       </a:t>
            </a:r>
            <a:r>
              <a:rPr lang="en-US" dirty="0" smtClean="0">
                <a:solidFill>
                  <a:srgbClr val="0070C0"/>
                </a:solidFill>
              </a:rPr>
              <a:t>  </a:t>
            </a:r>
            <a:r>
              <a:rPr lang="ru-RU" dirty="0" smtClean="0">
                <a:solidFill>
                  <a:srgbClr val="0070C0"/>
                </a:solidFill>
              </a:rPr>
              <a:t>Родители воспитанников являются</a:t>
            </a:r>
            <a:r>
              <a:rPr lang="en-US" dirty="0" smtClean="0">
                <a:solidFill>
                  <a:srgbClr val="0070C0"/>
                </a:solidFill>
              </a:rPr>
              <a:t>  ”</a:t>
            </a:r>
            <a:r>
              <a:rPr lang="ru-RU" dirty="0" smtClean="0">
                <a:solidFill>
                  <a:srgbClr val="0070C0"/>
                </a:solidFill>
              </a:rPr>
              <a:t> живым</a:t>
            </a:r>
            <a:r>
              <a:rPr lang="en-US" dirty="0" smtClean="0">
                <a:solidFill>
                  <a:srgbClr val="0070C0"/>
                </a:solidFill>
              </a:rPr>
              <a:t> ”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профориентационным</a:t>
            </a:r>
            <a:r>
              <a:rPr lang="ru-RU" dirty="0" smtClean="0">
                <a:solidFill>
                  <a:srgbClr val="0070C0"/>
                </a:solidFill>
              </a:rPr>
              <a:t>  </a:t>
            </a:r>
            <a:r>
              <a:rPr lang="ru-RU" dirty="0" smtClean="0">
                <a:solidFill>
                  <a:srgbClr val="0070C0"/>
                </a:solidFill>
              </a:rPr>
              <a:t>примером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r>
              <a:rPr lang="ru-RU" dirty="0" smtClean="0">
                <a:solidFill>
                  <a:srgbClr val="0070C0"/>
                </a:solidFill>
              </a:rPr>
              <a:t> А для детей младшего дошкольного возраста – это естественный интерес к работе родителей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  <a:r>
              <a:rPr lang="ru-RU" dirty="0" smtClean="0">
                <a:solidFill>
                  <a:srgbClr val="0070C0"/>
                </a:solidFill>
              </a:rPr>
              <a:t> желание стать такими 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  <a:r>
              <a:rPr lang="ru-RU" dirty="0" smtClean="0">
                <a:solidFill>
                  <a:srgbClr val="0070C0"/>
                </a:solidFill>
              </a:rPr>
              <a:t> как мамы и папы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       </a:t>
            </a:r>
            <a:r>
              <a:rPr lang="en-US" dirty="0" smtClean="0">
                <a:solidFill>
                  <a:srgbClr val="0070C0"/>
                </a:solidFill>
              </a:rPr>
              <a:t>  </a:t>
            </a:r>
            <a:r>
              <a:rPr lang="ru-RU" dirty="0" smtClean="0">
                <a:solidFill>
                  <a:srgbClr val="0070C0"/>
                </a:solidFill>
              </a:rPr>
              <a:t>Родитель может выступить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  <a:r>
              <a:rPr lang="ru-RU" dirty="0" smtClean="0">
                <a:solidFill>
                  <a:srgbClr val="0070C0"/>
                </a:solidFill>
              </a:rPr>
              <a:t> как эксперт и поделиться той информацией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  <a:r>
              <a:rPr lang="ru-RU" dirty="0" smtClean="0">
                <a:solidFill>
                  <a:srgbClr val="0070C0"/>
                </a:solidFill>
              </a:rPr>
              <a:t> которой он владеет</a:t>
            </a:r>
            <a:r>
              <a:rPr lang="en-US" dirty="0" smtClean="0">
                <a:solidFill>
                  <a:srgbClr val="0070C0"/>
                </a:solidFill>
              </a:rPr>
              <a:t>: </a:t>
            </a:r>
            <a:r>
              <a:rPr lang="ru-RU" dirty="0" smtClean="0">
                <a:solidFill>
                  <a:srgbClr val="0070C0"/>
                </a:solidFill>
              </a:rPr>
              <a:t>рассказать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  <a:r>
              <a:rPr lang="ru-RU" dirty="0" smtClean="0">
                <a:solidFill>
                  <a:srgbClr val="0070C0"/>
                </a:solidFill>
              </a:rPr>
              <a:t>что представляет собой та или иная профессия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  <a:r>
              <a:rPr lang="ru-RU" dirty="0" smtClean="0">
                <a:solidFill>
                  <a:srgbClr val="0070C0"/>
                </a:solidFill>
              </a:rPr>
              <a:t> где можно встретить такую работу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r>
              <a:rPr lang="ru-RU" dirty="0" smtClean="0">
                <a:solidFill>
                  <a:srgbClr val="0070C0"/>
                </a:solidFill>
              </a:rPr>
              <a:t> Особенно ценно для детей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  <a:r>
              <a:rPr lang="ru-RU" dirty="0" smtClean="0">
                <a:solidFill>
                  <a:srgbClr val="0070C0"/>
                </a:solidFill>
              </a:rPr>
              <a:t> если взрослые рассказывают картинки из своего детства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r>
              <a:rPr lang="ru-RU" dirty="0" smtClean="0">
                <a:solidFill>
                  <a:srgbClr val="0070C0"/>
                </a:solidFill>
              </a:rPr>
              <a:t> Подобные рассказы о профессии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  <a:r>
              <a:rPr lang="ru-RU" dirty="0" smtClean="0">
                <a:solidFill>
                  <a:srgbClr val="0070C0"/>
                </a:solidFill>
              </a:rPr>
              <a:t> как правило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  <a:r>
              <a:rPr lang="ru-RU" dirty="0" smtClean="0">
                <a:solidFill>
                  <a:srgbClr val="0070C0"/>
                </a:solidFill>
              </a:rPr>
              <a:t> производят на детей большое впечатление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        </a:t>
            </a:r>
            <a:r>
              <a:rPr lang="en-US" dirty="0" smtClean="0">
                <a:solidFill>
                  <a:srgbClr val="0070C0"/>
                </a:solidFill>
              </a:rPr>
              <a:t>  </a:t>
            </a:r>
            <a:r>
              <a:rPr lang="ru-RU" dirty="0" smtClean="0">
                <a:solidFill>
                  <a:srgbClr val="0070C0"/>
                </a:solidFill>
              </a:rPr>
              <a:t>И самое главное для родителей – не откладывать эту работу на будущее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  <a:r>
              <a:rPr lang="ru-RU" dirty="0" smtClean="0">
                <a:solidFill>
                  <a:srgbClr val="0070C0"/>
                </a:solidFill>
              </a:rPr>
              <a:t> так как для детей важно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  <a:r>
              <a:rPr lang="ru-RU" dirty="0" smtClean="0">
                <a:solidFill>
                  <a:srgbClr val="0070C0"/>
                </a:solidFill>
              </a:rPr>
              <a:t> что они не одни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r>
              <a:rPr lang="ru-RU" dirty="0" smtClean="0">
                <a:solidFill>
                  <a:srgbClr val="0070C0"/>
                </a:solidFill>
              </a:rPr>
              <a:t> Это ощущение придает уверенность в своих силах и побуждает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детей  к достижению уже в будущем!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авел\Desktop\hello_html_m146d2fd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павел\Desktop\img5.jpg"/>
          <p:cNvPicPr>
            <a:picLocks noChangeAspect="1" noChangeArrowheads="1"/>
          </p:cNvPicPr>
          <p:nvPr/>
        </p:nvPicPr>
        <p:blipFill>
          <a:blip r:embed="rId3" cstate="print"/>
          <a:srcRect l="3937" t="2241" r="7864" b="2936"/>
          <a:stretch>
            <a:fillRect/>
          </a:stretch>
        </p:blipFill>
        <p:spPr bwMode="auto">
          <a:xfrm>
            <a:off x="899592" y="836712"/>
            <a:ext cx="7272808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115616" y="1484784"/>
            <a:ext cx="676875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павел\Desktop\hello_html_m146d2fd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3" y="1340768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algn="ctr"/>
            <a:r>
              <a:rPr lang="ru-RU" dirty="0" smtClean="0">
                <a:solidFill>
                  <a:srgbClr val="0070C0"/>
                </a:solidFill>
              </a:rPr>
              <a:t>Сделать родителей  активными участниками педагогического процесса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  <a:r>
              <a:rPr lang="ru-RU" dirty="0" smtClean="0">
                <a:solidFill>
                  <a:srgbClr val="0070C0"/>
                </a:solidFill>
              </a:rPr>
              <a:t> оказав им помощь в реализации ответственности за воспитание и обучение детей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59832" y="3933056"/>
            <a:ext cx="2592288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Создание единой развивающей среды</a:t>
            </a:r>
            <a:r>
              <a:rPr lang="en-US" dirty="0" smtClean="0"/>
              <a:t>,</a:t>
            </a:r>
            <a:endParaRPr lang="ru-RU" dirty="0" smtClean="0"/>
          </a:p>
          <a:p>
            <a:pPr algn="ctr"/>
            <a:r>
              <a:rPr lang="ru-RU" dirty="0" smtClean="0"/>
              <a:t>обеспечивающие единые подходы к развитию личности в семье и в коллективе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592" y="4149080"/>
            <a:ext cx="1872208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Открытость</a:t>
            </a:r>
          </a:p>
          <a:p>
            <a:pPr algn="ctr"/>
            <a:r>
              <a:rPr lang="ru-RU" dirty="0" smtClean="0"/>
              <a:t>детского сада</a:t>
            </a:r>
          </a:p>
          <a:p>
            <a:pPr algn="ctr"/>
            <a:r>
              <a:rPr lang="ru-RU" dirty="0" smtClean="0"/>
              <a:t>для семьи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84168" y="4077072"/>
            <a:ext cx="2088232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Сотрудничество педагогов и родителей в воспитании детей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03648" y="2708920"/>
            <a:ext cx="6120680" cy="57606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ОСНОВНЫЕ ПРИНЦИПЫ</a:t>
            </a:r>
            <a:r>
              <a:rPr lang="en-US" dirty="0" smtClean="0"/>
              <a:t>: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427984" y="3429000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1979712" y="3429000"/>
            <a:ext cx="64807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444208" y="3356992"/>
            <a:ext cx="50405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2267744" y="980728"/>
            <a:ext cx="4392488" cy="4320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ОСНОВНАЯ ЦЕЛЬ</a:t>
            </a:r>
            <a:r>
              <a:rPr lang="en-US" dirty="0" smtClean="0">
                <a:solidFill>
                  <a:srgbClr val="0070C0"/>
                </a:solidFill>
              </a:rPr>
              <a:t>: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авел\Desktop\hello_html_m146d2fd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99592" y="1052736"/>
            <a:ext cx="73448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0070C0"/>
                </a:solidFill>
              </a:rPr>
              <a:t>ЗАДАЧИ</a:t>
            </a:r>
            <a:r>
              <a:rPr lang="en-US" sz="2000" b="1" u="sng" dirty="0" smtClean="0">
                <a:solidFill>
                  <a:srgbClr val="0070C0"/>
                </a:solidFill>
              </a:rPr>
              <a:t>:</a:t>
            </a:r>
          </a:p>
          <a:p>
            <a:pPr algn="ctr"/>
            <a:r>
              <a:rPr lang="ru-RU" sz="2000" dirty="0" smtClean="0">
                <a:solidFill>
                  <a:srgbClr val="0070C0"/>
                </a:solidFill>
              </a:rPr>
              <a:t>Создавать в ДОУ условий для взаимодействия с родителями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  <a:endParaRPr lang="ru-RU" sz="2000" dirty="0" smtClean="0">
              <a:solidFill>
                <a:srgbClr val="0070C0"/>
              </a:solidFill>
            </a:endParaRPr>
          </a:p>
          <a:p>
            <a:pPr algn="ctr"/>
            <a:r>
              <a:rPr lang="ru-RU" sz="2000" dirty="0" smtClean="0">
                <a:solidFill>
                  <a:srgbClr val="0070C0"/>
                </a:solidFill>
              </a:rPr>
              <a:t>Планировать работу с родителями на основе анализа структуры семейного социума и психологического климата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  <a:endParaRPr lang="ru-RU" sz="2000" dirty="0" smtClean="0">
              <a:solidFill>
                <a:srgbClr val="0070C0"/>
              </a:solidFill>
            </a:endParaRPr>
          </a:p>
          <a:p>
            <a:pPr algn="ctr"/>
            <a:r>
              <a:rPr lang="ru-RU" sz="2000" dirty="0" smtClean="0">
                <a:solidFill>
                  <a:srgbClr val="0070C0"/>
                </a:solidFill>
              </a:rPr>
              <a:t>Привлекать родителей к участию в жизнедеятельности ДОУ и управления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  <a:endParaRPr lang="ru-RU" sz="2000" dirty="0" smtClean="0">
              <a:solidFill>
                <a:srgbClr val="0070C0"/>
              </a:solidFill>
            </a:endParaRPr>
          </a:p>
          <a:p>
            <a:pPr algn="ctr"/>
            <a:r>
              <a:rPr lang="ru-RU" sz="2000" dirty="0" smtClean="0">
                <a:solidFill>
                  <a:srgbClr val="0070C0"/>
                </a:solidFill>
              </a:rPr>
              <a:t> Оказывать помощь родителям в воспитательном процессе</a:t>
            </a:r>
            <a:r>
              <a:rPr lang="en-US" sz="2000" dirty="0" smtClean="0">
                <a:solidFill>
                  <a:srgbClr val="0070C0"/>
                </a:solidFill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99593" y="3717032"/>
            <a:ext cx="74168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0070C0"/>
                </a:solidFill>
              </a:rPr>
              <a:t>НАПРАВЛЕНИЯ</a:t>
            </a:r>
            <a:r>
              <a:rPr lang="en-US" sz="2000" b="1" u="sng" dirty="0" smtClean="0">
                <a:solidFill>
                  <a:srgbClr val="0070C0"/>
                </a:solidFill>
              </a:rPr>
              <a:t>: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Оказание помощи семье </a:t>
            </a:r>
            <a:r>
              <a:rPr lang="en-US" sz="2000" b="1" dirty="0" smtClean="0">
                <a:solidFill>
                  <a:srgbClr val="0070C0"/>
                </a:solidFill>
              </a:rPr>
              <a:t>.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 Вовлечение семьи в образовательную деятельность</a:t>
            </a:r>
            <a:r>
              <a:rPr lang="en-US" sz="2000" b="1" dirty="0" smtClean="0">
                <a:solidFill>
                  <a:srgbClr val="0070C0"/>
                </a:solidFill>
              </a:rPr>
              <a:t>.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Культурно-просветительная работа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 Создание условий для реализации личности ребенка</a:t>
            </a:r>
            <a:r>
              <a:rPr lang="en-US" sz="2000" b="1" dirty="0" smtClean="0">
                <a:solidFill>
                  <a:srgbClr val="0070C0"/>
                </a:solidFill>
              </a:rPr>
              <a:t>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47864" y="836712"/>
            <a:ext cx="2592288" cy="5040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ЗАДАЧИ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39752" y="3429000"/>
            <a:ext cx="4608512" cy="64807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НАПРАВЛЕНИЯ РАБОТЫ С РОДИТЕЛЯМИ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10" name="Блок-схема: узел 9"/>
          <p:cNvSpPr/>
          <p:nvPr/>
        </p:nvSpPr>
        <p:spPr>
          <a:xfrm flipH="1" flipV="1">
            <a:off x="899592" y="1412774"/>
            <a:ext cx="72008" cy="14401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1331640" y="1700808"/>
            <a:ext cx="45719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 flipH="1">
            <a:off x="997889" y="2348880"/>
            <a:ext cx="45719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1043608" y="2996952"/>
            <a:ext cx="45719" cy="1440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 flipH="1" flipV="1">
            <a:off x="2843808" y="4149078"/>
            <a:ext cx="45719" cy="14401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 flipH="1">
            <a:off x="1259629" y="4365104"/>
            <a:ext cx="45719" cy="36004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2051720" y="4725144"/>
            <a:ext cx="144016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1187625" y="5013176"/>
            <a:ext cx="72007" cy="2880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авел\Desktop\hello_html_m146d2fd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2627784" y="836712"/>
            <a:ext cx="3600400" cy="93610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Совместная деятельность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899592" y="1916832"/>
            <a:ext cx="1728192" cy="134644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Педагог +</a:t>
            </a:r>
          </a:p>
          <a:p>
            <a:pPr algn="ctr"/>
            <a:r>
              <a:rPr lang="ru-RU" dirty="0" smtClean="0"/>
              <a:t>Родитель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987824" y="1988840"/>
            <a:ext cx="2880320" cy="165618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Педагог</a:t>
            </a:r>
          </a:p>
          <a:p>
            <a:pPr algn="ctr"/>
            <a:r>
              <a:rPr lang="ru-RU" dirty="0" smtClean="0"/>
              <a:t>+</a:t>
            </a:r>
          </a:p>
          <a:p>
            <a:pPr algn="ctr"/>
            <a:r>
              <a:rPr lang="ru-RU" dirty="0" smtClean="0"/>
              <a:t>Ребёнок</a:t>
            </a:r>
          </a:p>
          <a:p>
            <a:pPr algn="ctr"/>
            <a:r>
              <a:rPr lang="ru-RU" dirty="0" smtClean="0"/>
              <a:t>+</a:t>
            </a:r>
          </a:p>
          <a:p>
            <a:pPr algn="ctr"/>
            <a:r>
              <a:rPr lang="ru-RU" dirty="0" smtClean="0"/>
              <a:t>Родитель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300192" y="1844824"/>
            <a:ext cx="1778496" cy="136815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Ребёнок</a:t>
            </a:r>
          </a:p>
          <a:p>
            <a:pPr algn="ctr"/>
            <a:r>
              <a:rPr lang="ru-RU" dirty="0" smtClean="0"/>
              <a:t>+</a:t>
            </a:r>
          </a:p>
          <a:p>
            <a:pPr algn="ctr"/>
            <a:r>
              <a:rPr lang="ru-RU" dirty="0" smtClean="0"/>
              <a:t>Родитель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267744" y="1700808"/>
            <a:ext cx="21602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084168" y="1700808"/>
            <a:ext cx="432048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427984" y="1844824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899592" y="3717032"/>
            <a:ext cx="1872208" cy="21602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-</a:t>
            </a:r>
            <a:r>
              <a:rPr lang="ru-RU" sz="1600" dirty="0" smtClean="0"/>
              <a:t>анкетирование</a:t>
            </a:r>
          </a:p>
          <a:p>
            <a:pPr algn="ctr"/>
            <a:r>
              <a:rPr lang="ru-RU" sz="1600" dirty="0" smtClean="0"/>
              <a:t>-индивидуальные беседы</a:t>
            </a:r>
          </a:p>
          <a:p>
            <a:pPr algn="ctr"/>
            <a:r>
              <a:rPr lang="ru-RU" sz="1600" dirty="0" smtClean="0"/>
              <a:t>-круглые столы</a:t>
            </a:r>
          </a:p>
          <a:p>
            <a:pPr algn="ctr"/>
            <a:r>
              <a:rPr lang="ru-RU" sz="1600" dirty="0" smtClean="0"/>
              <a:t>-родительские гостиные</a:t>
            </a:r>
          </a:p>
          <a:p>
            <a:pPr algn="ctr"/>
            <a:r>
              <a:rPr lang="ru-RU" sz="1600" dirty="0" smtClean="0"/>
              <a:t>-сайт ДОУ</a:t>
            </a:r>
            <a:endParaRPr lang="ru-RU" sz="1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987824" y="3933056"/>
            <a:ext cx="3240360" cy="22322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-проектная деятельность</a:t>
            </a:r>
          </a:p>
          <a:p>
            <a:pPr algn="ctr"/>
            <a:r>
              <a:rPr lang="ru-RU" sz="1600" dirty="0" smtClean="0"/>
              <a:t>-наблюдение за трудом взрослых</a:t>
            </a:r>
            <a:endParaRPr lang="ru-RU" dirty="0" smtClean="0"/>
          </a:p>
          <a:p>
            <a:pPr algn="ctr"/>
            <a:r>
              <a:rPr lang="ru-RU" sz="1600" dirty="0" smtClean="0"/>
              <a:t>-коммуникативная деятельность</a:t>
            </a:r>
          </a:p>
          <a:p>
            <a:pPr algn="ctr"/>
            <a:r>
              <a:rPr lang="ru-RU" sz="1600" dirty="0" smtClean="0"/>
              <a:t>-чтение  литературы</a:t>
            </a:r>
          </a:p>
          <a:p>
            <a:pPr algn="ctr"/>
            <a:r>
              <a:rPr lang="ru-RU" sz="1600" dirty="0" smtClean="0"/>
              <a:t>-моделирование</a:t>
            </a:r>
          </a:p>
          <a:p>
            <a:pPr algn="ctr"/>
            <a:r>
              <a:rPr lang="ru-RU" sz="1600" dirty="0" smtClean="0"/>
              <a:t>-целевые прогулки и экскурсии</a:t>
            </a:r>
          </a:p>
          <a:p>
            <a:pPr algn="ctr"/>
            <a:r>
              <a:rPr lang="ru-RU" sz="1600" dirty="0" smtClean="0"/>
              <a:t>-игровая деятельность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444208" y="3645024"/>
            <a:ext cx="1728192" cy="23042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-</a:t>
            </a:r>
            <a:r>
              <a:rPr lang="ru-RU" sz="1600" dirty="0" err="1" smtClean="0"/>
              <a:t>культурно-досуговая</a:t>
            </a:r>
            <a:r>
              <a:rPr lang="ru-RU" sz="1600" dirty="0" smtClean="0"/>
              <a:t> деятельность</a:t>
            </a:r>
          </a:p>
          <a:p>
            <a:pPr algn="ctr"/>
            <a:r>
              <a:rPr lang="ru-RU" sz="1600" dirty="0" smtClean="0"/>
              <a:t>-живой пример взрослого</a:t>
            </a:r>
          </a:p>
          <a:p>
            <a:pPr algn="ctr"/>
            <a:r>
              <a:rPr lang="ru-RU" sz="1600" dirty="0" smtClean="0"/>
              <a:t>-встречи с людьми разных профессий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4499992" y="3717032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1763688" y="3429000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7308304" y="3429000"/>
            <a:ext cx="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авел\Desktop\hello_html_m146d2fd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C:\Users\павел\Desktop\img14.jpg"/>
          <p:cNvPicPr>
            <a:picLocks noChangeAspect="1" noChangeArrowheads="1"/>
          </p:cNvPicPr>
          <p:nvPr/>
        </p:nvPicPr>
        <p:blipFill>
          <a:blip r:embed="rId3" cstate="print"/>
          <a:srcRect l="10126" t="1364" b="5870"/>
          <a:stretch>
            <a:fillRect/>
          </a:stretch>
        </p:blipFill>
        <p:spPr bwMode="auto">
          <a:xfrm>
            <a:off x="899592" y="836712"/>
            <a:ext cx="7200800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313</TotalTime>
  <Words>423</Words>
  <Application>Microsoft Office PowerPoint</Application>
  <PresentationFormat>Экран 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павел</dc:creator>
  <cp:lastModifiedBy>павел</cp:lastModifiedBy>
  <cp:revision>81</cp:revision>
  <dcterms:created xsi:type="dcterms:W3CDTF">2021-03-26T14:07:18Z</dcterms:created>
  <dcterms:modified xsi:type="dcterms:W3CDTF">2021-04-24T17:33:12Z</dcterms:modified>
</cp:coreProperties>
</file>