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57" r:id="rId11"/>
    <p:sldId id="263" r:id="rId12"/>
    <p:sldId id="269" r:id="rId13"/>
    <p:sldId id="270" r:id="rId14"/>
    <p:sldId id="258" r:id="rId15"/>
    <p:sldId id="273" r:id="rId16"/>
    <p:sldId id="272" r:id="rId17"/>
    <p:sldId id="274" r:id="rId18"/>
    <p:sldId id="275" r:id="rId19"/>
    <p:sldId id="276" r:id="rId20"/>
    <p:sldId id="271" r:id="rId21"/>
    <p:sldId id="264" r:id="rId22"/>
    <p:sldId id="277" r:id="rId23"/>
    <p:sldId id="278" r:id="rId24"/>
    <p:sldId id="268" r:id="rId25"/>
    <p:sldId id="280" r:id="rId26"/>
    <p:sldId id="279" r:id="rId27"/>
    <p:sldId id="265" r:id="rId28"/>
    <p:sldId id="266" r:id="rId29"/>
    <p:sldId id="267" r:id="rId30"/>
    <p:sldId id="281" r:id="rId31"/>
    <p:sldId id="282" r:id="rId32"/>
    <p:sldId id="291" r:id="rId3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FF3399"/>
    <a:srgbClr val="CC0066"/>
    <a:srgbClr val="FFA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jpeg"/><Relationship Id="rId4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418882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67185" cy="5143500"/>
          </a:xfrm>
          <a:prstGeom prst="rect">
            <a:avLst/>
          </a:prstGeom>
        </p:spPr>
      </p:pic>
      <p:sp>
        <p:nvSpPr>
          <p:cNvPr id="12292" name="AutoShape 4" descr="http://s4.pic4you.ru/y2014/02-12/12216/4188825.pn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s4.pic4you.ru/y2014/02-12/12216/4188825.pn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://s4.pic4you.ru/y2014/02-12/12216/4188827.pn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 descr="4188827.png"/>
          <p:cNvPicPr>
            <a:picLocks noChangeAspect="1"/>
          </p:cNvPicPr>
          <p:nvPr userDrawn="1"/>
        </p:nvPicPr>
        <p:blipFill>
          <a:blip r:embed="rId3" cstate="print">
            <a:lum/>
          </a:blip>
          <a:stretch>
            <a:fillRect/>
          </a:stretch>
        </p:blipFill>
        <p:spPr>
          <a:xfrm flipH="1">
            <a:off x="7154802" y="0"/>
            <a:ext cx="1989198" cy="5143500"/>
          </a:xfrm>
          <a:prstGeom prst="rect">
            <a:avLst/>
          </a:prstGeom>
        </p:spPr>
      </p:pic>
      <p:pic>
        <p:nvPicPr>
          <p:cNvPr id="12316" name="Picture 28" descr="http://by-anna.ucoz.ru/birds/0_c0a1c_c023c2c3_orig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380301">
            <a:off x="1176995" y="2260468"/>
            <a:ext cx="868474" cy="664396"/>
          </a:xfrm>
          <a:prstGeom prst="rect">
            <a:avLst/>
          </a:prstGeom>
          <a:noFill/>
        </p:spPr>
      </p:pic>
      <p:pic>
        <p:nvPicPr>
          <p:cNvPr id="29" name="Picture 28" descr="http://by-anna.ucoz.ru/birds/0_c0a1c_c023c2c3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814477" flipH="1">
            <a:off x="414242" y="2508953"/>
            <a:ext cx="775093" cy="592958"/>
          </a:xfrm>
          <a:prstGeom prst="rect">
            <a:avLst/>
          </a:prstGeom>
          <a:noFill/>
        </p:spPr>
      </p:pic>
      <p:pic>
        <p:nvPicPr>
          <p:cNvPr id="44" name="Picture 68" descr="Lenagold - &amp;Kcy;&amp;lcy;&amp;icy;&amp;pcy;&amp;acy;&amp;rcy;&amp;tcy; - &amp;Bcy;&amp;acy;&amp;bcy;&amp;ocy;&amp;chcy;&amp;kcy;&amp;icy; 3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t="50000" r="46933"/>
          <a:stretch>
            <a:fillRect/>
          </a:stretch>
        </p:blipFill>
        <p:spPr bwMode="auto">
          <a:xfrm rot="19054793">
            <a:off x="7208380" y="848245"/>
            <a:ext cx="554854" cy="406893"/>
          </a:xfrm>
          <a:prstGeom prst="rect">
            <a:avLst/>
          </a:prstGeom>
          <a:noFill/>
        </p:spPr>
      </p:pic>
      <p:pic>
        <p:nvPicPr>
          <p:cNvPr id="12358" name="Picture 70" descr="http://i28.carguru.ru/88/34/53488/22/879422/975a5dd72eff.jpeg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 rot="1603512">
            <a:off x="7420040" y="1592953"/>
            <a:ext cx="506628" cy="395891"/>
          </a:xfrm>
          <a:prstGeom prst="rect">
            <a:avLst/>
          </a:prstGeom>
          <a:noFill/>
        </p:spPr>
      </p:pic>
      <p:pic>
        <p:nvPicPr>
          <p:cNvPr id="48" name="Picture 70" descr="http://i28.carguru.ru/88/34/53488/22/879422/975a5dd72eff.jpeg"/>
          <p:cNvPicPr>
            <a:picLocks noChangeAspect="1" noChangeArrowheads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 rot="18270131">
            <a:off x="6620872" y="326410"/>
            <a:ext cx="462028" cy="361039"/>
          </a:xfrm>
          <a:prstGeom prst="rect">
            <a:avLst/>
          </a:prstGeom>
          <a:noFill/>
        </p:spPr>
      </p:pic>
      <p:pic>
        <p:nvPicPr>
          <p:cNvPr id="49" name="Picture 68" descr="Lenagold - &amp;Kcy;&amp;lcy;&amp;icy;&amp;pcy;&amp;acy;&amp;rcy;&amp;tcy; - &amp;Bcy;&amp;acy;&amp;bcy;&amp;ocy;&amp;chcy;&amp;kcy;&amp;icy; 3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t="50000" r="46933"/>
          <a:stretch>
            <a:fillRect/>
          </a:stretch>
        </p:blipFill>
        <p:spPr bwMode="auto">
          <a:xfrm rot="20126490">
            <a:off x="7226963" y="2426532"/>
            <a:ext cx="731785" cy="536642"/>
          </a:xfrm>
          <a:prstGeom prst="rect">
            <a:avLst/>
          </a:prstGeom>
          <a:noFill/>
        </p:spPr>
      </p:pic>
      <p:pic>
        <p:nvPicPr>
          <p:cNvPr id="57" name="Picture 68" descr="Lenagold - &amp;Kcy;&amp;lcy;&amp;icy;&amp;pcy;&amp;acy;&amp;rcy;&amp;tcy; - &amp;Bcy;&amp;acy;&amp;bcy;&amp;ocy;&amp;chcy;&amp;kcy;&amp;icy; 3"/>
          <p:cNvPicPr>
            <a:picLocks noChangeAspect="1" noChangeArrowheads="1"/>
          </p:cNvPicPr>
          <p:nvPr userDrawn="1"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t="50000" r="46933"/>
          <a:stretch>
            <a:fillRect/>
          </a:stretch>
        </p:blipFill>
        <p:spPr bwMode="auto">
          <a:xfrm rot="18429427">
            <a:off x="5761939" y="126153"/>
            <a:ext cx="498057" cy="36524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B80E2E1-0A3E-4BC9-A5AE-9EA6500E5E8B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C494BC-1640-4E8F-A121-8811D8CE6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B80E2E1-0A3E-4BC9-A5AE-9EA6500E5E8B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C494BC-1640-4E8F-A121-8811D8CE6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4188825.png"/>
          <p:cNvPicPr>
            <a:picLocks noChangeAspect="1"/>
          </p:cNvPicPr>
          <p:nvPr userDrawn="1"/>
        </p:nvPicPr>
        <p:blipFill>
          <a:blip r:embed="rId2" cstate="print"/>
          <a:srcRect l="16069"/>
          <a:stretch>
            <a:fillRect/>
          </a:stretch>
        </p:blipFill>
        <p:spPr>
          <a:xfrm>
            <a:off x="0" y="0"/>
            <a:ext cx="2238589" cy="5143500"/>
          </a:xfrm>
          <a:prstGeom prst="rect">
            <a:avLst/>
          </a:prstGeom>
        </p:spPr>
      </p:pic>
      <p:pic>
        <p:nvPicPr>
          <p:cNvPr id="8" name="Picture 28" descr="http://by-anna.ucoz.ru/birds/0_c0a1c_c023c2c3_ori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380301">
            <a:off x="955399" y="2464954"/>
            <a:ext cx="682551" cy="522162"/>
          </a:xfrm>
          <a:prstGeom prst="rect">
            <a:avLst/>
          </a:prstGeom>
          <a:noFill/>
        </p:spPr>
      </p:pic>
      <p:pic>
        <p:nvPicPr>
          <p:cNvPr id="9" name="Picture 28" descr="http://by-anna.ucoz.ru/birds/0_c0a1c_c023c2c3_orig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20814477" flipH="1">
            <a:off x="260947" y="2637214"/>
            <a:ext cx="633636" cy="484741"/>
          </a:xfrm>
          <a:prstGeom prst="rect">
            <a:avLst/>
          </a:prstGeom>
          <a:noFill/>
        </p:spPr>
      </p:pic>
      <p:pic>
        <p:nvPicPr>
          <p:cNvPr id="10" name="Picture 2" descr=" "/>
          <p:cNvPicPr>
            <a:picLocks noChangeAspect="1" noChangeArrowheads="1"/>
          </p:cNvPicPr>
          <p:nvPr userDrawn="1"/>
        </p:nvPicPr>
        <p:blipFill>
          <a:blip r:embed="rId5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4188827.png"/>
          <p:cNvPicPr>
            <a:picLocks noChangeAspect="1"/>
          </p:cNvPicPr>
          <p:nvPr userDrawn="1"/>
        </p:nvPicPr>
        <p:blipFill>
          <a:blip r:embed="rId2" cstate="print">
            <a:lum/>
          </a:blip>
          <a:stretch>
            <a:fillRect/>
          </a:stretch>
        </p:blipFill>
        <p:spPr>
          <a:xfrm flipH="1">
            <a:off x="7154802" y="0"/>
            <a:ext cx="1989198" cy="5143500"/>
          </a:xfrm>
          <a:prstGeom prst="rect">
            <a:avLst/>
          </a:prstGeom>
        </p:spPr>
      </p:pic>
      <p:pic>
        <p:nvPicPr>
          <p:cNvPr id="11" name="Picture 68" descr="Lenagold - &amp;Kcy;&amp;lcy;&amp;icy;&amp;pcy;&amp;acy;&amp;rcy;&amp;tcy; - &amp;Bcy;&amp;acy;&amp;bcy;&amp;ocy;&amp;chcy;&amp;kcy;&amp;icy; 3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t="50000" r="46933"/>
          <a:stretch>
            <a:fillRect/>
          </a:stretch>
        </p:blipFill>
        <p:spPr bwMode="auto">
          <a:xfrm rot="19193233">
            <a:off x="7259973" y="2176616"/>
            <a:ext cx="633135" cy="464299"/>
          </a:xfrm>
          <a:prstGeom prst="rect">
            <a:avLst/>
          </a:prstGeom>
          <a:noFill/>
        </p:spPr>
      </p:pic>
      <p:pic>
        <p:nvPicPr>
          <p:cNvPr id="12" name="Picture 70" descr="http://i28.carguru.ru/88/34/53488/22/879422/975a5dd72eff.jpe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/>
          <a:stretch>
            <a:fillRect/>
          </a:stretch>
        </p:blipFill>
        <p:spPr bwMode="auto">
          <a:xfrm rot="2054635">
            <a:off x="7323231" y="1310821"/>
            <a:ext cx="491148" cy="383795"/>
          </a:xfrm>
          <a:prstGeom prst="rect">
            <a:avLst/>
          </a:prstGeom>
          <a:noFill/>
        </p:spPr>
      </p:pic>
      <p:pic>
        <p:nvPicPr>
          <p:cNvPr id="13" name="Picture 68" descr="Lenagold - &amp;Kcy;&amp;lcy;&amp;icy;&amp;pcy;&amp;acy;&amp;rcy;&amp;tcy; - &amp;Bcy;&amp;acy;&amp;bcy;&amp;ocy;&amp;chcy;&amp;kcy;&amp;icy; 3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0000"/>
          </a:blip>
          <a:srcRect t="50000" r="46933"/>
          <a:stretch>
            <a:fillRect/>
          </a:stretch>
        </p:blipFill>
        <p:spPr bwMode="auto">
          <a:xfrm rot="19116532">
            <a:off x="6847785" y="624502"/>
            <a:ext cx="520709" cy="381853"/>
          </a:xfrm>
          <a:prstGeom prst="rect">
            <a:avLst/>
          </a:prstGeom>
          <a:noFill/>
        </p:spPr>
      </p:pic>
      <p:pic>
        <p:nvPicPr>
          <p:cNvPr id="14" name="Picture 2" descr=" "/>
          <p:cNvPicPr>
            <a:picLocks noChangeAspect="1" noChangeArrowheads="1"/>
          </p:cNvPicPr>
          <p:nvPr userDrawn="1"/>
        </p:nvPicPr>
        <p:blipFill>
          <a:blip r:embed="rId6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s2.pic4you.ru/allimage/y2013/09-08/12216/3794878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20344600" flipH="1">
            <a:off x="6855247" y="28411"/>
            <a:ext cx="2354053" cy="3219723"/>
          </a:xfrm>
          <a:prstGeom prst="rect">
            <a:avLst/>
          </a:prstGeom>
          <a:noFill/>
        </p:spPr>
      </p:pic>
      <p:pic>
        <p:nvPicPr>
          <p:cNvPr id="10" name="Picture 28" descr="http://by-anna.ucoz.ru/birds/0_c0a1c_c023c2c3_orig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380301">
            <a:off x="8383080" y="1247985"/>
            <a:ext cx="634805" cy="485635"/>
          </a:xfrm>
          <a:prstGeom prst="rect">
            <a:avLst/>
          </a:prstGeom>
          <a:noFill/>
        </p:spPr>
      </p:pic>
      <p:pic>
        <p:nvPicPr>
          <p:cNvPr id="8" name="Picture 2" descr=" "/>
          <p:cNvPicPr>
            <a:picLocks noChangeAspect="1" noChangeArrowheads="1"/>
          </p:cNvPicPr>
          <p:nvPr userDrawn="1"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4188825.png"/>
          <p:cNvPicPr>
            <a:picLocks noChangeAspect="1"/>
          </p:cNvPicPr>
          <p:nvPr userDrawn="1"/>
        </p:nvPicPr>
        <p:blipFill>
          <a:blip r:embed="rId2" cstate="print"/>
          <a:srcRect l="21426"/>
          <a:stretch>
            <a:fillRect/>
          </a:stretch>
        </p:blipFill>
        <p:spPr>
          <a:xfrm>
            <a:off x="0" y="0"/>
            <a:ext cx="2095713" cy="5143500"/>
          </a:xfrm>
          <a:prstGeom prst="rect">
            <a:avLst/>
          </a:prstGeom>
        </p:spPr>
      </p:pic>
      <p:pic>
        <p:nvPicPr>
          <p:cNvPr id="14" name="Рисунок 13" descr="4188827.png"/>
          <p:cNvPicPr>
            <a:picLocks noChangeAspect="1"/>
          </p:cNvPicPr>
          <p:nvPr userDrawn="1"/>
        </p:nvPicPr>
        <p:blipFill>
          <a:blip r:embed="rId3" cstate="print">
            <a:lum/>
          </a:blip>
          <a:srcRect l="21546" r="3037"/>
          <a:stretch>
            <a:fillRect/>
          </a:stretch>
        </p:blipFill>
        <p:spPr>
          <a:xfrm flipH="1">
            <a:off x="7643802" y="0"/>
            <a:ext cx="1500198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 "/>
          <p:cNvPicPr>
            <a:picLocks noChangeAspect="1" noChangeArrowheads="1"/>
          </p:cNvPicPr>
          <p:nvPr userDrawn="1"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frame">
            <a:avLst>
              <a:gd name="adj1" fmla="val 5450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B80E2E1-0A3E-4BC9-A5AE-9EA6500E5E8B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C494BC-1640-4E8F-A121-8811D8CE6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B80E2E1-0A3E-4BC9-A5AE-9EA6500E5E8B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C494BC-1640-4E8F-A121-8811D8CE6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8B80E2E1-0A3E-4BC9-A5AE-9EA6500E5E8B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C494BC-1640-4E8F-A121-8811D8CE6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 "/>
          <p:cNvPicPr>
            <a:picLocks noChangeAspect="1" noChangeArrowheads="1"/>
          </p:cNvPicPr>
          <p:nvPr userDrawn="1"/>
        </p:nvPicPr>
        <p:blipFill>
          <a:blip r:embed="rId13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-1" y="0"/>
            <a:ext cx="9144001" cy="5143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mamulichkam.ru/wp-content/uploads/2014/09/poslovici-o-semie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mamulichkam.ru/wp-content/uploads/2014/09/v-rodnom-dome-kasha-gushe.jpg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63629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ословицы о семье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дошкольного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возраста.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691680" y="718594"/>
            <a:ext cx="604867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Пословицы и поговорки о семье помогают  воспитывать детей в мудрости, понимании, </a:t>
            </a:r>
            <a:r>
              <a:rPr kumimoji="0" lang="ru-RU" sz="14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дружбе, 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любви и других мягких, но ценных качествах отношений. Порой сложно объяснить ребенку какую-то жизненную ситуацию или поведение, а добавишь коротенькую по смыслу пословицу, и все становится понятно, да семейные ценности зарождаются в ребенке.       Пословицы и поговорки о семье передают детям вековую мудрость народа. Поэтому так важно, занимаясь воспитанием ребенка и играя с ним, включать в занятия эти пословицы.</a:t>
            </a:r>
            <a:endParaRPr kumimoji="0" lang="ru-RU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ословицы и поговорки о семье и родителях картинка">
            <a:hlinkClick r:id="rId2" tooltip="&quot;Детские поговорки на тему семья, пословицы о родителях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643758"/>
            <a:ext cx="360040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48092"/>
            <a:ext cx="516632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мужа – что без головы, без жены – что без ума.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отца – наполовину сирота, а без матери – круглая сирота.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Было бы кому до смерти поить, кормить, да глаза прикрыть.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недружной семье добра не бывает.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гостях хорошо, а дома – лучше.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дружат — живут, не тужат.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дружной семье и в холод тепло.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Всякая невеста для своего жениха родится.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Всякий мирянин своему брату семьянин.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любовь да совет, так и нужды нет.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том-то и сила, чтобы жена мужа любила.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67494"/>
            <a:ext cx="457200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Вся семья вместе – так и душа на месте.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Выбирай жену не в хороводе, а в огороде.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прилежном доме густо, а в ленивом доме – пусто.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согласно – так и дело идёт прекрасно.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 равные детки — что пареньки, что девки.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дружной семье и в холод тепло.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недружной семье добра не бывает.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своей семье всяк сам большой.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своей семье какой расчет?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своем доме и стены помогают.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7494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семье и каша гуще.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семье разлад, так и дому не рад.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семье, где нет согласия, добра не бывает.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хорошей семье хорошие дети растут.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Везде хорошо, но дома лучше.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Где мир да лад, там и Божья благодать.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Где совет — там и свет, где согласье — там и Бог.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Густая каша семьи не разгонит.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Двойня — и счастья вдвое.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Где любовь и совет – там и горя нет.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Дерево держится корнями, а человек семьей.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Дитя не плачет – мать не разумеет.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Дитя хоть и хило, да отцу с матерью мило.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95486"/>
            <a:ext cx="4572000" cy="513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Добрая жена доблести мужа прославит, а недостатки – сгладит.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Добрая семья прибавит разума-ума.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Добрую жену взять – ни скуки, ни горя не знать.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Девичье смиренье дороже ожерелья.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Дочерьми красуются, с сыновьями в почёте живут.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Добро по миру не рекой течёт, а семьёй живёт.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Дружная семья не знает печали.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Жизнь родителей в детях.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Жениться – не воды напиться.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верховодит, так муж по соседям бродит.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7494"/>
            <a:ext cx="559836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– для совета, тёща – для привета, но нет милей родной матери.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приласкает, а мать – пожалеет.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мужу подруга, а не прислуга.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Жениться – не напасть, как бы, женившись, не пропасть.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не гусли – на стену не повесишь.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Зачем и клад, коли в семье – лад?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Злая жена сведёт мужа с ума.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плохого бойца ругают отца.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Земля без воды мертва, человек без семьи — пустоцвет.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Кто свою мать уважает — чужую не обругает.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Кто родителей почитает, тот вовек не погибает.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123478"/>
            <a:ext cx="5400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Лучше хлеб есть с водой, чем жить со злою женой.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Лучше семь раз гореть, чем один раз вдоветь.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Лучше плакать в детстве, чем в старости.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Люблю своих детей, но внуки милей.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Любовь да совет — там горя нет.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Любящая мать — душа семьи и украшение жизни.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будет добра, коли в семье – вражда.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Народила, да не научила.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Намёки да попрёки – семейные пороки.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Муж без жены – что гусь без воды.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Муж – за чарку, а жена – за палку.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9502"/>
            <a:ext cx="531033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Муж жену любит здоровую, а брат сестру богатую.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Мать кормит детей, как земля – людей.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Материнский гнев – что весенний снег: и много его выпадет, да скоро растает.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Мать всякому делу голова. 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Мать приветная — ограда каменная.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немилой жениться – сердце озлобится.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Нет добра, коли меж своими вражда.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Нет друга супротив родного брата.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Отец наказывает, отец и хвалит.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Отца с матерью почитать — горя не знать.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солнышке тепло, при матери добро.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71093"/>
            <a:ext cx="56703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Родителей чти — не собьешься с истинного пути.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Родители трудолюбивы — и дети не ленивы.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Родительское слово мимо не молвится.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чванься отцом – хвались сыном – молодцом.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солнышке тепло, при матушке добро.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Птица рада весне, а младенец – матери.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При доброй године и кумовья — побратимы.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Родителей чти – не собьёшься с истинного пути.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Родители трудолюбивы – дети не ленивы.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Русский человек без родни не живёт.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без ребёнка, что очаг без огня.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сильна, когда над ней крыша одна.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1093"/>
            <a:ext cx="61744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Слава сына – отцу отрада.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сыном дом наживёшь, а с дочкой остаток проживёшь.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плохой женой состаришься, а с хорошей – помолодеешь.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в куче – не страшна и туча.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воюет, а одинокий горюет.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Семьёй дорожить – счастливым быть.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Свой дом — не чужой: из него не уйдешь.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Свой своему не враг.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Свой со своим считайся, а чужой не вступайся.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Семейное согласие всего дороже.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Семейный горшок всегда кипит.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Семье, где помогают друг другу, беды не страшны.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Семьей и горох молотят.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39503"/>
            <a:ext cx="53103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без детей, что цветок без запаха.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— опора счастья.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в куче, не страшна и туча.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дает человеку путевку в жизнь.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крепка ладом.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Сердце матери греет лучше солнца.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Сердце матери отходчиво.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Сестра с сестрою, как река с водою.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Согласие да лад — в семье клад.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Согласную семью и горе не берет.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Согласье в семье — богатство.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Ссора в своей семье — до первого взгляда.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Старший брат как второй отец.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7494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475656" y="319489"/>
            <a:ext cx="766834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Тот герой кто за Родину горой.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смел тот на коня сел.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край свой насмерть стой.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Русский ни с мячом, ни с калачом не шутит.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 погибай, а товарища выручай.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родной земли умри, не сходи.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Жить - Родине служить.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Счастье - Родины дороже жизни.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тот герой, кто награду ждёт, а тот герой,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кто за народ идёт.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дружба велика, будет Родина крепка.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Брат с братом на медведя ходят.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Братская любовь крепче каменной стены.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9503"/>
            <a:ext cx="648072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Счастье родителей — честность и трудолюбие детей.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Сын да дочь — ясно солнце, светел месяц.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Терпенью матери нет предела.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Тому не о чем тужить, кто умеет домом жить.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кого есть бабушка и дед, тот не ведает бед.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милого дитяти много имен.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Хоть тесно, да лучше вместе.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Человек без братьев и сестер — одинокое дерево.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есть — вместе, чего нет — пополам.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Только трудом держится дом.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Умел дитя родить – умей и научить.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Холостому помогай, Боже, а женатому хозяйка поможет.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Шей шубу теплее, а жену выбирай добрее.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309593"/>
            <a:ext cx="57606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Человек без семьи, что дерево без плодов.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Чего не хочешь сестре и брату, того не желай и своим обидчикам.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жена не любит, того мужу век не едать. А ну, сочтемся своими: бабушкин внучатый козел тещиной курице как пришелся?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Баба-бабушка, золотая сударушка!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Бога молишь, хлебцем кормишь, дом бережешь, добро стережешь.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Близкая родня: наша Марина вашей Катерине двоюродная Прасковья.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Брат брата не выдаст.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Брат с братом на медведя ходят.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Была б моя бабуся, никого не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боюся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; бабушка — щиток, кулак — молоток.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09593"/>
            <a:ext cx="561662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Будь жена хоть коза, лишь бы золотые рога.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 меня -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меня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женили.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Бел лицом, да худ отцом.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людях – ангел, не жена; дома с мужем – сатана.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одной суме – да разные денежки, в одной семье – да разные детушки.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семье, где лад, счастье дорогу не забывает.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согласно, так идёт дело прекрасно.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большой семье клювом не щелкают.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большой семье ушами не хлопают.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не без урода.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Где сердце лежит, туда и око бежит.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Горшок на всю семью большой.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71093"/>
            <a:ext cx="523832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Зять любит взять, тесть любит честь, а шурин глаза щурит.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Сват, не сват, а в горох не лезь.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Дети родителям не судьи.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Для внука дедушка — ум, а бабушка — душа.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Доброе братство лучше богатства.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Дом согревает не печь, а любовь и согласие.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Дурное семя растёт быстро.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Добрая жена – веселье, а худая – злое зелье.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Деревенская родня — как зубная боль.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Думала теща, пятерым не съесть; а зять-то сел, да за присест и съел.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Есть родня, есть возня.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Вместе тесно, а врозь скучно.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95486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39503"/>
            <a:ext cx="619268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мне тесть, коли нечего есть.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Бабушке — один только дедушка не внук.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мужем, как за каменной стеной.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Десятая вода на киселе.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семье толст, да не в семью прост.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Он нашему слесарю троюродный кузнец.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родня? Да на одно солнышко глядим.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без грозы хуже козы.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Жена – кошка в избе, муж – собака во дворе.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от доброго отца родится бешена овца.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Изба детьми весела.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 грязи – да посажен в князи.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Каково семя – таково и племя.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Кто родом – кулак, тому не разогнуться в ладонь.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23728" y="483518"/>
            <a:ext cx="604867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Молод, да по миру ходит; стар, да семью кормит.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Муж да жена – два сапога пара.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Между мужем и женой нитки не протащишь.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Муж – голова, жена – душа.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Мать праведна – ограда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каменна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Мать высоко замахивается, да не больно бьет; мачеха низко замахивается, да больно бьет.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Материнская молитва со дна моря вынимает.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 купил батька шапки – пусть уши мёрзнут.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Намёки да попрёки — семейные пороки.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стариках семья держится.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своём пепелище и курица бьёт.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71093"/>
            <a:ext cx="6102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Отец твой – лук, мать – чеснок, а как же ты оказалась розой?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Отец твой – чулок, мать – тряпица, а ты что за птица?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 худой курицы худые яйца.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Отец отопком щи хлебал, а сын в воеводы попал.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Последняя спица в колеснице.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Птица крыльями сильна, жена мужем красна.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Рогом козёл, а родом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осёл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Родня до полдня, а пообедать негде.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Сварливая жена – в доме пожар.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Свёкор – гроза, а свекровь выест глаза.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Свинья — рылом в землю, и порося – не в небо.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Слепой щенок – и тот к матери ползёт.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171093"/>
            <a:ext cx="53823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Семья – печка. Как холодно – все к ней собираются.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Седьмая вода на киселе.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боку припёка.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Соли нет, так и слова нет; а мука дошла, по всей семье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переговорка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пошла.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Уродит тебя дядя, на себя глядя.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 лихой свекрови и сзади глаза.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Хвалится лошак родом-племенем.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Шишка от ели недалеко падает.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Яблоко от яблони недалеко падает.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Когда не вижу своих, так тошно без них; а увижу своих, так лучше без них.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Хоть наследства не делить, а надо своими счесться.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7584" y="97371"/>
            <a:ext cx="6336704" cy="4850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Золото и серебро не стареют – отец, и мать цены не имеют.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солнышке тепло – при матери добро.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такого дружка, как родная матушка.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Материнская ласка конца не знает.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Материнский гнев, что весенний снег: и много их выпадает, да скоро растает.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Другой матери не будет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– цветы жизни.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Изба детьми весела.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 дитя, пока поперёк лавки лежит.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Вся семья вместе, так и душа на месте.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что клад, если в семье лад.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семье разлад – так и дому не рад.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– ключ к счастью.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483768" y="464740"/>
            <a:ext cx="568863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Согласную семью и горе не берёт.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Яблочко от яблони далеко не падает.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милого дитяти много имен.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Хороша Аннушка, коли хвалит мать да бабушка.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Гост доволен – хозяин рад.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дорогого гостя и ворота настежь.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гостей – много новостей.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Делай добро и жди добра.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Духовное родство пуще плотского.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бабка ни бери, а внука корми!</a:t>
            </a:r>
            <a:b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Согласье в семье — богатство.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195736" y="291904"/>
            <a:ext cx="62646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гостях хорошо, а дома лучше.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дружной семье и в холод тепло.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недружной семье добра не бывает.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прилежном доме густо,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ленивом доме пусто.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своем доме и стены помогают.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семье и каша гуще.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семье разлад, так и дому не рад.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семье согласно, так идет дело прекрасно.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семье, где нет согласия, добра не бывает.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семью, где лад, счастье дорогу не забывает.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хорошей семье хорошие дети растут.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Везде хорошо, но дома лучше.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Вся семья вместе, так и душа на месте.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11760" y="291909"/>
            <a:ext cx="619268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Семейный горшок всегда кипит.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 сильна, когда над ней крыша одна.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Сердце матери лучше солнца согреет.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Сердце не лукошко, не прошибешь окошко.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Слава сыну — отцу отрада.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Согласье в семье — достаток в дому, раздоры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семье — пропадать всему.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Соловья баснями не кормят.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Ссора до добра не доводит.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Старость не радость.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Стерпится — слюбится.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Суженого конём не объедешь.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трудом держится дом.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Угощенье от души слаще мёда.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Хлеб за брюхом не ходит.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691680" y="522508"/>
            <a:ext cx="640871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дорогого гостя и ворота настежь.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Добрая жена да жирные щи — 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другого добра не ищи.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Добрая семья прибавит разума-ума.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Добрую жену взять — ни скуки, ни горя не знать.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 не велик, да лежать не велит.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 — как хочешь, а в гостях — как велит закон.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 и стены помогают.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 не в гостях: посидел — не уйдёшь.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Дорога ложка к обеду.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 не ел, а за столом посидел.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семье есть старец, значит,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семье есть драгоценность.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31640" y="480372"/>
            <a:ext cx="6192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3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ЗА ВНИМАНИЕ!</a:t>
            </a:r>
            <a:endParaRPr kumimoji="0" 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В семье и каша гуще. пословица">
            <a:hlinkClick r:id="rId2" tooltip="&quot;Детские поговорки на тему семья, пословицы о родителях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635646"/>
            <a:ext cx="39604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339752" y="271026"/>
            <a:ext cx="64807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мир да лад, там и Божья благодать.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совет — там и свет, где согласье — там и Бог.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Густая каша семьи не разгонит.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Дерево держится корнями, а человек семьей.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внука дедушка — ум, а бабушка — душа.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Доброе братство лучше богатства.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 согревает не печь, а любовь и согласие.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Дружная семья не знает печали.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родителей в детях.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общим столом еда вкуснее.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Земля без воды мертва, человек без семьи — пустоцвет.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нет семьи, так и дома нет.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Куда мать, туда и дитя.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2123728" y="399838"/>
            <a:ext cx="70202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Люблю своих детей, но внуки милей.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Любовь братская крепче каменных стен.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Любовь да совет — там горя нет.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Любящая мать — душа семьи и украшение жизни.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Материнская молитва со дна моря достает.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Материнский гнев, что весенний снег: и много его выпадет, да скоро растает.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Мать всякому делу голова.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Мать кормит детей, как земля людей.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что и клад, когда в семье лад.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будет добра, коли в семье вражда.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прячь свои неудачи от родителей.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Отец наказывает, отец и хвалит.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Отца с матерью почитать — горя не знать.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7494"/>
            <a:ext cx="5598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1043608" y="280435"/>
            <a:ext cx="619268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солнышке тепло, при матери добро.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Родителей чти — не собьешься с истинного пути.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трудолюбивы — и дети не ленивы.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 люди — сочтемся.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Свой дом — не чужой: из него не уйдешь.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Свой своему не враг.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Семейное согласие всего дороже.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Семейный горшок всегда кипит.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Семье, где помогают друг другу, беды не страшны.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Семьей дорожить — счастливым быть.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без детей, что цветок без запаха.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дает человеку путевку в жизнь.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крепка ладом.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 сильна, когда над ней крыша одна.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907704" y="193513"/>
            <a:ext cx="5688632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Сердце матери греет лучше солнца.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Согласье в семье — богатство.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Ссора в своей семье — до первого взгляда.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Старший брат как второй отец.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Счастье родителей — честность и трудолюбие детей.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Сын да дочь — ясно солнце, светел месяц.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Терпенью матери нет предела.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кого есть бабушка и дед, тот не ведает бед.     </a:t>
            </a:r>
            <a:r>
              <a: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 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835696" y="167988"/>
            <a:ext cx="676875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блина не масленица, без пирога не именины.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капусты щи пусты.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мужа — что без головы, а без жены — что без ума.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отца —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полсирота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без матери — круглая сирота.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соли не вкусно, а без хлеба не сытно.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хозяина дом сирота.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Брат сестре не указ в стряпне.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и на нашей улице праздник.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квас, да не было вас.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голодный год лучше хлеба кусок, чем слиток золота.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гостях хорошо, а дома лучше.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каждой избушке свои погремушки.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своей-то печи и дрова ярче горят.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своём доме как хочу, так и ворочу.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семье не без урода.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23728" y="194083"/>
            <a:ext cx="56166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равны детки — и пареньки, и девки.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равные детки, что пареньки, что девки.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Вся семья вместе, так и душа на месте.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любовь и совет, там и горя нет.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Горе матерей — грусть для сыновей, 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горе     сыновей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смерть для матерей.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Горячи калачи на печи.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Гость в дом — хозяину радость.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Гость на порог — счастье в дом.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Гость недолго гостит, да много видит.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Дитё хоть и криво, а отцу-матери диво.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Дитятко — что тесто: как замесил, </a:t>
            </a:r>
          </a:p>
          <a:p>
            <a:pPr marL="0" marR="0" lvl="0" indent="190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и выросло.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3323</Words>
  <Application>Microsoft Office PowerPoint</Application>
  <PresentationFormat>Экран (16:9)</PresentationFormat>
  <Paragraphs>178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Гюльзар Самедова</cp:lastModifiedBy>
  <cp:revision>32</cp:revision>
  <dcterms:created xsi:type="dcterms:W3CDTF">2016-07-11T15:29:42Z</dcterms:created>
  <dcterms:modified xsi:type="dcterms:W3CDTF">2021-04-11T18:39:11Z</dcterms:modified>
</cp:coreProperties>
</file>