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0" r:id="rId3"/>
    <p:sldId id="257" r:id="rId4"/>
    <p:sldId id="258" r:id="rId5"/>
    <p:sldId id="259" r:id="rId6"/>
    <p:sldId id="267" r:id="rId7"/>
    <p:sldId id="268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71" r:id="rId16"/>
    <p:sldId id="272" r:id="rId17"/>
    <p:sldId id="273" r:id="rId18"/>
    <p:sldId id="275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7961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4236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3326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7962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9661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8829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7283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1867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5417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365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0538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6774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1916832"/>
            <a:ext cx="6172200" cy="1857388"/>
          </a:xfrm>
        </p:spPr>
        <p:txBody>
          <a:bodyPr/>
          <a:lstStyle/>
          <a:p>
            <a:pPr algn="ctr"/>
            <a:r>
              <a:rPr lang="en-US" dirty="0"/>
              <a:t>TYPES OF QUESTIONS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4365104"/>
            <a:ext cx="5314960" cy="657926"/>
          </a:xfrm>
        </p:spPr>
        <p:txBody>
          <a:bodyPr>
            <a:normAutofit/>
          </a:bodyPr>
          <a:lstStyle/>
          <a:p>
            <a:r>
              <a:rPr lang="ru-RU" dirty="0"/>
              <a:t>ТИПЫ ВОПРОСОВ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Специальные вопросы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Специальные вопросы начинаются с вопросительного слова (или группы слов), заменяющий тот член предложения, к которому относится вопрос. Они начинаются словами: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When –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когда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What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что\какой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Who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- кто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Which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– который</a:t>
            </a:r>
          </a:p>
          <a:p>
            <a:pPr marL="0" indent="0">
              <a:buNone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Where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где\куда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Why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- почему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How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- как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How much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- сколько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How long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– сколько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времени\как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долго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Пример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teacher </a:t>
            </a:r>
            <a:r>
              <a:rPr lang="en-US" sz="2800" u="sng" dirty="0">
                <a:latin typeface="Times New Roman" pitchFamily="18" charset="0"/>
                <a:cs typeface="Times New Roman" pitchFamily="18" charset="0"/>
              </a:rPr>
              <a:t>read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an interesting story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to the students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yesterday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Вопрос к косвенному дополнению:</a:t>
            </a:r>
          </a:p>
          <a:p>
            <a:pPr marL="0" indent="0">
              <a:buNone/>
            </a:pPr>
            <a:r>
              <a:rPr lang="en-US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Whom did the teacher read an interesting story yesterday?</a:t>
            </a: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Вопрос к обстоятельству времени:</a:t>
            </a:r>
          </a:p>
          <a:p>
            <a:pPr marL="0" indent="0">
              <a:buNone/>
            </a:pPr>
            <a:r>
              <a:rPr lang="en-US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When did the teacher read an interesting story to the students?</a:t>
            </a: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Вопрос к сказуемому:</a:t>
            </a:r>
          </a:p>
          <a:p>
            <a:pPr marL="0" indent="0">
              <a:buNone/>
            </a:pPr>
            <a:r>
              <a:rPr lang="en-US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What did the teacher do yesterday?</a:t>
            </a: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Вопрос к определению: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teacher read an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interesting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story to the students yesterday.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вопрос относится к определению, то вопросительные слова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what, which, whose, how much, how many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стоят непосредственно перед существительным, которое они определяют: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story did the teacher read to the students yesterday?</a:t>
            </a:r>
          </a:p>
          <a:p>
            <a:pPr marL="0" indent="0">
              <a:buNone/>
            </a:pP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рассказ преподаватель читал вчера студентам?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Ответы на специальные вопросы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Ответы на спец. вопросы даются полные с повторением всех членов предложения, логически необходимых для данного ответа: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When did the teacher read an interesting story to the students?</a:t>
            </a:r>
          </a:p>
          <a:p>
            <a:pPr>
              <a:buFontTx/>
              <a:buChar char="-"/>
            </a:pPr>
            <a:r>
              <a:rPr lang="en-US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He read it to them yesterday.</a:t>
            </a:r>
          </a:p>
          <a:p>
            <a:pPr>
              <a:buFontTx/>
              <a:buChar char="-"/>
            </a:pPr>
            <a:endParaRPr lang="en-US" i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i="1" dirty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Члены предложения выраженные существительными, обычно заменяются местоимениями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Ответы на специальные вопросы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 спец.вопросы возможны ответы, состоящие только из того члена предложения, к которому относится вопрос: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- </a:t>
            </a:r>
            <a:r>
              <a:rPr lang="en-US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When did the teacher read an interesting story to the students?</a:t>
            </a:r>
            <a:endParaRPr lang="ru-RU" sz="28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- </a:t>
            </a:r>
            <a:r>
              <a:rPr lang="en-US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Yesterday.</a:t>
            </a:r>
            <a:endParaRPr lang="ru-RU" sz="28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/>
              <a:t>Fill in the words to form questions.</a:t>
            </a:r>
            <a:br>
              <a:rPr lang="en-US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0600"/>
          </a:xfrm>
        </p:spPr>
        <p:txBody>
          <a:bodyPr>
            <a:normAutofit fontScale="55000" lnSpcReduction="20000"/>
          </a:bodyPr>
          <a:lstStyle/>
          <a:p>
            <a:pPr marL="0" indent="0" fontAlgn="base">
              <a:buNone/>
            </a:pPr>
            <a:r>
              <a:rPr lang="en-US" sz="5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did, are, do, have, was, haven't, is, isn't</a:t>
            </a:r>
          </a:p>
          <a:p>
            <a:pPr marL="0" indent="0" fontAlgn="base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indent="-742950" fontAlgn="base">
              <a:buFont typeface="+mj-lt"/>
              <a:buAutoNum type="arabicPeriod"/>
            </a:pP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types of books ______ you like to read?</a:t>
            </a:r>
          </a:p>
          <a:p>
            <a:pPr marL="742950" indent="-742950" fontAlgn="base">
              <a:buFont typeface="+mj-lt"/>
              <a:buAutoNum type="arabicPeriod"/>
            </a:pP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_____ she reading love story or an adventure story?</a:t>
            </a:r>
          </a:p>
          <a:p>
            <a:pPr marL="742950" indent="-742950" fontAlgn="base">
              <a:buFont typeface="+mj-lt"/>
              <a:buAutoNum type="arabicPeriod"/>
            </a:pP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______ you seen «Titanic»?</a:t>
            </a:r>
          </a:p>
          <a:p>
            <a:pPr marL="742950" indent="-742950" fontAlgn="base">
              <a:buFont typeface="+mj-lt"/>
              <a:buAutoNum type="arabicPeriod"/>
            </a:pP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Who _____ watching TV at eight o'clock last night?</a:t>
            </a:r>
          </a:p>
          <a:p>
            <a:pPr marL="742950" indent="-742950" fontAlgn="base">
              <a:buFont typeface="+mj-lt"/>
              <a:buAutoNum type="arabicPeriod"/>
            </a:pP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It's an exciting book, ________ it?</a:t>
            </a:r>
          </a:p>
          <a:p>
            <a:pPr marL="742950" indent="-742950" fontAlgn="base">
              <a:buFont typeface="+mj-lt"/>
              <a:buAutoNum type="arabicPeriod"/>
            </a:pP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_____ you going to watch a romantic film or a musical?</a:t>
            </a:r>
          </a:p>
          <a:p>
            <a:pPr marL="742950" indent="-742950" fontAlgn="base">
              <a:buFont typeface="+mj-lt"/>
              <a:buAutoNum type="arabicPeriod"/>
            </a:pP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You have seen this film, _______ you.</a:t>
            </a:r>
          </a:p>
          <a:p>
            <a:pPr marL="742950" indent="-742950" fontAlgn="base">
              <a:buFont typeface="+mj-lt"/>
              <a:buAutoNum type="arabicPeriod"/>
            </a:pP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_____ you go to the cinema last night?</a:t>
            </a:r>
            <a:endParaRPr lang="ru-RU" sz="3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base">
              <a:buNone/>
            </a:pPr>
            <a:endParaRPr lang="en-US" sz="3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base">
              <a:buNone/>
            </a:pP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Now group this question by their types.</a:t>
            </a:r>
          </a:p>
          <a:p>
            <a:pPr marL="0" indent="0" fontAlgn="base">
              <a:buNone/>
            </a:pP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Questions: ______________.</a:t>
            </a:r>
          </a:p>
          <a:p>
            <a:pPr marL="0" indent="0" fontAlgn="base">
              <a:buNone/>
            </a:pP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Alternative Questions: ______________.</a:t>
            </a:r>
          </a:p>
          <a:p>
            <a:pPr marL="0" indent="0" fontAlgn="base">
              <a:buNone/>
            </a:pP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Special Questions: ______________.</a:t>
            </a:r>
          </a:p>
          <a:p>
            <a:pPr marL="0" indent="0" fontAlgn="base">
              <a:buNone/>
            </a:pPr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Tag Questions: ______________.</a:t>
            </a:r>
            <a:endParaRPr lang="ru-RU" sz="3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03804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864096"/>
          </a:xfrm>
        </p:spPr>
        <p:txBody>
          <a:bodyPr>
            <a:normAutofit/>
          </a:bodyPr>
          <a:lstStyle/>
          <a:p>
            <a:r>
              <a:rPr lang="en-US" i="1" dirty="0"/>
              <a:t>Form questions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525963"/>
          </a:xfrm>
        </p:spPr>
        <p:txBody>
          <a:bodyPr>
            <a:noAutofit/>
          </a:bodyPr>
          <a:lstStyle/>
          <a:p>
            <a:pPr marL="457200" indent="-457200" fontAlgn="base">
              <a:buFont typeface="+mj-lt"/>
              <a:buAutoNum type="arabicPeriod"/>
            </a:pPr>
            <a:r>
              <a:rPr lang="en-US" sz="2000" i="1" dirty="0"/>
              <a:t> </a:t>
            </a:r>
            <a:r>
              <a:rPr lang="en-US" sz="2000" dirty="0"/>
              <a:t>birthday / is / when / your?</a:t>
            </a:r>
          </a:p>
          <a:p>
            <a:pPr marL="457200" indent="-457200" fontAlgn="base">
              <a:buFont typeface="+mj-lt"/>
              <a:buAutoNum type="arabicPeriod"/>
            </a:pPr>
            <a:r>
              <a:rPr lang="en-US" sz="2000" dirty="0"/>
              <a:t>many / How / cards / did / get / you?</a:t>
            </a:r>
          </a:p>
          <a:p>
            <a:pPr marL="457200" indent="-457200" fontAlgn="base">
              <a:buFont typeface="+mj-lt"/>
              <a:buAutoNum type="arabicPeriod"/>
            </a:pPr>
            <a:r>
              <a:rPr lang="en-US" sz="2000" dirty="0"/>
              <a:t>do / What / like / you / presents?</a:t>
            </a:r>
          </a:p>
          <a:p>
            <a:pPr marL="457200" indent="-457200" fontAlgn="base">
              <a:buFont typeface="+mj-lt"/>
              <a:buAutoNum type="arabicPeriod"/>
            </a:pPr>
            <a:r>
              <a:rPr lang="en-US" sz="2000" dirty="0"/>
              <a:t>mum / What / make / did / cake / your?</a:t>
            </a:r>
          </a:p>
          <a:p>
            <a:pPr marL="457200" indent="-457200" fontAlgn="base">
              <a:buFont typeface="+mj-lt"/>
              <a:buAutoNum type="arabicPeriod"/>
            </a:pPr>
            <a:r>
              <a:rPr lang="en-US" sz="2000" dirty="0"/>
              <a:t>at the party / you / did / what / do?</a:t>
            </a:r>
          </a:p>
          <a:p>
            <a:pPr marL="457200" indent="-457200" fontAlgn="base">
              <a:buFont typeface="+mj-lt"/>
              <a:buAutoNum type="arabicPeriod"/>
            </a:pPr>
            <a:r>
              <a:rPr lang="en-US" sz="2000" dirty="0"/>
              <a:t>like / you / parties / do / Why?</a:t>
            </a:r>
          </a:p>
          <a:p>
            <a:pPr marL="457200" indent="-457200" fontAlgn="base">
              <a:buFont typeface="+mj-lt"/>
              <a:buAutoNum type="arabicPeriod"/>
            </a:pPr>
            <a:r>
              <a:rPr lang="en-US" sz="2000" dirty="0"/>
              <a:t>summer / are / this / where / you / going?</a:t>
            </a:r>
          </a:p>
          <a:p>
            <a:pPr marL="457200" indent="-457200" fontAlgn="base">
              <a:buFont typeface="+mj-lt"/>
              <a:buAutoNum type="arabicPeriod"/>
            </a:pPr>
            <a:r>
              <a:rPr lang="en-US" sz="2000" dirty="0"/>
              <a:t>there / going / How / you / are?</a:t>
            </a:r>
          </a:p>
          <a:p>
            <a:pPr marL="457200" indent="-457200" fontAlgn="base">
              <a:buFont typeface="+mj-lt"/>
              <a:buAutoNum type="arabicPeriod"/>
            </a:pPr>
            <a:r>
              <a:rPr lang="en-US" sz="2000" dirty="0"/>
              <a:t>take / going / to / what / you / are?</a:t>
            </a:r>
          </a:p>
          <a:p>
            <a:pPr marL="457200" indent="-457200" fontAlgn="base">
              <a:buFont typeface="+mj-lt"/>
              <a:buAutoNum type="arabicPeriod"/>
            </a:pPr>
            <a:r>
              <a:rPr lang="en-US" sz="2000" dirty="0"/>
              <a:t>with / are / you / Who / going?</a:t>
            </a:r>
          </a:p>
          <a:p>
            <a:pPr marL="457200" indent="-457200" fontAlgn="base">
              <a:buFont typeface="+mj-lt"/>
              <a:buAutoNum type="arabicPeriod"/>
            </a:pPr>
            <a:r>
              <a:rPr lang="en-US" sz="2000" dirty="0"/>
              <a:t>do / going / to / you / there / What / are?</a:t>
            </a:r>
          </a:p>
          <a:p>
            <a:pPr marL="457200" indent="-457200" fontAlgn="base">
              <a:buFont typeface="+mj-lt"/>
              <a:buAutoNum type="arabicPeriod"/>
            </a:pPr>
            <a:r>
              <a:rPr lang="en-US" sz="2000" dirty="0"/>
              <a:t>you / stay / going / to / are / Where?</a:t>
            </a:r>
          </a:p>
          <a:p>
            <a:pPr marL="457200" indent="-457200" fontAlgn="base">
              <a:buFont typeface="+mj-lt"/>
              <a:buAutoNum type="arabicPeriod"/>
            </a:pPr>
            <a:r>
              <a:rPr lang="en-US" sz="2000" dirty="0"/>
              <a:t>what / playing / dad / sports / your / games / is / of / fond?</a:t>
            </a:r>
          </a:p>
          <a:p>
            <a:pPr marL="457200" indent="-457200" fontAlgn="base">
              <a:buFont typeface="+mj-lt"/>
              <a:buAutoNum type="arabicPeriod"/>
            </a:pPr>
            <a:r>
              <a:rPr lang="en-US" sz="2000" dirty="0"/>
              <a:t>roller-skate / when / learn / you / to / did?</a:t>
            </a:r>
          </a:p>
          <a:p>
            <a:pPr marL="457200" indent="-457200" fontAlgn="base">
              <a:buFont typeface="+mj-lt"/>
              <a:buAutoNum type="arabicPeriod"/>
            </a:pPr>
            <a:r>
              <a:rPr lang="en-US" sz="2000" dirty="0"/>
              <a:t>of / afraid / are / swimming / you?</a:t>
            </a:r>
          </a:p>
        </p:txBody>
      </p:sp>
    </p:spTree>
    <p:extLst>
      <p:ext uri="{BB962C8B-B14F-4D97-AF65-F5344CB8AC3E}">
        <p14:creationId xmlns:p14="http://schemas.microsoft.com/office/powerpoint/2010/main" val="14402822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i="1" dirty="0" err="1"/>
              <a:t>Напишите</a:t>
            </a:r>
            <a:r>
              <a:rPr lang="en-US" sz="3600" i="1" dirty="0"/>
              <a:t> </a:t>
            </a:r>
            <a:r>
              <a:rPr lang="en-US" sz="3600" i="1" dirty="0" err="1"/>
              <a:t>вопросы</a:t>
            </a:r>
            <a:r>
              <a:rPr lang="en-US" sz="3600" i="1" dirty="0"/>
              <a:t> к </a:t>
            </a:r>
            <a:r>
              <a:rPr lang="en-US" sz="3600" i="1" dirty="0" err="1"/>
              <a:t>предложениям</a:t>
            </a:r>
            <a:r>
              <a:rPr lang="en-US" sz="3600" i="1" dirty="0"/>
              <a:t>, </a:t>
            </a:r>
            <a:r>
              <a:rPr lang="en-US" sz="3600" i="1" dirty="0" err="1"/>
              <a:t>начиная</a:t>
            </a:r>
            <a:r>
              <a:rPr lang="en-US" sz="3600" i="1" dirty="0"/>
              <a:t> </a:t>
            </a:r>
            <a:r>
              <a:rPr lang="en-US" sz="3600" i="1" dirty="0" err="1"/>
              <a:t>со</a:t>
            </a:r>
            <a:r>
              <a:rPr lang="en-US" sz="3600" i="1" dirty="0"/>
              <a:t> </a:t>
            </a:r>
            <a:r>
              <a:rPr lang="en-US" sz="3600" i="1" dirty="0" err="1"/>
              <a:t>слова</a:t>
            </a:r>
            <a:r>
              <a:rPr lang="en-US" sz="3600" i="1" dirty="0"/>
              <a:t> в </a:t>
            </a:r>
            <a:r>
              <a:rPr lang="en-US" sz="3600" i="1" dirty="0" err="1"/>
              <a:t>скобках</a:t>
            </a:r>
            <a:r>
              <a:rPr lang="en-US" sz="3600" i="1" dirty="0"/>
              <a:t>.</a:t>
            </a:r>
            <a:br>
              <a:rPr lang="en-US" sz="3600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4997152"/>
          </a:xfrm>
        </p:spPr>
        <p:txBody>
          <a:bodyPr>
            <a:noAutofit/>
          </a:bodyPr>
          <a:lstStyle/>
          <a:p>
            <a:pPr marL="514350" indent="-514350" fontAlgn="base">
              <a:buFont typeface="+mj-lt"/>
              <a:buAutoNum type="arabicPeriod"/>
            </a:pPr>
            <a:r>
              <a:rPr lang="en-US" sz="2500" dirty="0"/>
              <a:t>My sister eats sweets every day. (Who)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en-US" sz="2500" dirty="0"/>
              <a:t>He won't go to the country this summer (Will)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en-US" sz="2500" dirty="0"/>
              <a:t>We were advised to come. (What?)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en-US" sz="2500" dirty="0"/>
              <a:t>I haven't seen Peter since Saturday. (Since when?)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en-US" sz="2500" dirty="0"/>
              <a:t>They are planning to have a holiday soon. (They)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en-US" sz="2500" dirty="0"/>
              <a:t>She made a beautiful dress for herself last week. (What?)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en-US" sz="2500" dirty="0"/>
              <a:t>Everybody was waiting at the door to the museum. (Was)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en-US" sz="2500" dirty="0"/>
              <a:t>By the end of the year, he had read about twenty books. (How many)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en-US" sz="2500" dirty="0"/>
              <a:t>He is followed by his friend everywhere. (By whom?)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en-US" sz="2500" dirty="0"/>
              <a:t>He didn't know how he could help his friend. (Why?)</a:t>
            </a:r>
          </a:p>
        </p:txBody>
      </p:sp>
    </p:spTree>
    <p:extLst>
      <p:ext uri="{BB962C8B-B14F-4D97-AF65-F5344CB8AC3E}">
        <p14:creationId xmlns:p14="http://schemas.microsoft.com/office/powerpoint/2010/main" val="503091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/>
              <a:t>Измените предложения так. Чтобы они стали вопросительными. </a:t>
            </a:r>
            <a:r>
              <a:rPr lang="en-US" sz="3600" b="1" dirty="0"/>
              <a:t>Make general questions.</a:t>
            </a:r>
            <a:br>
              <a:rPr lang="en-US" sz="3600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132857"/>
            <a:ext cx="8229600" cy="4032448"/>
          </a:xfrm>
        </p:spPr>
        <p:txBody>
          <a:bodyPr>
            <a:normAutofit/>
          </a:bodyPr>
          <a:lstStyle/>
          <a:p>
            <a:pPr marL="514350" indent="-514350" fontAlgn="base">
              <a:buFont typeface="+mj-lt"/>
              <a:buAutoNum type="arabicPeriod"/>
            </a:pPr>
            <a:r>
              <a:rPr lang="en-US" dirty="0"/>
              <a:t>The rabbit is hopping now.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en-US" dirty="0"/>
              <a:t>Children are swimming now.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en-US" dirty="0"/>
              <a:t>I am reading a book now.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en-US" dirty="0"/>
              <a:t>Dave is riding his bike now.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en-US" dirty="0"/>
              <a:t>We are planting some seeds now.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en-US" dirty="0"/>
              <a:t>She is giving me a rubber now.</a:t>
            </a:r>
          </a:p>
        </p:txBody>
      </p:sp>
    </p:spTree>
    <p:extLst>
      <p:ext uri="{BB962C8B-B14F-4D97-AF65-F5344CB8AC3E}">
        <p14:creationId xmlns:p14="http://schemas.microsoft.com/office/powerpoint/2010/main" val="8841292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Question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 fontScale="92500" lnSpcReduction="20000"/>
          </a:bodyPr>
          <a:lstStyle/>
          <a:p>
            <a:pPr marL="514350" indent="-514350" fontAlgn="base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Jane eats lunch at the canteen every day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didn't sleep well last night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am studying my grammar book now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children weren't watching TV last night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wasn't cold yesterday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 won't be at home tonight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 can't play the piano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They have visited many places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 was given more time for the test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English is spoken in Australia</a:t>
            </a:r>
          </a:p>
        </p:txBody>
      </p:sp>
    </p:spTree>
    <p:extLst>
      <p:ext uri="{BB962C8B-B14F-4D97-AF65-F5344CB8AC3E}">
        <p14:creationId xmlns:p14="http://schemas.microsoft.com/office/powerpoint/2010/main" val="381178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istudy.su/wp-content/uploads/2013/01/%D0%A2%D0%B8%D0%BF%D1%8B-%D0%B2%D0%BE%D0%BF%D1%80%D0%BE%D1%81%D0%BE%D0%B2-%D0%B2-%D0%B0%D0%BD%D0%B3%D0%BB%D0%B8%D0%B9%D1%81%D0%BA%D0%BE%D0%BC-%D1%8F%D0%B7%D1%8B%D0%BA%D0%B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973" y="548680"/>
            <a:ext cx="8676456" cy="60735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Общие вопросы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Общий вопрос-это вопрос, который предполагает в качестве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ответа либо ДА, либо НЕТ.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т.е. вопрос для получения общей информации.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В данном типе вопросов не используются вопросительные слова, и начинается он со вспомогательного глагола. Для каждого времени существуют свои вспомогательные глаголы.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Основные вспомогательные глаголы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Present Simple –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do\does</a:t>
            </a:r>
          </a:p>
          <a:p>
            <a:pPr>
              <a:buNone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Present Continuous – am\is\are</a:t>
            </a:r>
          </a:p>
          <a:p>
            <a:pPr>
              <a:buNone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Present Perfect\ Perfect Cont. – have\has</a:t>
            </a:r>
          </a:p>
          <a:p>
            <a:pPr>
              <a:buNone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Past Simple - did </a:t>
            </a:r>
          </a:p>
          <a:p>
            <a:pPr>
              <a:buNone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Past Continuous – was\were</a:t>
            </a:r>
          </a:p>
          <a:p>
            <a:pPr>
              <a:buNone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Past Perfect\ Perfect Cont.  - had</a:t>
            </a:r>
          </a:p>
          <a:p>
            <a:pPr>
              <a:buNone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Future tenses – will(shall)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Порядок слов в общем вопросе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Вспомогательный глагол</a:t>
            </a:r>
          </a:p>
          <a:p>
            <a:pPr marL="457200" indent="-457200"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Подлежащие (кто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что)</a:t>
            </a:r>
          </a:p>
          <a:p>
            <a:pPr marL="457200" indent="-457200"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Смысловой глагол (в нужной форме)</a:t>
            </a:r>
          </a:p>
          <a:p>
            <a:pPr marL="457200" indent="-457200"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Дополнение и определение</a:t>
            </a:r>
          </a:p>
          <a:p>
            <a:pPr marL="457200" indent="-45720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Tx/>
              <a:buChar char="-"/>
            </a:pPr>
            <a:r>
              <a:rPr lang="en-US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Do you play tennis every week? – Yes, I do / No, I don’t.</a:t>
            </a:r>
          </a:p>
          <a:p>
            <a:pPr marL="457200" indent="-457200">
              <a:buFontTx/>
              <a:buChar char="-"/>
            </a:pPr>
            <a:r>
              <a:rPr lang="en-US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Will we go to the restaurant tonight? – Yes, we will / No, we won’t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Отрицательная форма общих вопросов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Отрицательная форма общих вопросов образуется при помощи частицы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которая ставится после подлежащего перед смысловым глаголом: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Do you not know him?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разговорной речи частица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сливается с вспомогательным или модальным глаголом: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Don’t you know him?</a:t>
            </a:r>
          </a:p>
          <a:p>
            <a:pPr marL="0" indent="0"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* Общие вопросы в отрицательной форме выражают удивление и соответствуют в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рус.яз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. вопросам, начинающимся с разве? или неужели?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Ответы на общие вопросы в отрицательной форме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Ответы на общие вопросы в отрицательной форме строятся так же, как и ответы на общие вопросы в утвердительной форме. Однако, следует обращать внимание на разницу в употреблении 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no\yes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в английском и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да\нет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в русском языках:</a:t>
            </a:r>
          </a:p>
          <a:p>
            <a:pPr marL="0" indent="0">
              <a:buNone/>
            </a:pPr>
            <a:endParaRPr lang="ru-RU" sz="28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3900912"/>
              </p:ext>
            </p:extLst>
          </p:nvPr>
        </p:nvGraphicFramePr>
        <p:xfrm>
          <a:off x="357158" y="4000505"/>
          <a:ext cx="7858179" cy="2468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432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955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193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09630">
                <a:tc>
                  <a:txBody>
                    <a:bodyPr/>
                    <a:lstStyle/>
                    <a:p>
                      <a:r>
                        <a:rPr lang="en-US" sz="2400" b="1" i="1" dirty="0">
                          <a:latin typeface="Times New Roman" pitchFamily="18" charset="0"/>
                          <a:cs typeface="Times New Roman" pitchFamily="18" charset="0"/>
                        </a:rPr>
                        <a:t>Didn’t you speak to him yesterday?</a:t>
                      </a:r>
                      <a:endParaRPr lang="ru-RU" sz="2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i="1" dirty="0">
                          <a:latin typeface="Times New Roman" pitchFamily="18" charset="0"/>
                          <a:cs typeface="Times New Roman" pitchFamily="18" charset="0"/>
                        </a:rPr>
                        <a:t>Yes, I did</a:t>
                      </a:r>
                      <a:endParaRPr lang="ru-RU" sz="2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i="1" dirty="0">
                          <a:latin typeface="Times New Roman" pitchFamily="18" charset="0"/>
                          <a:cs typeface="Times New Roman" pitchFamily="18" charset="0"/>
                        </a:rPr>
                        <a:t>No, I didn’t</a:t>
                      </a:r>
                      <a:endParaRPr lang="ru-RU" sz="2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9630">
                <a:tc>
                  <a:txBody>
                    <a:bodyPr/>
                    <a:lstStyle/>
                    <a:p>
                      <a:r>
                        <a:rPr lang="ru-RU" sz="2400" b="1" i="1" dirty="0">
                          <a:latin typeface="Times New Roman" pitchFamily="18" charset="0"/>
                          <a:cs typeface="Times New Roman" pitchFamily="18" charset="0"/>
                        </a:rPr>
                        <a:t>Разве вы</a:t>
                      </a:r>
                      <a:r>
                        <a:rPr lang="ru-RU" sz="2400" b="1" i="1" baseline="0" dirty="0">
                          <a:latin typeface="Times New Roman" pitchFamily="18" charset="0"/>
                          <a:cs typeface="Times New Roman" pitchFamily="18" charset="0"/>
                        </a:rPr>
                        <a:t> не говорили с ним вчера?</a:t>
                      </a:r>
                      <a:endParaRPr lang="ru-RU" sz="2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i="1" dirty="0">
                          <a:latin typeface="Times New Roman" pitchFamily="18" charset="0"/>
                          <a:cs typeface="Times New Roman" pitchFamily="18" charset="0"/>
                        </a:rPr>
                        <a:t>Нет, говорил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i="1" dirty="0">
                          <a:latin typeface="Times New Roman" pitchFamily="18" charset="0"/>
                          <a:cs typeface="Times New Roman" pitchFamily="18" charset="0"/>
                        </a:rPr>
                        <a:t>Нет, не говорил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9630">
                <a:tc>
                  <a:txBody>
                    <a:bodyPr/>
                    <a:lstStyle/>
                    <a:p>
                      <a:r>
                        <a:rPr lang="en-US" sz="2400" b="1" i="1" dirty="0">
                          <a:latin typeface="Times New Roman" pitchFamily="18" charset="0"/>
                          <a:cs typeface="Times New Roman" pitchFamily="18" charset="0"/>
                        </a:rPr>
                        <a:t>Won’t he come here tonight?</a:t>
                      </a:r>
                      <a:endParaRPr lang="ru-RU" sz="2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i="1" dirty="0">
                          <a:latin typeface="Times New Roman" pitchFamily="18" charset="0"/>
                          <a:cs typeface="Times New Roman" pitchFamily="18" charset="0"/>
                        </a:rPr>
                        <a:t>Yes,</a:t>
                      </a:r>
                      <a:r>
                        <a:rPr lang="en-US" sz="2400" b="1" i="1" baseline="0" dirty="0">
                          <a:latin typeface="Times New Roman" pitchFamily="18" charset="0"/>
                          <a:cs typeface="Times New Roman" pitchFamily="18" charset="0"/>
                        </a:rPr>
                        <a:t> he will</a:t>
                      </a:r>
                      <a:endParaRPr lang="ru-RU" sz="2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i="1" dirty="0">
                          <a:latin typeface="Times New Roman" pitchFamily="18" charset="0"/>
                          <a:cs typeface="Times New Roman" pitchFamily="18" charset="0"/>
                        </a:rPr>
                        <a:t>No, he won’t</a:t>
                      </a:r>
                      <a:endParaRPr lang="ru-RU" sz="2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Разделительный вопрос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Разделительный, потому, что тот вопрос состоит из 2-х частей, разделенных запятой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1 часть-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утвердительное или отрицательное повествовательное предложение</a:t>
            </a:r>
          </a:p>
          <a:p>
            <a:pPr marL="0" indent="0"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2 часть –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вопрос по данному утверждению (краткий общий вопрос). Состоит из соответствующего местоимения и того вспомогательного или модального глагола, который входит в состав сказуемого повествовательного предложения.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Пример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1. She is very busy, isn’t she? – Yes, she is/ No, she isn’t.</a:t>
            </a:r>
          </a:p>
          <a:p>
            <a:pPr marL="0" indent="0">
              <a:buNone/>
            </a:pPr>
            <a:r>
              <a:rPr lang="en-US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Она очень занята, не правда ли? – Да, занята / Нет, не занята.</a:t>
            </a:r>
            <a:endParaRPr lang="en-US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2. He doesn’t speak English, does he? – No, he doesn’t / 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Yes, he does.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Он не говорит по-английски, не правда ли? – Да, не говорит/ Нет, говорит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* В английском языке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может стоять только в отрицательном ответе, а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YES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- в утвердительном ответе, в то время как в русском языке ДА может стоять в отрицательном ответе, а НЕТ – в утвердительном.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</TotalTime>
  <Words>1335</Words>
  <Application>Microsoft Office PowerPoint</Application>
  <PresentationFormat>Экран (4:3)</PresentationFormat>
  <Paragraphs>156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Times New Roman</vt:lpstr>
      <vt:lpstr>Тема Office</vt:lpstr>
      <vt:lpstr>TYPES OF QUESTIONS</vt:lpstr>
      <vt:lpstr>Презентация PowerPoint</vt:lpstr>
      <vt:lpstr>Общие вопросы</vt:lpstr>
      <vt:lpstr>Основные вспомогательные глаголы</vt:lpstr>
      <vt:lpstr>Порядок слов в общем вопросе</vt:lpstr>
      <vt:lpstr>Отрицательная форма общих вопросов</vt:lpstr>
      <vt:lpstr>Ответы на общие вопросы в отрицательной форме</vt:lpstr>
      <vt:lpstr>Разделительный вопрос</vt:lpstr>
      <vt:lpstr>Пример</vt:lpstr>
      <vt:lpstr>Специальные вопросы</vt:lpstr>
      <vt:lpstr>Пример</vt:lpstr>
      <vt:lpstr>Вопрос к определению:</vt:lpstr>
      <vt:lpstr>Ответы на специальные вопросы</vt:lpstr>
      <vt:lpstr>Ответы на специальные вопросы</vt:lpstr>
      <vt:lpstr>Fill in the words to form questions. </vt:lpstr>
      <vt:lpstr>Form questions</vt:lpstr>
      <vt:lpstr>Напишите вопросы к предложениям, начиная со слова в скобках. </vt:lpstr>
      <vt:lpstr>Измените предложения так. Чтобы они стали вопросительными. Make general questions. </vt:lpstr>
      <vt:lpstr>General Question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 типов вопросов</dc:title>
  <dc:creator>user</dc:creator>
  <cp:lastModifiedBy>Дарья Лебедева</cp:lastModifiedBy>
  <cp:revision>46</cp:revision>
  <dcterms:created xsi:type="dcterms:W3CDTF">2015-01-04T18:39:09Z</dcterms:created>
  <dcterms:modified xsi:type="dcterms:W3CDTF">2021-04-25T18:05:04Z</dcterms:modified>
</cp:coreProperties>
</file>