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71" r:id="rId11"/>
    <p:sldId id="272" r:id="rId12"/>
    <p:sldId id="273" r:id="rId13"/>
    <p:sldId id="268" r:id="rId14"/>
    <p:sldId id="269" r:id="rId15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699116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637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650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1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85917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5/21/2020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862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70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5259363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8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504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750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573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43026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0009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5/21/2020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76018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0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Relationship Id="rId9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1" y="3003213"/>
            <a:ext cx="9184943" cy="211679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1656714">
              <a:lnSpc>
                <a:spcPct val="100000"/>
              </a:lnSpc>
              <a:spcBef>
                <a:spcPts val="110"/>
              </a:spcBef>
            </a:pPr>
            <a:r>
              <a:rPr sz="4400" i="0" spc="-65" dirty="0">
                <a:latin typeface="FrankRuehl" panose="020E0503060101010101" pitchFamily="34" charset="-79"/>
                <a:cs typeface="FrankRuehl" panose="020E0503060101010101" pitchFamily="34" charset="-79"/>
              </a:rPr>
              <a:t>УЧЕБНО-  М</a:t>
            </a:r>
            <a:r>
              <a:rPr sz="4400" i="0" spc="-80" dirty="0">
                <a:latin typeface="FrankRuehl" panose="020E0503060101010101" pitchFamily="34" charset="-79"/>
                <a:cs typeface="FrankRuehl" panose="020E0503060101010101" pitchFamily="34" charset="-79"/>
              </a:rPr>
              <a:t>Е</a:t>
            </a:r>
            <a:r>
              <a:rPr sz="4400" i="0" spc="-75" dirty="0">
                <a:latin typeface="FrankRuehl" panose="020E0503060101010101" pitchFamily="34" charset="-79"/>
                <a:cs typeface="FrankRuehl" panose="020E0503060101010101" pitchFamily="34" charset="-79"/>
              </a:rPr>
              <a:t>Т</a:t>
            </a:r>
            <a:r>
              <a:rPr sz="4400" i="0" spc="-70" dirty="0">
                <a:latin typeface="FrankRuehl" panose="020E0503060101010101" pitchFamily="34" charset="-79"/>
                <a:cs typeface="FrankRuehl" panose="020E0503060101010101" pitchFamily="34" charset="-79"/>
              </a:rPr>
              <a:t>О</a:t>
            </a:r>
            <a:r>
              <a:rPr sz="4400" i="0" spc="-65" dirty="0">
                <a:latin typeface="FrankRuehl" panose="020E0503060101010101" pitchFamily="34" charset="-79"/>
                <a:cs typeface="FrankRuehl" panose="020E0503060101010101" pitchFamily="34" charset="-79"/>
              </a:rPr>
              <a:t>ДИ</a:t>
            </a:r>
            <a:r>
              <a:rPr sz="4400" i="0" spc="-95" dirty="0">
                <a:latin typeface="FrankRuehl" panose="020E0503060101010101" pitchFamily="34" charset="-79"/>
                <a:cs typeface="FrankRuehl" panose="020E0503060101010101" pitchFamily="34" charset="-79"/>
              </a:rPr>
              <a:t>Ч</a:t>
            </a:r>
            <a:r>
              <a:rPr sz="4400" i="0" spc="-80" dirty="0">
                <a:latin typeface="FrankRuehl" panose="020E0503060101010101" pitchFamily="34" charset="-79"/>
                <a:cs typeface="FrankRuehl" panose="020E0503060101010101" pitchFamily="34" charset="-79"/>
              </a:rPr>
              <a:t>ЕС</a:t>
            </a:r>
            <a:r>
              <a:rPr sz="4400" i="0" spc="-85" dirty="0">
                <a:latin typeface="FrankRuehl" panose="020E0503060101010101" pitchFamily="34" charset="-79"/>
                <a:cs typeface="FrankRuehl" panose="020E0503060101010101" pitchFamily="34" charset="-79"/>
              </a:rPr>
              <a:t>К</a:t>
            </a:r>
            <a:r>
              <a:rPr sz="4400" i="0" spc="-90" dirty="0">
                <a:latin typeface="FrankRuehl" panose="020E0503060101010101" pitchFamily="34" charset="-79"/>
                <a:cs typeface="FrankRuehl" panose="020E0503060101010101" pitchFamily="34" charset="-79"/>
              </a:rPr>
              <a:t>И</a:t>
            </a:r>
            <a:r>
              <a:rPr sz="4400" i="0" dirty="0">
                <a:latin typeface="FrankRuehl" panose="020E0503060101010101" pitchFamily="34" charset="-79"/>
                <a:cs typeface="FrankRuehl" panose="020E0503060101010101" pitchFamily="34" charset="-79"/>
              </a:rPr>
              <a:t>Й  </a:t>
            </a:r>
            <a:r>
              <a:rPr sz="4400" i="0" spc="-70" dirty="0">
                <a:latin typeface="FrankRuehl" panose="020E0503060101010101" pitchFamily="34" charset="-79"/>
                <a:cs typeface="FrankRuehl" panose="020E0503060101010101" pitchFamily="34" charset="-79"/>
              </a:rPr>
              <a:t>КОМПЛЕКС</a:t>
            </a:r>
            <a:endParaRPr sz="4400" dirty="0">
              <a:latin typeface="FrankRuehl" panose="020E0503060101010101" pitchFamily="34" charset="-79"/>
              <a:cs typeface="FrankRuehl" panose="020E0503060101010101" pitchFamily="34" charset="-79"/>
            </a:endParaRPr>
          </a:p>
          <a:p>
            <a:pPr marL="12700">
              <a:lnSpc>
                <a:spcPts val="5755"/>
              </a:lnSpc>
            </a:pPr>
            <a:r>
              <a:rPr sz="5400" i="0" spc="-65" dirty="0">
                <a:solidFill>
                  <a:schemeClr val="tx1">
                    <a:lumMod val="75000"/>
                    <a:lumOff val="25000"/>
                  </a:schemeClr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«ШКОЛА</a:t>
            </a:r>
            <a:r>
              <a:rPr sz="5400" i="0" spc="-285" dirty="0">
                <a:solidFill>
                  <a:schemeClr val="tx1">
                    <a:lumMod val="75000"/>
                    <a:lumOff val="25000"/>
                  </a:schemeClr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 </a:t>
            </a:r>
            <a:r>
              <a:rPr sz="5400" i="0" spc="-70" dirty="0">
                <a:solidFill>
                  <a:schemeClr val="tx1">
                    <a:lumMod val="75000"/>
                    <a:lumOff val="25000"/>
                  </a:schemeClr>
                </a:solidFill>
                <a:latin typeface="FrankRuehl" panose="020E0503060101010101" pitchFamily="34" charset="-79"/>
                <a:cs typeface="FrankRuehl" panose="020E0503060101010101" pitchFamily="34" charset="-79"/>
              </a:rPr>
              <a:t>РОССИИ»</a:t>
            </a:r>
            <a:endParaRPr sz="5400" dirty="0">
              <a:solidFill>
                <a:schemeClr val="tx1">
                  <a:lumMod val="75000"/>
                  <a:lumOff val="25000"/>
                </a:schemeClr>
              </a:solidFill>
              <a:latin typeface="FrankRuehl" panose="020E0503060101010101" pitchFamily="34" charset="-79"/>
              <a:cs typeface="FrankRuehl" panose="020E0503060101010101" pitchFamily="34" charset="-79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237708" y="556591"/>
            <a:ext cx="1284236" cy="16613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03EA15F-E2BD-4FFF-831E-B693B741D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087" y="439003"/>
            <a:ext cx="8019171" cy="703997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Calibri Light" panose="020F0302020204030204" pitchFamily="34" charset="0"/>
                <a:cs typeface="Calibri Light" panose="020F0302020204030204" pitchFamily="34" charset="0"/>
              </a:rPr>
              <a:t>Информационные (компьютерные) технологии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BC80B9-8B23-474F-80CF-AADB761684B1}"/>
              </a:ext>
            </a:extLst>
          </p:cNvPr>
          <p:cNvSpPr txBox="1"/>
          <p:nvPr/>
        </p:nvSpPr>
        <p:spPr>
          <a:xfrm>
            <a:off x="673858" y="1828800"/>
            <a:ext cx="8153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Информационные технологии открывают поистине необозримые возможности в самых разных отраслях профессиональной деятельности, предлагают простые и удобные средства для решения широкого круга задач.</a:t>
            </a:r>
          </a:p>
          <a:p>
            <a:pPr algn="just"/>
            <a:endParaRPr lang="ru-RU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ru-RU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Использование компьютера кардинально расширяет возможности учителя в выборе материалов и форм учебной работы, делает уроки яркими и увлекательными, информационно и эмоционально насыщенными.</a:t>
            </a:r>
          </a:p>
        </p:txBody>
      </p:sp>
    </p:spTree>
    <p:extLst>
      <p:ext uri="{BB962C8B-B14F-4D97-AF65-F5344CB8AC3E}">
        <p14:creationId xmlns:p14="http://schemas.microsoft.com/office/powerpoint/2010/main" val="3166309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03EA15F-E2BD-4FFF-831E-B693B741D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087" y="439003"/>
            <a:ext cx="8019171" cy="703997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Calibri Light" panose="020F0302020204030204" pitchFamily="34" charset="0"/>
                <a:cs typeface="Calibri Light" panose="020F0302020204030204" pitchFamily="34" charset="0"/>
              </a:rPr>
              <a:t>Игровые технологии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BC80B9-8B23-474F-80CF-AADB761684B1}"/>
              </a:ext>
            </a:extLst>
          </p:cNvPr>
          <p:cNvSpPr txBox="1"/>
          <p:nvPr/>
        </p:nvSpPr>
        <p:spPr>
          <a:xfrm>
            <a:off x="673858" y="18288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Игровая технология строится как целостное образование, охватывающее определенную часть учебного процесса и объединенное общим содержанием, сюжетом, персонажем. В нее включаются последовательно игры и упражнения.</a:t>
            </a:r>
          </a:p>
        </p:txBody>
      </p:sp>
    </p:spTree>
    <p:extLst>
      <p:ext uri="{BB962C8B-B14F-4D97-AF65-F5344CB8AC3E}">
        <p14:creationId xmlns:p14="http://schemas.microsoft.com/office/powerpoint/2010/main" val="3526050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03EA15F-E2BD-4FFF-831E-B693B741D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087" y="439003"/>
            <a:ext cx="8019171" cy="703997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Calibri Light" panose="020F0302020204030204" pitchFamily="34" charset="0"/>
                <a:cs typeface="Calibri Light" panose="020F0302020204030204" pitchFamily="34" charset="0"/>
              </a:rPr>
              <a:t>Здоровьесберегающие технологии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BC80B9-8B23-474F-80CF-AADB761684B1}"/>
              </a:ext>
            </a:extLst>
          </p:cNvPr>
          <p:cNvSpPr txBox="1"/>
          <p:nvPr/>
        </p:nvSpPr>
        <p:spPr>
          <a:xfrm>
            <a:off x="673858" y="1828800"/>
            <a:ext cx="8153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Применяются как в урочной деятельности, так и во внеклассной работе. Формирование ответственного отношения к своему здоровью – необходимое условие успешности современного человека. </a:t>
            </a:r>
          </a:p>
          <a:p>
            <a:pPr algn="just"/>
            <a:endParaRPr lang="ru-RU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ru-RU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Здоровьесберегающий подход прослеживается на всех этапах урока, поскольку предусматривает четкое чередование видов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808193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50534" y="1431188"/>
            <a:ext cx="8485505" cy="5079211"/>
          </a:xfrm>
          <a:prstGeom prst="rect">
            <a:avLst/>
          </a:prstGeom>
        </p:spPr>
        <p:txBody>
          <a:bodyPr vert="horz" wrap="square" lIns="0" tIns="116205" rIns="0" bIns="0" rtlCol="0">
            <a:spAutoFit/>
          </a:bodyPr>
          <a:lstStyle/>
          <a:p>
            <a:pPr marL="469900">
              <a:lnSpc>
                <a:spcPct val="100000"/>
              </a:lnSpc>
              <a:spcBef>
                <a:spcPts val="915"/>
              </a:spcBef>
            </a:pPr>
            <a:r>
              <a:rPr sz="2000" b="1" i="1" spc="-1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Обучение </a:t>
            </a:r>
            <a:r>
              <a:rPr sz="2000" b="1" i="1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грамоте </a:t>
            </a:r>
            <a:r>
              <a:rPr sz="2000" b="1" i="1" spc="-5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</a:t>
            </a:r>
            <a:r>
              <a:rPr sz="2000" b="1" i="1" spc="-25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i="1" spc="-5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чтению</a:t>
            </a:r>
            <a:endParaRPr sz="2000" dirty="0">
              <a:solidFill>
                <a:srgbClr val="C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69900">
              <a:lnSpc>
                <a:spcPct val="100000"/>
              </a:lnSpc>
              <a:spcBef>
                <a:spcPts val="819"/>
              </a:spcBef>
              <a:tabLst>
                <a:tab pos="3277870" algn="l"/>
              </a:tabLst>
            </a:pPr>
            <a:r>
              <a:rPr sz="2000" b="1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Русская</a:t>
            </a:r>
            <a:r>
              <a:rPr sz="2000" b="1" spc="-2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азбука.</a:t>
            </a:r>
            <a:r>
              <a:rPr sz="2000" b="1" spc="-5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spc="-20" dirty="0">
                <a:latin typeface="Calibri Light" panose="020F0302020204030204" pitchFamily="34" charset="0"/>
                <a:cs typeface="Calibri Light" panose="020F0302020204030204" pitchFamily="34" charset="0"/>
              </a:rPr>
              <a:t>Авторы:	</a:t>
            </a:r>
            <a:r>
              <a:rPr sz="2000" b="1" spc="-25" dirty="0">
                <a:latin typeface="Calibri Light" panose="020F0302020204030204" pitchFamily="34" charset="0"/>
                <a:cs typeface="Calibri Light" panose="020F0302020204030204" pitchFamily="34" charset="0"/>
              </a:rPr>
              <a:t>Горецкий </a:t>
            </a:r>
            <a:r>
              <a:rPr sz="2000" b="1" spc="-45" dirty="0">
                <a:latin typeface="Calibri Light" panose="020F0302020204030204" pitchFamily="34" charset="0"/>
                <a:cs typeface="Calibri Light" panose="020F0302020204030204" pitchFamily="34" charset="0"/>
              </a:rPr>
              <a:t>В.Г., </a:t>
            </a:r>
            <a:r>
              <a:rPr sz="2000" b="1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Кирюшкин </a:t>
            </a:r>
            <a:r>
              <a:rPr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В.А., </a:t>
            </a:r>
            <a:r>
              <a:rPr sz="20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Шанько</a:t>
            </a:r>
            <a:r>
              <a:rPr sz="2000" b="1" spc="9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А.Ф.</a:t>
            </a:r>
            <a:endParaRPr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69900">
              <a:lnSpc>
                <a:spcPct val="100000"/>
              </a:lnSpc>
              <a:spcBef>
                <a:spcPts val="840"/>
              </a:spcBef>
            </a:pPr>
            <a:r>
              <a:rPr sz="2000" b="1" i="1" spc="-1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Русский </a:t>
            </a:r>
            <a:r>
              <a:rPr sz="2000" b="1" i="1" spc="-5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язык (2</a:t>
            </a:r>
            <a:r>
              <a:rPr sz="2000" b="1" i="1" spc="1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i="1" spc="-5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линии)</a:t>
            </a:r>
            <a:endParaRPr sz="2000" dirty="0">
              <a:solidFill>
                <a:srgbClr val="C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69900">
              <a:lnSpc>
                <a:spcPct val="100000"/>
              </a:lnSpc>
              <a:spcBef>
                <a:spcPts val="819"/>
              </a:spcBef>
              <a:tabLst>
                <a:tab pos="1530985" algn="l"/>
              </a:tabLst>
            </a:pPr>
            <a:r>
              <a:rPr sz="2000" b="1" spc="-20" dirty="0">
                <a:latin typeface="Calibri Light" panose="020F0302020204030204" pitchFamily="34" charset="0"/>
                <a:cs typeface="Calibri Light" panose="020F0302020204030204" pitchFamily="34" charset="0"/>
              </a:rPr>
              <a:t>Авторы:	</a:t>
            </a:r>
            <a:r>
              <a:rPr sz="20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Зеленина </a:t>
            </a:r>
            <a:r>
              <a:rPr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Л.М., </a:t>
            </a:r>
            <a:r>
              <a:rPr sz="2000" b="1" spc="-25" dirty="0">
                <a:latin typeface="Calibri Light" panose="020F0302020204030204" pitchFamily="34" charset="0"/>
                <a:cs typeface="Calibri Light" panose="020F0302020204030204" pitchFamily="34" charset="0"/>
              </a:rPr>
              <a:t>Хохлова</a:t>
            </a:r>
            <a:r>
              <a:rPr sz="2000" b="1" spc="-4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spc="-50" dirty="0">
                <a:latin typeface="Calibri Light" panose="020F0302020204030204" pitchFamily="34" charset="0"/>
                <a:cs typeface="Calibri Light" panose="020F0302020204030204" pitchFamily="34" charset="0"/>
              </a:rPr>
              <a:t>Т.Е.</a:t>
            </a:r>
            <a:endParaRPr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69900">
              <a:lnSpc>
                <a:spcPct val="100000"/>
              </a:lnSpc>
              <a:spcBef>
                <a:spcPts val="840"/>
              </a:spcBef>
            </a:pPr>
            <a:r>
              <a:rPr sz="2000" b="1" spc="-20" dirty="0">
                <a:latin typeface="Calibri Light" panose="020F0302020204030204" pitchFamily="34" charset="0"/>
                <a:cs typeface="Calibri Light" panose="020F0302020204030204" pitchFamily="34" charset="0"/>
              </a:rPr>
              <a:t>Авторы: </a:t>
            </a:r>
            <a:r>
              <a:rPr sz="20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Канакина В.П., </a:t>
            </a:r>
            <a:r>
              <a:rPr sz="2000" b="1" spc="-25" dirty="0">
                <a:latin typeface="Calibri Light" panose="020F0302020204030204" pitchFamily="34" charset="0"/>
                <a:cs typeface="Calibri Light" panose="020F0302020204030204" pitchFamily="34" charset="0"/>
              </a:rPr>
              <a:t>Горецкий</a:t>
            </a:r>
            <a:r>
              <a:rPr sz="2000" b="1" spc="7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spc="-55" dirty="0">
                <a:latin typeface="Calibri Light" panose="020F0302020204030204" pitchFamily="34" charset="0"/>
                <a:cs typeface="Calibri Light" panose="020F0302020204030204" pitchFamily="34" charset="0"/>
              </a:rPr>
              <a:t>В.Г.</a:t>
            </a:r>
            <a:endParaRPr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69900">
              <a:lnSpc>
                <a:spcPct val="100000"/>
              </a:lnSpc>
              <a:spcBef>
                <a:spcPts val="815"/>
              </a:spcBef>
              <a:tabLst>
                <a:tab pos="3832860" algn="l"/>
              </a:tabLst>
            </a:pPr>
            <a:r>
              <a:rPr sz="2000" b="1" i="1" spc="-1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Литературное</a:t>
            </a:r>
            <a:r>
              <a:rPr sz="2000" b="1" i="1" spc="-5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i="1" spc="-5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чтение.</a:t>
            </a:r>
            <a:r>
              <a:rPr sz="2000" b="1" i="1" spc="-3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spc="-25" dirty="0">
                <a:latin typeface="Calibri Light" panose="020F0302020204030204" pitchFamily="34" charset="0"/>
                <a:cs typeface="Calibri Light" panose="020F0302020204030204" pitchFamily="34" charset="0"/>
              </a:rPr>
              <a:t>Автор	</a:t>
            </a:r>
            <a:r>
              <a:rPr sz="2000" b="1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Климанова</a:t>
            </a:r>
            <a:r>
              <a:rPr sz="20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Л.Ф.</a:t>
            </a:r>
            <a:endParaRPr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69900" marR="3501390">
              <a:lnSpc>
                <a:spcPct val="136400"/>
              </a:lnSpc>
              <a:spcBef>
                <a:spcPts val="15"/>
              </a:spcBef>
            </a:pPr>
            <a:r>
              <a:rPr sz="2000" b="1" i="1" spc="-15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Математика</a:t>
            </a:r>
            <a:r>
              <a:rPr sz="2000" b="1" i="1" spc="-15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sz="2000" b="1" spc="-20" dirty="0">
                <a:latin typeface="Calibri Light" panose="020F0302020204030204" pitchFamily="34" charset="0"/>
                <a:cs typeface="Calibri Light" panose="020F0302020204030204" pitchFamily="34" charset="0"/>
              </a:rPr>
              <a:t>Авторы: </a:t>
            </a:r>
            <a:r>
              <a:rPr sz="20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Моро М.И. и др.  </a:t>
            </a:r>
            <a:r>
              <a:rPr sz="2000" b="1" i="1" spc="-15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Окружающий </a:t>
            </a:r>
            <a:r>
              <a:rPr sz="2000" b="1" i="1" spc="-5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мир</a:t>
            </a:r>
            <a:r>
              <a:rPr sz="2000" b="1" i="1" spc="-5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sz="2000" b="1" spc="-25" dirty="0">
                <a:latin typeface="Calibri Light" panose="020F0302020204030204" pitchFamily="34" charset="0"/>
                <a:cs typeface="Calibri Light" panose="020F0302020204030204" pitchFamily="34" charset="0"/>
              </a:rPr>
              <a:t>Автор </a:t>
            </a:r>
            <a:r>
              <a:rPr sz="2000" b="1" spc="-20" dirty="0">
                <a:latin typeface="Calibri Light" panose="020F0302020204030204" pitchFamily="34" charset="0"/>
                <a:cs typeface="Calibri Light" panose="020F0302020204030204" pitchFamily="34" charset="0"/>
              </a:rPr>
              <a:t>Плешаков </a:t>
            </a:r>
            <a:r>
              <a:rPr sz="20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А.А.  </a:t>
            </a:r>
            <a:r>
              <a:rPr sz="2000" b="1" i="1" spc="-1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Изобразительное </a:t>
            </a:r>
            <a:r>
              <a:rPr sz="2000" b="1" i="1" spc="-5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искусство </a:t>
            </a:r>
            <a:r>
              <a:rPr sz="2000" b="1" i="1" spc="-1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(2</a:t>
            </a:r>
            <a:r>
              <a:rPr sz="2000" b="1" i="1" spc="-80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i="1" spc="-5" dirty="0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линии)</a:t>
            </a:r>
            <a:endParaRPr sz="2000" dirty="0">
              <a:solidFill>
                <a:srgbClr val="C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2700" marR="8255" indent="457200">
              <a:lnSpc>
                <a:spcPts val="2070"/>
              </a:lnSpc>
              <a:spcBef>
                <a:spcPts val="1060"/>
              </a:spcBef>
              <a:tabLst>
                <a:tab pos="1573530" algn="l"/>
              </a:tabLst>
            </a:pPr>
            <a:r>
              <a:rPr sz="2000" b="1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Авторы:	</a:t>
            </a:r>
            <a:r>
              <a:rPr sz="20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Неменская Л.А. </a:t>
            </a:r>
            <a:r>
              <a:rPr sz="2000" b="1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(1 </a:t>
            </a:r>
            <a:r>
              <a:rPr sz="20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класс и 4 класс); </a:t>
            </a:r>
            <a:r>
              <a:rPr sz="2000" b="1" spc="-20" dirty="0">
                <a:latin typeface="Calibri Light" panose="020F0302020204030204" pitchFamily="34" charset="0"/>
                <a:cs typeface="Calibri Light" panose="020F0302020204030204" pitchFamily="34" charset="0"/>
              </a:rPr>
              <a:t>Коротеева </a:t>
            </a:r>
            <a:r>
              <a:rPr sz="20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Е.И. </a:t>
            </a:r>
            <a:r>
              <a:rPr sz="2000" b="1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(2 класс);  </a:t>
            </a:r>
            <a:r>
              <a:rPr sz="2000" b="1" spc="-30" dirty="0">
                <a:latin typeface="Calibri Light" panose="020F0302020204030204" pitchFamily="34" charset="0"/>
                <a:cs typeface="Calibri Light" panose="020F0302020204030204" pitchFamily="34" charset="0"/>
              </a:rPr>
              <a:t>Горяева </a:t>
            </a:r>
            <a:r>
              <a:rPr sz="20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Н.А., Неменская </a:t>
            </a:r>
            <a:r>
              <a:rPr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Л.А., </a:t>
            </a:r>
            <a:r>
              <a:rPr sz="2000" b="1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Питерских </a:t>
            </a:r>
            <a:r>
              <a:rPr sz="20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А.С. </a:t>
            </a:r>
            <a:r>
              <a:rPr sz="2000" b="1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(3</a:t>
            </a:r>
            <a:r>
              <a:rPr sz="2000" b="1" spc="14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класс).</a:t>
            </a:r>
            <a:endParaRPr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69900">
              <a:lnSpc>
                <a:spcPts val="2175"/>
              </a:lnSpc>
              <a:spcBef>
                <a:spcPts val="780"/>
              </a:spcBef>
              <a:tabLst>
                <a:tab pos="1612900" algn="l"/>
              </a:tabLst>
            </a:pPr>
            <a:r>
              <a:rPr sz="2000" b="1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Авторы:	</a:t>
            </a:r>
            <a:r>
              <a:rPr sz="20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Шпикалова</a:t>
            </a:r>
            <a:r>
              <a:rPr sz="2000" b="1" spc="33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spc="-50" dirty="0">
                <a:latin typeface="Calibri Light" panose="020F0302020204030204" pitchFamily="34" charset="0"/>
                <a:cs typeface="Calibri Light" panose="020F0302020204030204" pitchFamily="34" charset="0"/>
              </a:rPr>
              <a:t>Т.Я.</a:t>
            </a:r>
            <a:r>
              <a:rPr sz="2000" b="1" spc="32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(1</a:t>
            </a:r>
            <a:r>
              <a:rPr sz="2000" b="1" spc="35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класс);</a:t>
            </a:r>
            <a:r>
              <a:rPr sz="2000" b="1" spc="33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Шпикалова</a:t>
            </a:r>
            <a:r>
              <a:rPr sz="2000" b="1" spc="33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spc="-40" dirty="0">
                <a:latin typeface="Calibri Light" panose="020F0302020204030204" pitchFamily="34" charset="0"/>
                <a:cs typeface="Calibri Light" panose="020F0302020204030204" pitchFamily="34" charset="0"/>
              </a:rPr>
              <a:t>Т.Я.,</a:t>
            </a:r>
            <a:r>
              <a:rPr sz="2000" b="1" spc="32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Ершова</a:t>
            </a:r>
            <a:r>
              <a:rPr sz="2000" b="1" spc="35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Л.В.</a:t>
            </a:r>
            <a:r>
              <a:rPr sz="2000" b="1" spc="34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(2</a:t>
            </a:r>
            <a:endParaRPr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2700">
              <a:lnSpc>
                <a:spcPts val="2175"/>
              </a:lnSpc>
            </a:pPr>
            <a:r>
              <a:rPr sz="20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класс и 4 класс); Шпикалова </a:t>
            </a:r>
            <a:r>
              <a:rPr sz="2000" b="1" spc="-40" dirty="0">
                <a:latin typeface="Calibri Light" panose="020F0302020204030204" pitchFamily="34" charset="0"/>
                <a:cs typeface="Calibri Light" panose="020F0302020204030204" pitchFamily="34" charset="0"/>
              </a:rPr>
              <a:t>Т.Я., </a:t>
            </a:r>
            <a:r>
              <a:rPr sz="2000" b="1" spc="-20" dirty="0">
                <a:latin typeface="Calibri Light" panose="020F0302020204030204" pitchFamily="34" charset="0"/>
                <a:cs typeface="Calibri Light" panose="020F0302020204030204" pitchFamily="34" charset="0"/>
              </a:rPr>
              <a:t>Ершова </a:t>
            </a:r>
            <a:r>
              <a:rPr sz="20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Л.В., Величкина </a:t>
            </a:r>
            <a:r>
              <a:rPr sz="2000" b="1" spc="-114" dirty="0">
                <a:latin typeface="Calibri Light" panose="020F0302020204030204" pitchFamily="34" charset="0"/>
                <a:cs typeface="Calibri Light" panose="020F0302020204030204" pitchFamily="34" charset="0"/>
              </a:rPr>
              <a:t>Г. </a:t>
            </a:r>
            <a:r>
              <a:rPr sz="20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А. </a:t>
            </a:r>
            <a:r>
              <a:rPr sz="2000" b="1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(3</a:t>
            </a:r>
            <a:r>
              <a:rPr sz="2000" b="1" spc="-18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000" b="1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класс).</a:t>
            </a:r>
            <a:endParaRPr sz="20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03553" y="7657"/>
            <a:ext cx="8043876" cy="1423531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marL="12700" marR="5080">
              <a:lnSpc>
                <a:spcPts val="3460"/>
              </a:lnSpc>
              <a:spcBef>
                <a:spcPts val="525"/>
              </a:spcBef>
            </a:pPr>
            <a:r>
              <a:rPr sz="3600" spc="-40" dirty="0">
                <a:latin typeface="Calibri Light" panose="020F0302020204030204" pitchFamily="34" charset="0"/>
                <a:cs typeface="Calibri Light" panose="020F0302020204030204" pitchFamily="34" charset="0"/>
              </a:rPr>
              <a:t>УМК «Школа </a:t>
            </a:r>
            <a:r>
              <a:rPr sz="36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России» состоит </a:t>
            </a:r>
            <a:r>
              <a:rPr sz="3600" spc="-45" dirty="0">
                <a:latin typeface="Calibri Light" panose="020F0302020204030204" pitchFamily="34" charset="0"/>
                <a:cs typeface="Calibri Light" panose="020F0302020204030204" pitchFamily="34" charset="0"/>
              </a:rPr>
              <a:t>из  </a:t>
            </a:r>
            <a:r>
              <a:rPr sz="3600" spc="5" dirty="0">
                <a:latin typeface="Calibri Light" panose="020F0302020204030204" pitchFamily="34" charset="0"/>
                <a:cs typeface="Calibri Light" panose="020F0302020204030204" pitchFamily="34" charset="0"/>
              </a:rPr>
              <a:t>следующих </a:t>
            </a:r>
            <a:r>
              <a:rPr sz="3600" spc="-25" dirty="0">
                <a:latin typeface="Calibri Light" panose="020F0302020204030204" pitchFamily="34" charset="0"/>
                <a:cs typeface="Calibri Light" panose="020F0302020204030204" pitchFamily="34" charset="0"/>
              </a:rPr>
              <a:t>завершенных  </a:t>
            </a:r>
            <a:r>
              <a:rPr sz="36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предметных </a:t>
            </a:r>
            <a:r>
              <a:rPr sz="36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линий</a:t>
            </a:r>
            <a:r>
              <a:rPr sz="3600" spc="114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3600" spc="-25" dirty="0">
                <a:latin typeface="Calibri Light" panose="020F0302020204030204" pitchFamily="34" charset="0"/>
                <a:cs typeface="Calibri Light" panose="020F0302020204030204" pitchFamily="34" charset="0"/>
              </a:rPr>
              <a:t>учебников:</a:t>
            </a:r>
            <a:endParaRPr sz="3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435608"/>
            <a:ext cx="9144000" cy="2295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091" y="1631950"/>
            <a:ext cx="9136908" cy="17052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0" y="3139439"/>
            <a:ext cx="9144000" cy="23073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8789" y="3337178"/>
            <a:ext cx="9115210" cy="17145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4855464"/>
            <a:ext cx="9144000" cy="200253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5051678"/>
            <a:ext cx="9144000" cy="180631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0" y="0"/>
            <a:ext cx="9144000" cy="20269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0" y="0"/>
            <a:ext cx="9144000" cy="163195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09600" y="381000"/>
            <a:ext cx="7073900" cy="56810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600" spc="-3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УМК </a:t>
            </a:r>
            <a:r>
              <a:rPr sz="3600" spc="-25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«Школа </a:t>
            </a:r>
            <a:r>
              <a:rPr sz="36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России» </a:t>
            </a:r>
            <a:r>
              <a:rPr sz="3600" i="0" spc="5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‒</a:t>
            </a:r>
            <a:r>
              <a:rPr sz="3600" i="0" spc="-8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3600" spc="1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это:</a:t>
            </a:r>
            <a:endParaRPr sz="36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xfrm>
            <a:off x="609600" y="1447800"/>
            <a:ext cx="8305800" cy="2534668"/>
          </a:xfrm>
          <a:prstGeom prst="rect">
            <a:avLst/>
          </a:prstGeom>
        </p:spPr>
        <p:txBody>
          <a:bodyPr vert="horz" wrap="square" lIns="0" tIns="150495" rIns="0" bIns="0" rtlCol="0">
            <a:spAutoFit/>
          </a:bodyPr>
          <a:lstStyle/>
          <a:p>
            <a:pPr marL="514350" indent="-514350" algn="just">
              <a:lnSpc>
                <a:spcPct val="100000"/>
              </a:lnSpc>
              <a:spcBef>
                <a:spcPts val="1185"/>
              </a:spcBef>
              <a:buFont typeface="+mj-lt"/>
              <a:buAutoNum type="arabicParenR"/>
            </a:pPr>
            <a:r>
              <a:rPr lang="ru-RU"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огромный	потенциал	для	духовно-нравственного	развития	и</a:t>
            </a:r>
            <a:r>
              <a:rPr lang="en-US"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400" spc="-5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патриотического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воспитания личности </a:t>
            </a:r>
            <a:r>
              <a:rPr sz="2400" spc="-1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гражданина</a:t>
            </a:r>
            <a:r>
              <a:rPr sz="2400" spc="-13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400" spc="-1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России</a:t>
            </a: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;</a:t>
            </a:r>
          </a:p>
          <a:p>
            <a:pPr marL="514350" marR="5080" indent="-514350" algn="just">
              <a:lnSpc>
                <a:spcPct val="100000"/>
              </a:lnSpc>
              <a:spcBef>
                <a:spcPts val="1080"/>
              </a:spcBef>
              <a:buSzPct val="95000"/>
              <a:buFont typeface="+mj-lt"/>
              <a:buAutoNum type="arabicParenR"/>
              <a:tabLst>
                <a:tab pos="214629" algn="l"/>
              </a:tabLst>
            </a:pPr>
            <a:r>
              <a:rPr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реальная </a:t>
            </a:r>
            <a:r>
              <a:rPr sz="24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возможность </a:t>
            </a: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достижения 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личностных, метапредметных  и предметных </a:t>
            </a:r>
            <a:r>
              <a:rPr sz="2400" spc="-30" dirty="0">
                <a:latin typeface="Calibri Light" panose="020F0302020204030204" pitchFamily="34" charset="0"/>
                <a:cs typeface="Calibri Light" panose="020F0302020204030204" pitchFamily="34" charset="0"/>
              </a:rPr>
              <a:t>результатов, </a:t>
            </a: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соответствующих </a:t>
            </a:r>
            <a:r>
              <a:rPr sz="24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задачам </a:t>
            </a:r>
            <a:r>
              <a:rPr sz="2400" spc="-15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современного</a:t>
            </a:r>
            <a:r>
              <a:rPr sz="24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r>
              <a:rPr sz="2400" spc="-5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образования</a:t>
            </a:r>
            <a:r>
              <a:rPr lang="ru-RU"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sz="2400" spc="-5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862200" y="381000"/>
            <a:ext cx="5452110" cy="56810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600" spc="-3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УМК </a:t>
            </a:r>
            <a:r>
              <a:rPr sz="3600" spc="-25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«Школа</a:t>
            </a:r>
            <a:r>
              <a:rPr sz="3600" spc="-105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36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России»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B2B788-F658-41C2-936F-79A8D16BFD44}"/>
              </a:ext>
            </a:extLst>
          </p:cNvPr>
          <p:cNvSpPr txBox="1"/>
          <p:nvPr/>
        </p:nvSpPr>
        <p:spPr>
          <a:xfrm>
            <a:off x="838200" y="1905506"/>
            <a:ext cx="8001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Учебно-методический комплект для 1-4 классов общеобразовательных учреждения. Научный руководитель комплекта – Андрей Анатольевич Плешаков, кандидат педагогических наук.</a:t>
            </a:r>
          </a:p>
          <a:p>
            <a:pPr algn="just"/>
            <a:endParaRPr lang="ru-RU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ru-RU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В качестве единого целостного данный комплект работает с 2001 года и является надежным инструментов реализации стандарта второго поколения.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58240" y="304800"/>
            <a:ext cx="8229600" cy="1075936"/>
          </a:xfrm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264795" marR="5080" indent="-183515">
              <a:lnSpc>
                <a:spcPts val="3890"/>
              </a:lnSpc>
              <a:spcBef>
                <a:spcPts val="590"/>
              </a:spcBef>
            </a:pPr>
            <a:r>
              <a:rPr sz="3600" spc="-15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Главная </a:t>
            </a:r>
            <a:r>
              <a:rPr sz="3600" spc="-5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концептуальная </a:t>
            </a:r>
            <a:r>
              <a:rPr sz="3600" spc="5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идея  </a:t>
            </a:r>
            <a:r>
              <a:rPr sz="3600" spc="-3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программы «Школа</a:t>
            </a:r>
            <a:r>
              <a:rPr sz="3600" spc="-15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3600" spc="-5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России»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E679FE-D726-4771-8B13-1273C6245E0A}"/>
              </a:ext>
            </a:extLst>
          </p:cNvPr>
          <p:cNvSpPr txBox="1"/>
          <p:nvPr/>
        </p:nvSpPr>
        <p:spPr>
          <a:xfrm>
            <a:off x="916674" y="2498547"/>
            <a:ext cx="791273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Российская школа должна стать школой духовно-нравственного развития и воспитания гражданина нашего Отечества.</a:t>
            </a:r>
          </a:p>
          <a:p>
            <a:endParaRPr lang="ru-RU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ru-RU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Ее основа – это современные достижения педагогической теории и практики и лучшие традиции отечественно школы, их исключительная ценность и значимость.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2000" y="2057400"/>
            <a:ext cx="8231023" cy="385663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42913" indent="-442913" algn="just">
              <a:lnSpc>
                <a:spcPts val="2280"/>
              </a:lnSpc>
              <a:spcBef>
                <a:spcPts val="90"/>
              </a:spcBef>
              <a:buAutoNum type="arabicPeriod"/>
              <a:tabLst>
                <a:tab pos="775335" algn="l"/>
              </a:tabLst>
            </a:pP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Личностно-развивающий 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характер </a:t>
            </a: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образования 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с</a:t>
            </a:r>
            <a:r>
              <a:rPr sz="2400" spc="13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400" spc="-1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приоритетом</a:t>
            </a:r>
            <a:r>
              <a:rPr lang="ru-RU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400" spc="-1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духовно-нравственного</a:t>
            </a: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400" spc="-5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развития</a:t>
            </a:r>
            <a:r>
              <a:rPr sz="2400" spc="-8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ru-RU"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ребенка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2700" marR="5715" indent="457200" algn="just">
              <a:lnSpc>
                <a:spcPts val="2160"/>
              </a:lnSpc>
              <a:spcBef>
                <a:spcPts val="1110"/>
              </a:spcBef>
              <a:buAutoNum type="arabicPeriod" startAt="2"/>
              <a:tabLst>
                <a:tab pos="1162685" algn="l"/>
              </a:tabLst>
            </a:pPr>
            <a:r>
              <a:rPr sz="24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Гражданско-ориентированный 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характер </a:t>
            </a: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образования,  </a:t>
            </a:r>
            <a:r>
              <a:rPr sz="24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предусматривающий 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воспитание </a:t>
            </a: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ребѐнка гражданином своей 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страны,  </a:t>
            </a: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развивающий </a:t>
            </a:r>
            <a:r>
              <a:rPr sz="2400" spc="5" dirty="0">
                <a:latin typeface="Calibri Light" panose="020F0302020204030204" pitchFamily="34" charset="0"/>
                <a:cs typeface="Calibri Light" panose="020F0302020204030204" pitchFamily="34" charset="0"/>
              </a:rPr>
              <a:t>чувства </a:t>
            </a:r>
            <a:r>
              <a:rPr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гражданственности 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и</a:t>
            </a:r>
            <a:r>
              <a:rPr sz="2400" spc="-1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патриотизма.</a:t>
            </a:r>
            <a:endParaRPr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42913" indent="-442913" algn="just">
              <a:lnSpc>
                <a:spcPts val="2280"/>
              </a:lnSpc>
              <a:spcBef>
                <a:spcPts val="815"/>
              </a:spcBef>
              <a:buAutoNum type="arabicPeriod" startAt="2"/>
              <a:tabLst>
                <a:tab pos="530225" algn="l"/>
              </a:tabLst>
            </a:pPr>
            <a:r>
              <a:rPr sz="24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Глобально-ориентированный 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характер</a:t>
            </a:r>
            <a:r>
              <a:rPr sz="2400" spc="40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образования,</a:t>
            </a:r>
            <a:endParaRPr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2700" algn="just">
              <a:lnSpc>
                <a:spcPts val="2280"/>
              </a:lnSpc>
            </a:pP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отвечающий </a:t>
            </a:r>
            <a:r>
              <a:rPr sz="24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новым задачам </a:t>
            </a: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образования 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в </a:t>
            </a:r>
            <a:r>
              <a:rPr sz="2400" spc="-30" dirty="0">
                <a:latin typeface="Calibri Light" panose="020F0302020204030204" pitchFamily="34" charset="0"/>
                <a:cs typeface="Calibri Light" panose="020F0302020204030204" pitchFamily="34" charset="0"/>
              </a:rPr>
              <a:t>эпоху</a:t>
            </a:r>
            <a:r>
              <a:rPr sz="2400" spc="-3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глобализации.</a:t>
            </a:r>
            <a:endParaRPr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12700" marR="5080" indent="457200" algn="just">
              <a:lnSpc>
                <a:spcPts val="2160"/>
              </a:lnSpc>
              <a:spcBef>
                <a:spcPts val="1115"/>
              </a:spcBef>
              <a:buAutoNum type="arabicPeriod" startAt="4"/>
              <a:tabLst>
                <a:tab pos="955040" algn="l"/>
              </a:tabLst>
            </a:pP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Экоадекватный 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характер </a:t>
            </a:r>
            <a:r>
              <a:rPr sz="24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образования 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с приоритетным  </a:t>
            </a: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вниманием 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к </a:t>
            </a:r>
            <a:r>
              <a:rPr sz="24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проблемам </a:t>
            </a: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экологической этики, 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воспитанию </a:t>
            </a: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любви 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и  </a:t>
            </a:r>
            <a:r>
              <a:rPr sz="24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бережного </a:t>
            </a:r>
            <a:r>
              <a:rPr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отношения 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к</a:t>
            </a:r>
            <a:r>
              <a:rPr sz="2400" spc="-2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4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природе.</a:t>
            </a:r>
            <a:endParaRPr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62000" y="152400"/>
            <a:ext cx="8612023" cy="1552861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2700" marR="5080">
              <a:lnSpc>
                <a:spcPct val="90000"/>
              </a:lnSpc>
              <a:spcBef>
                <a:spcPts val="445"/>
              </a:spcBef>
            </a:pPr>
            <a:r>
              <a:rPr sz="3600" spc="-5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Обобщающими</a:t>
            </a:r>
            <a:r>
              <a:rPr sz="3600" spc="-13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3600" spc="-2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характеристиками  </a:t>
            </a:r>
            <a:r>
              <a:rPr sz="3600" spc="-1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содержания </a:t>
            </a:r>
            <a:r>
              <a:rPr sz="3600" spc="-35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комплекта </a:t>
            </a:r>
            <a:r>
              <a:rPr sz="3600" spc="-1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являются  </a:t>
            </a:r>
            <a:r>
              <a:rPr sz="3600" spc="1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следующие:</a:t>
            </a:r>
            <a:endParaRPr sz="3600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3845" y="1600200"/>
            <a:ext cx="5071745" cy="465640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527050" marR="679450" indent="-514350">
              <a:lnSpc>
                <a:spcPct val="100000"/>
              </a:lnSpc>
              <a:spcBef>
                <a:spcPts val="110"/>
              </a:spcBef>
              <a:buSzPct val="67857"/>
              <a:buFont typeface="+mj-lt"/>
              <a:buAutoNum type="arabicParenR"/>
              <a:tabLst>
                <a:tab pos="214629" algn="l"/>
              </a:tabLst>
            </a:pPr>
            <a:r>
              <a:rPr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приоритет воспитания </a:t>
            </a:r>
            <a:r>
              <a:rPr sz="2800" spc="5" dirty="0">
                <a:latin typeface="Calibri Light" panose="020F0302020204030204" pitchFamily="34" charset="0"/>
                <a:cs typeface="Calibri Light" panose="020F0302020204030204" pitchFamily="34" charset="0"/>
              </a:rPr>
              <a:t>в  </a:t>
            </a:r>
            <a:r>
              <a:rPr sz="28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образовательном</a:t>
            </a:r>
            <a:r>
              <a:rPr sz="2800" spc="-12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800" spc="5" dirty="0">
                <a:latin typeface="Calibri Light" panose="020F0302020204030204" pitchFamily="34" charset="0"/>
                <a:cs typeface="Calibri Light" panose="020F0302020204030204" pitchFamily="34" charset="0"/>
              </a:rPr>
              <a:t>процессе;</a:t>
            </a:r>
            <a:endParaRPr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27050" marR="5080" indent="-514350">
              <a:lnSpc>
                <a:spcPct val="100000"/>
              </a:lnSpc>
              <a:spcBef>
                <a:spcPts val="1275"/>
              </a:spcBef>
              <a:buFont typeface="+mj-lt"/>
              <a:buAutoNum type="arabicParenR"/>
            </a:pPr>
            <a:r>
              <a:rPr sz="2800" spc="-1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личностно-ориентированный</a:t>
            </a:r>
            <a:r>
              <a:rPr sz="28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r>
              <a:rPr sz="2800" spc="5" dirty="0">
                <a:latin typeface="Calibri Light" panose="020F0302020204030204" pitchFamily="34" charset="0"/>
                <a:cs typeface="Calibri Light" panose="020F0302020204030204" pitchFamily="34" charset="0"/>
              </a:rPr>
              <a:t>и </a:t>
            </a:r>
            <a:r>
              <a:rPr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деятельностный </a:t>
            </a:r>
            <a:r>
              <a:rPr sz="28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характер  </a:t>
            </a:r>
            <a:r>
              <a:rPr sz="28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обучения;</a:t>
            </a:r>
            <a:endParaRPr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527050" marR="482600" indent="-514350">
              <a:lnSpc>
                <a:spcPct val="100000"/>
              </a:lnSpc>
              <a:spcBef>
                <a:spcPts val="1275"/>
              </a:spcBef>
              <a:buFont typeface="+mj-lt"/>
              <a:buAutoNum type="arabicParenR"/>
            </a:pPr>
            <a:r>
              <a:rPr sz="2800" spc="-15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соч</a:t>
            </a:r>
            <a:r>
              <a:rPr lang="ru-RU" sz="28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е</a:t>
            </a:r>
            <a:r>
              <a:rPr sz="2800" spc="-15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тание</a:t>
            </a:r>
            <a:r>
              <a:rPr sz="2800" spc="-114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8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инновационных  </a:t>
            </a:r>
            <a:r>
              <a:rPr sz="2800" spc="-40" dirty="0">
                <a:latin typeface="Calibri Light" panose="020F0302020204030204" pitchFamily="34" charset="0"/>
                <a:cs typeface="Calibri Light" panose="020F0302020204030204" pitchFamily="34" charset="0"/>
              </a:rPr>
              <a:t>подходов </a:t>
            </a:r>
            <a:r>
              <a:rPr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с</a:t>
            </a:r>
            <a:r>
              <a:rPr sz="2800" spc="-5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80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традициями</a:t>
            </a:r>
            <a:r>
              <a:rPr lang="ru-RU" sz="28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800" spc="-1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отечественного</a:t>
            </a:r>
            <a:r>
              <a:rPr sz="2800" spc="-10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8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образования.</a:t>
            </a:r>
            <a:endParaRPr sz="2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62000" y="305220"/>
            <a:ext cx="8072907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Принципы </a:t>
            </a:r>
            <a:r>
              <a:rPr sz="3600" spc="-35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УМК </a:t>
            </a:r>
            <a:r>
              <a:rPr sz="3600" spc="-3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«Школа</a:t>
            </a:r>
            <a:r>
              <a:rPr sz="3600" spc="-2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3600" spc="-5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России»</a:t>
            </a:r>
          </a:p>
        </p:txBody>
      </p:sp>
      <p:sp>
        <p:nvSpPr>
          <p:cNvPr id="4" name="object 4"/>
          <p:cNvSpPr/>
          <p:nvPr/>
        </p:nvSpPr>
        <p:spPr>
          <a:xfrm>
            <a:off x="5623559" y="3773677"/>
            <a:ext cx="3520439" cy="30843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4400" y="1828800"/>
            <a:ext cx="8436763" cy="2689839"/>
          </a:xfrm>
          <a:prstGeom prst="rect">
            <a:avLst/>
          </a:prstGeom>
        </p:spPr>
        <p:txBody>
          <a:bodyPr vert="horz" wrap="square" lIns="0" tIns="174625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375"/>
              </a:spcBef>
              <a:buFont typeface="+mj-lt"/>
              <a:buAutoNum type="arabicParenR"/>
            </a:pPr>
            <a:r>
              <a:rPr sz="2400" spc="-15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проектная</a:t>
            </a:r>
            <a:r>
              <a:rPr sz="24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400" spc="5" dirty="0">
                <a:latin typeface="Calibri Light" panose="020F0302020204030204" pitchFamily="34" charset="0"/>
                <a:cs typeface="Calibri Light" panose="020F0302020204030204" pitchFamily="34" charset="0"/>
              </a:rPr>
              <a:t>и </a:t>
            </a:r>
            <a:r>
              <a:rPr sz="24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исследовательская</a:t>
            </a:r>
            <a:r>
              <a:rPr sz="2400" spc="-12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деятельность;</a:t>
            </a:r>
          </a:p>
          <a:p>
            <a:pPr marL="469900" indent="-457200">
              <a:lnSpc>
                <a:spcPct val="100000"/>
              </a:lnSpc>
              <a:spcBef>
                <a:spcPts val="1275"/>
              </a:spcBef>
              <a:buFont typeface="+mj-lt"/>
              <a:buAutoNum type="arabicParenR"/>
            </a:pPr>
            <a:r>
              <a:rPr sz="2400" spc="-2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технология</a:t>
            </a:r>
            <a:r>
              <a:rPr sz="2400" spc="-2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проблемного </a:t>
            </a:r>
            <a:r>
              <a:rPr sz="2400" spc="-15" dirty="0">
                <a:latin typeface="Calibri Light" panose="020F0302020204030204" pitchFamily="34" charset="0"/>
                <a:cs typeface="Calibri Light" panose="020F0302020204030204" pitchFamily="34" charset="0"/>
              </a:rPr>
              <a:t>обучения</a:t>
            </a:r>
            <a:r>
              <a:rPr sz="2400" spc="-155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(элементы);</a:t>
            </a:r>
          </a:p>
          <a:p>
            <a:pPr marL="469900" indent="-457200">
              <a:lnSpc>
                <a:spcPct val="100000"/>
              </a:lnSpc>
              <a:spcBef>
                <a:spcPts val="1275"/>
              </a:spcBef>
              <a:buFont typeface="+mj-lt"/>
              <a:buAutoNum type="arabicParenR"/>
            </a:pPr>
            <a:r>
              <a:rPr sz="2400" spc="-2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информационные</a:t>
            </a:r>
            <a:r>
              <a:rPr sz="2400" spc="-2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(компьютерные)</a:t>
            </a:r>
            <a:r>
              <a:rPr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технологии;</a:t>
            </a:r>
            <a:endParaRPr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69900" indent="-457200">
              <a:lnSpc>
                <a:spcPct val="100000"/>
              </a:lnSpc>
              <a:spcBef>
                <a:spcPts val="1275"/>
              </a:spcBef>
              <a:buFont typeface="+mj-lt"/>
              <a:buAutoNum type="arabicParenR"/>
            </a:pPr>
            <a:r>
              <a:rPr sz="2400" spc="-30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игровые</a:t>
            </a:r>
            <a:r>
              <a:rPr sz="2400" spc="-5" dirty="0">
                <a:latin typeface="Calibri Light" panose="020F0302020204030204" pitchFamily="34" charset="0"/>
                <a:cs typeface="Calibri Light" panose="020F0302020204030204" pitchFamily="34" charset="0"/>
              </a:rPr>
              <a:t> технологии;</a:t>
            </a:r>
            <a:endParaRPr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469900" indent="-457200">
              <a:lnSpc>
                <a:spcPct val="100000"/>
              </a:lnSpc>
              <a:spcBef>
                <a:spcPts val="1275"/>
              </a:spcBef>
              <a:buFont typeface="+mj-lt"/>
              <a:buAutoNum type="arabicParenR"/>
            </a:pPr>
            <a:r>
              <a:rPr sz="2400" spc="-15" dirty="0" err="1">
                <a:latin typeface="Calibri Light" panose="020F0302020204030204" pitchFamily="34" charset="0"/>
                <a:cs typeface="Calibri Light" panose="020F0302020204030204" pitchFamily="34" charset="0"/>
              </a:rPr>
              <a:t>здоровьесберегающие</a:t>
            </a:r>
            <a:r>
              <a:rPr sz="2400" spc="-70" dirty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2400" spc="-10" dirty="0">
                <a:latin typeface="Calibri Light" panose="020F0302020204030204" pitchFamily="34" charset="0"/>
                <a:cs typeface="Calibri Light" panose="020F0302020204030204" pitchFamily="34" charset="0"/>
              </a:rPr>
              <a:t>технологии.</a:t>
            </a:r>
            <a:endParaRPr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7200" y="67064"/>
            <a:ext cx="8229600" cy="1075936"/>
          </a:xfrm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327150" marR="5080" indent="-692150">
              <a:lnSpc>
                <a:spcPts val="3890"/>
              </a:lnSpc>
              <a:spcBef>
                <a:spcPts val="590"/>
              </a:spcBef>
            </a:pPr>
            <a:r>
              <a:rPr sz="36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Технологии </a:t>
            </a:r>
            <a:r>
              <a:rPr sz="3600" spc="-2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реализуемые </a:t>
            </a:r>
            <a:r>
              <a:rPr sz="3600" spc="-45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в  </a:t>
            </a:r>
            <a:r>
              <a:rPr sz="3600" spc="-35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УМК </a:t>
            </a:r>
            <a:r>
              <a:rPr sz="3600" spc="-3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«Школа</a:t>
            </a:r>
            <a:r>
              <a:rPr sz="3600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sz="3600" spc="-5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России»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03EA15F-E2BD-4FFF-831E-B693B741D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439003"/>
            <a:ext cx="7200900" cy="703997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Calibri Light" panose="020F0302020204030204" pitchFamily="34" charset="0"/>
                <a:cs typeface="Calibri Light" panose="020F0302020204030204" pitchFamily="34" charset="0"/>
              </a:rPr>
              <a:t>Проектная деятельность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BC80B9-8B23-474F-80CF-AADB761684B1}"/>
              </a:ext>
            </a:extLst>
          </p:cNvPr>
          <p:cNvSpPr txBox="1"/>
          <p:nvPr/>
        </p:nvSpPr>
        <p:spPr>
          <a:xfrm>
            <a:off x="673858" y="1828800"/>
            <a:ext cx="8153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Технология проектного обучения определяется построением образовательного процесса на активной основе, деятельности каждого ученика, его интересов и потребностей.</a:t>
            </a:r>
          </a:p>
          <a:p>
            <a:pPr algn="just"/>
            <a:endParaRPr lang="ru-RU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ru-RU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Данная технология реализуется через систему учебно-познавательных методов и приемов, направленную на практическое или теоретическое освоение (познание) действительности учащимися посредством выявления и решения существующих противоречий.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703EA15F-E2BD-4FFF-831E-B693B741D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439003"/>
            <a:ext cx="7200900" cy="703997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Calibri Light" panose="020F0302020204030204" pitchFamily="34" charset="0"/>
                <a:cs typeface="Calibri Light" panose="020F0302020204030204" pitchFamily="34" charset="0"/>
              </a:rPr>
              <a:t>Технология проблемного обучения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BC80B9-8B23-474F-80CF-AADB761684B1}"/>
              </a:ext>
            </a:extLst>
          </p:cNvPr>
          <p:cNvSpPr txBox="1"/>
          <p:nvPr/>
        </p:nvSpPr>
        <p:spPr>
          <a:xfrm>
            <a:off x="673858" y="1828800"/>
            <a:ext cx="8153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В преодолении посильных трудностей у учащихся возникает постоянная потребность в овладении новыми знаниями, новыми способами действий, умениями и навыками.</a:t>
            </a:r>
          </a:p>
          <a:p>
            <a:pPr algn="just"/>
            <a:endParaRPr lang="ru-RU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/>
            <a:r>
              <a:rPr lang="ru-RU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Цель применения технологии проблемного обучения: научить учащихся идти путем самостоятельных находок и открытий.</a:t>
            </a:r>
          </a:p>
        </p:txBody>
      </p:sp>
    </p:spTree>
    <p:extLst>
      <p:ext uri="{BB962C8B-B14F-4D97-AF65-F5344CB8AC3E}">
        <p14:creationId xmlns:p14="http://schemas.microsoft.com/office/powerpoint/2010/main" val="3671857500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432A30"/>
      </a:dk2>
      <a:lt2>
        <a:srgbClr val="F2F2F0"/>
      </a:lt2>
      <a:accent1>
        <a:srgbClr val="836C9F"/>
      </a:accent1>
      <a:accent2>
        <a:srgbClr val="BDAB56"/>
      </a:accent2>
      <a:accent3>
        <a:srgbClr val="B0565D"/>
      </a:accent3>
      <a:accent4>
        <a:srgbClr val="55B1BC"/>
      </a:accent4>
      <a:accent5>
        <a:srgbClr val="4D925F"/>
      </a:accent5>
      <a:accent6>
        <a:srgbClr val="E08C4A"/>
      </a:accent6>
      <a:hlink>
        <a:srgbClr val="55B1BC"/>
      </a:hlink>
      <a:folHlink>
        <a:srgbClr val="836C9F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9270AA94-2367-4B1E-B579-26147B222B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43</TotalTime>
  <Words>671</Words>
  <Application>Microsoft Office PowerPoint</Application>
  <PresentationFormat>Экран (4:3)</PresentationFormat>
  <Paragraphs>58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Calibri Light</vt:lpstr>
      <vt:lpstr>Century Gothic</vt:lpstr>
      <vt:lpstr>Franklin Gothic Book</vt:lpstr>
      <vt:lpstr>FrankRuehl</vt:lpstr>
      <vt:lpstr>Уголки</vt:lpstr>
      <vt:lpstr>УЧЕБНО-  МЕТОДИЧЕСКИЙ  КОМПЛЕКС «ШКОЛА РОССИИ»</vt:lpstr>
      <vt:lpstr>УМК «Школа России» ‒ это:</vt:lpstr>
      <vt:lpstr>УМК «Школа России»</vt:lpstr>
      <vt:lpstr>Главная концептуальная идея  программы «Школа России»</vt:lpstr>
      <vt:lpstr>Обобщающими характеристиками  содержания комплекта являются  следующие:</vt:lpstr>
      <vt:lpstr>Принципы УМК «Школа России»</vt:lpstr>
      <vt:lpstr>Технологии реализуемые в  УМК «Школа России»</vt:lpstr>
      <vt:lpstr>Проектная деятельность</vt:lpstr>
      <vt:lpstr>Технология проблемного обучения</vt:lpstr>
      <vt:lpstr>Информационные (компьютерные) технологии</vt:lpstr>
      <vt:lpstr>Игровые технологии</vt:lpstr>
      <vt:lpstr>Здоровьесберегающие технологии</vt:lpstr>
      <vt:lpstr>УМК «Школа России» состоит из  следующих завершенных  предметных линий учебников: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рбт</dc:creator>
  <cp:lastModifiedBy>Елена Онегина</cp:lastModifiedBy>
  <cp:revision>5</cp:revision>
  <dcterms:created xsi:type="dcterms:W3CDTF">2020-05-03T08:41:52Z</dcterms:created>
  <dcterms:modified xsi:type="dcterms:W3CDTF">2020-05-21T16:06:45Z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2020-05-02T00:00:00Z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2020-05-03T00:00:00Z</vt:filetime>
  </property>
</Properties>
</file>