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1C3C58-ABAE-4C08-8713-7143F52B36CA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86642E-1C15-49D8-B8BC-10ECDD409C6B}">
      <dgm:prSet/>
      <dgm:spPr/>
      <dgm:t>
        <a:bodyPr/>
        <a:lstStyle/>
        <a:p>
          <a:r>
            <a:rPr lang="ru-RU" dirty="0" smtClean="0"/>
            <a:t>повышение показателей физического развития, </a:t>
          </a:r>
          <a:endParaRPr lang="ru-RU" dirty="0"/>
        </a:p>
      </dgm:t>
    </dgm:pt>
    <dgm:pt modelId="{77383084-FDE8-4A99-B617-1966B5B827A3}" type="parTrans" cxnId="{3371FEEF-4203-4F6B-8FA4-E1A131BEADE3}">
      <dgm:prSet/>
      <dgm:spPr/>
      <dgm:t>
        <a:bodyPr/>
        <a:lstStyle/>
        <a:p>
          <a:endParaRPr lang="ru-RU"/>
        </a:p>
      </dgm:t>
    </dgm:pt>
    <dgm:pt modelId="{1B344C8A-2231-47A2-A391-59D8045EE45C}" type="sibTrans" cxnId="{3371FEEF-4203-4F6B-8FA4-E1A131BEADE3}">
      <dgm:prSet/>
      <dgm:spPr/>
      <dgm:t>
        <a:bodyPr/>
        <a:lstStyle/>
        <a:p>
          <a:endParaRPr lang="ru-RU"/>
        </a:p>
      </dgm:t>
    </dgm:pt>
    <dgm:pt modelId="{CD8B2ACA-68B9-48B5-BEA4-3D4A92AD3A53}">
      <dgm:prSet/>
      <dgm:spPr/>
      <dgm:t>
        <a:bodyPr/>
        <a:lstStyle/>
        <a:p>
          <a:r>
            <a:rPr lang="ru-RU" dirty="0" smtClean="0"/>
            <a:t>стабильность эмоционального благополучия каждого ребенка, </a:t>
          </a:r>
          <a:endParaRPr lang="ru-RU" dirty="0"/>
        </a:p>
      </dgm:t>
    </dgm:pt>
    <dgm:pt modelId="{A42C346B-ABB8-4880-AD36-EE5818603E26}" type="parTrans" cxnId="{5D8B6490-05F3-4226-A2A2-C5901111E698}">
      <dgm:prSet/>
      <dgm:spPr/>
      <dgm:t>
        <a:bodyPr/>
        <a:lstStyle/>
        <a:p>
          <a:endParaRPr lang="ru-RU"/>
        </a:p>
      </dgm:t>
    </dgm:pt>
    <dgm:pt modelId="{A9AA7EC7-E39F-42BC-8D99-3B2376035A3A}" type="sibTrans" cxnId="{5D8B6490-05F3-4226-A2A2-C5901111E698}">
      <dgm:prSet/>
      <dgm:spPr/>
      <dgm:t>
        <a:bodyPr/>
        <a:lstStyle/>
        <a:p>
          <a:endParaRPr lang="ru-RU"/>
        </a:p>
      </dgm:t>
    </dgm:pt>
    <dgm:pt modelId="{1C5E1BB5-9CC1-4B2D-9DA4-BA96D377E4E3}">
      <dgm:prSet/>
      <dgm:spPr/>
      <dgm:t>
        <a:bodyPr/>
        <a:lstStyle/>
        <a:p>
          <a:r>
            <a:rPr lang="ru-RU" dirty="0" smtClean="0"/>
            <a:t>повышение уровня речевого развития, </a:t>
          </a:r>
          <a:endParaRPr lang="ru-RU" dirty="0"/>
        </a:p>
      </dgm:t>
    </dgm:pt>
    <dgm:pt modelId="{C521F53D-F946-422C-9CF5-7C211D7F83A1}" type="parTrans" cxnId="{A61362E3-2C0A-4C8D-BA81-8895354CB2B8}">
      <dgm:prSet/>
      <dgm:spPr/>
      <dgm:t>
        <a:bodyPr/>
        <a:lstStyle/>
        <a:p>
          <a:endParaRPr lang="ru-RU"/>
        </a:p>
      </dgm:t>
    </dgm:pt>
    <dgm:pt modelId="{97E92565-8529-4E50-95D9-14F9E86AA9B8}" type="sibTrans" cxnId="{A61362E3-2C0A-4C8D-BA81-8895354CB2B8}">
      <dgm:prSet/>
      <dgm:spPr/>
      <dgm:t>
        <a:bodyPr/>
        <a:lstStyle/>
        <a:p>
          <a:endParaRPr lang="ru-RU"/>
        </a:p>
      </dgm:t>
    </dgm:pt>
    <dgm:pt modelId="{E3CAC0BB-7EE4-471C-98E1-0F8A3440727A}">
      <dgm:prSet/>
      <dgm:spPr/>
      <dgm:t>
        <a:bodyPr/>
        <a:lstStyle/>
        <a:p>
          <a:r>
            <a:rPr lang="ru-RU" dirty="0" smtClean="0"/>
            <a:t>развития дыхательной системы детей, как показатель снижение уровня заболеваемости (в большей степени простудными болезнями), </a:t>
          </a:r>
          <a:endParaRPr lang="ru-RU" dirty="0"/>
        </a:p>
      </dgm:t>
    </dgm:pt>
    <dgm:pt modelId="{0C1A02C1-603B-4333-8263-17261583EF8F}" type="parTrans" cxnId="{2AF2CA4B-55EC-458F-9CFD-167406F7F3F9}">
      <dgm:prSet/>
      <dgm:spPr/>
      <dgm:t>
        <a:bodyPr/>
        <a:lstStyle/>
        <a:p>
          <a:endParaRPr lang="ru-RU"/>
        </a:p>
      </dgm:t>
    </dgm:pt>
    <dgm:pt modelId="{3D5C785B-8B20-4526-A700-F1ED5671F0BA}" type="sibTrans" cxnId="{2AF2CA4B-55EC-458F-9CFD-167406F7F3F9}">
      <dgm:prSet/>
      <dgm:spPr/>
      <dgm:t>
        <a:bodyPr/>
        <a:lstStyle/>
        <a:p>
          <a:endParaRPr lang="ru-RU"/>
        </a:p>
      </dgm:t>
    </dgm:pt>
    <dgm:pt modelId="{BC95B65B-29FC-4935-8A53-3F35CDD2576D}">
      <dgm:prSet/>
      <dgm:spPr/>
      <dgm:t>
        <a:bodyPr/>
        <a:lstStyle/>
        <a:p>
          <a:r>
            <a:rPr lang="ru-RU" dirty="0" smtClean="0"/>
            <a:t>улучшение двигательных навыков и качеств </a:t>
          </a:r>
          <a:r>
            <a:rPr lang="ru-RU" i="1" dirty="0" smtClean="0"/>
            <a:t>(пластичность, координация, ориентирование в пространстве)</a:t>
          </a:r>
          <a:r>
            <a:rPr lang="ru-RU" dirty="0" smtClean="0"/>
            <a:t>; </a:t>
          </a:r>
          <a:endParaRPr lang="ru-RU" dirty="0"/>
        </a:p>
      </dgm:t>
    </dgm:pt>
    <dgm:pt modelId="{CDEF8014-339E-44ED-8DF3-F586149D7E2B}" type="parTrans" cxnId="{7FBBDE6C-12D4-4394-8394-1BEE7DA4828A}">
      <dgm:prSet/>
      <dgm:spPr/>
      <dgm:t>
        <a:bodyPr/>
        <a:lstStyle/>
        <a:p>
          <a:endParaRPr lang="ru-RU"/>
        </a:p>
      </dgm:t>
    </dgm:pt>
    <dgm:pt modelId="{9123119B-8AE9-4E96-9DAE-19C486B825CA}" type="sibTrans" cxnId="{7FBBDE6C-12D4-4394-8394-1BEE7DA4828A}">
      <dgm:prSet/>
      <dgm:spPr/>
      <dgm:t>
        <a:bodyPr/>
        <a:lstStyle/>
        <a:p>
          <a:endParaRPr lang="ru-RU"/>
        </a:p>
      </dgm:t>
    </dgm:pt>
    <dgm:pt modelId="{DA099ACE-789F-4A13-83A6-52B99ABB19CF}">
      <dgm:prSet/>
      <dgm:spPr/>
      <dgm:t>
        <a:bodyPr/>
        <a:lstStyle/>
        <a:p>
          <a:r>
            <a:rPr lang="ru-RU" dirty="0" smtClean="0"/>
            <a:t>совершенствование вокальных навыков и умений.</a:t>
          </a:r>
          <a:endParaRPr lang="ru-RU" dirty="0"/>
        </a:p>
      </dgm:t>
    </dgm:pt>
    <dgm:pt modelId="{EA620F75-A6B6-46CE-BA68-22289C5699E8}" type="parTrans" cxnId="{B1D0F29A-CE03-499B-9267-F61A1462F85A}">
      <dgm:prSet/>
      <dgm:spPr/>
      <dgm:t>
        <a:bodyPr/>
        <a:lstStyle/>
        <a:p>
          <a:endParaRPr lang="ru-RU"/>
        </a:p>
      </dgm:t>
    </dgm:pt>
    <dgm:pt modelId="{EEF617AA-458D-44B4-831E-FCBCD175398D}" type="sibTrans" cxnId="{B1D0F29A-CE03-499B-9267-F61A1462F85A}">
      <dgm:prSet/>
      <dgm:spPr/>
      <dgm:t>
        <a:bodyPr/>
        <a:lstStyle/>
        <a:p>
          <a:endParaRPr lang="ru-RU"/>
        </a:p>
      </dgm:t>
    </dgm:pt>
    <dgm:pt modelId="{ADE83864-B764-4CD4-A282-4EFA63405F96}" type="pres">
      <dgm:prSet presAssocID="{0E1C3C58-ABAE-4C08-8713-7143F52B36C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061AA2-CFCA-4F59-8A52-E9C7D7F459E9}" type="pres">
      <dgm:prSet presAssocID="{1C5E1BB5-9CC1-4B2D-9DA4-BA96D377E4E3}" presName="node" presStyleLbl="node1" presStyleIdx="0" presStyleCnt="6" custScaleY="153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3951B-251E-44A2-B855-D589633EBF0F}" type="pres">
      <dgm:prSet presAssocID="{97E92565-8529-4E50-95D9-14F9E86AA9B8}" presName="sibTrans" presStyleCnt="0"/>
      <dgm:spPr/>
    </dgm:pt>
    <dgm:pt modelId="{4781D61F-2DC4-4ED4-B418-E464F48EEA62}" type="pres">
      <dgm:prSet presAssocID="{CD8B2ACA-68B9-48B5-BEA4-3D4A92AD3A53}" presName="node" presStyleLbl="node1" presStyleIdx="1" presStyleCnt="6" custScaleY="153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B96B24-7979-494B-B11E-797A0305762A}" type="pres">
      <dgm:prSet presAssocID="{A9AA7EC7-E39F-42BC-8D99-3B2376035A3A}" presName="sibTrans" presStyleCnt="0"/>
      <dgm:spPr/>
    </dgm:pt>
    <dgm:pt modelId="{95D6078A-5F86-412F-8383-8CABE1089782}" type="pres">
      <dgm:prSet presAssocID="{EE86642E-1C15-49D8-B8BC-10ECDD409C6B}" presName="node" presStyleLbl="node1" presStyleIdx="2" presStyleCnt="6" custScaleY="1506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B89122-168A-44CC-BCD4-829D91D2468A}" type="pres">
      <dgm:prSet presAssocID="{1B344C8A-2231-47A2-A391-59D8045EE45C}" presName="sibTrans" presStyleCnt="0"/>
      <dgm:spPr/>
    </dgm:pt>
    <dgm:pt modelId="{C14F5F44-5018-4A85-A6B2-264024A834B8}" type="pres">
      <dgm:prSet presAssocID="{DA099ACE-789F-4A13-83A6-52B99ABB19CF}" presName="node" presStyleLbl="node1" presStyleIdx="3" presStyleCnt="6" custScaleY="1567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2B6D65-481E-400C-8AE6-D8EC80EE4433}" type="pres">
      <dgm:prSet presAssocID="{EEF617AA-458D-44B4-831E-FCBCD175398D}" presName="sibTrans" presStyleCnt="0"/>
      <dgm:spPr/>
    </dgm:pt>
    <dgm:pt modelId="{873EC784-ECF8-449F-AE62-575A548996FD}" type="pres">
      <dgm:prSet presAssocID="{BC95B65B-29FC-4935-8A53-3F35CDD2576D}" presName="node" presStyleLbl="node1" presStyleIdx="4" presStyleCnt="6" custScaleY="156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A88A01-4176-4C9A-BB30-923BCD7E208E}" type="pres">
      <dgm:prSet presAssocID="{9123119B-8AE9-4E96-9DAE-19C486B825CA}" presName="sibTrans" presStyleCnt="0"/>
      <dgm:spPr/>
    </dgm:pt>
    <dgm:pt modelId="{563713E8-186C-4030-9322-74CBD3F2C401}" type="pres">
      <dgm:prSet presAssocID="{E3CAC0BB-7EE4-471C-98E1-0F8A3440727A}" presName="node" presStyleLbl="node1" presStyleIdx="5" presStyleCnt="6" custScaleY="1599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F2CA4B-55EC-458F-9CFD-167406F7F3F9}" srcId="{0E1C3C58-ABAE-4C08-8713-7143F52B36CA}" destId="{E3CAC0BB-7EE4-471C-98E1-0F8A3440727A}" srcOrd="5" destOrd="0" parTransId="{0C1A02C1-603B-4333-8263-17261583EF8F}" sibTransId="{3D5C785B-8B20-4526-A700-F1ED5671F0BA}"/>
    <dgm:cxn modelId="{1A2CD5A9-202E-4433-A1EA-5189EFF27177}" type="presOf" srcId="{EE86642E-1C15-49D8-B8BC-10ECDD409C6B}" destId="{95D6078A-5F86-412F-8383-8CABE1089782}" srcOrd="0" destOrd="0" presId="urn:microsoft.com/office/officeart/2005/8/layout/default"/>
    <dgm:cxn modelId="{5D8B6490-05F3-4226-A2A2-C5901111E698}" srcId="{0E1C3C58-ABAE-4C08-8713-7143F52B36CA}" destId="{CD8B2ACA-68B9-48B5-BEA4-3D4A92AD3A53}" srcOrd="1" destOrd="0" parTransId="{A42C346B-ABB8-4880-AD36-EE5818603E26}" sibTransId="{A9AA7EC7-E39F-42BC-8D99-3B2376035A3A}"/>
    <dgm:cxn modelId="{A61362E3-2C0A-4C8D-BA81-8895354CB2B8}" srcId="{0E1C3C58-ABAE-4C08-8713-7143F52B36CA}" destId="{1C5E1BB5-9CC1-4B2D-9DA4-BA96D377E4E3}" srcOrd="0" destOrd="0" parTransId="{C521F53D-F946-422C-9CF5-7C211D7F83A1}" sibTransId="{97E92565-8529-4E50-95D9-14F9E86AA9B8}"/>
    <dgm:cxn modelId="{DD0E1FD2-F16A-478E-8AB3-E09CDC942A87}" type="presOf" srcId="{DA099ACE-789F-4A13-83A6-52B99ABB19CF}" destId="{C14F5F44-5018-4A85-A6B2-264024A834B8}" srcOrd="0" destOrd="0" presId="urn:microsoft.com/office/officeart/2005/8/layout/default"/>
    <dgm:cxn modelId="{32C41447-E4C5-4821-9155-F248D2197D87}" type="presOf" srcId="{1C5E1BB5-9CC1-4B2D-9DA4-BA96D377E4E3}" destId="{4F061AA2-CFCA-4F59-8A52-E9C7D7F459E9}" srcOrd="0" destOrd="0" presId="urn:microsoft.com/office/officeart/2005/8/layout/default"/>
    <dgm:cxn modelId="{739F0ED4-D289-4B2C-BB80-0BBF3BC44613}" type="presOf" srcId="{BC95B65B-29FC-4935-8A53-3F35CDD2576D}" destId="{873EC784-ECF8-449F-AE62-575A548996FD}" srcOrd="0" destOrd="0" presId="urn:microsoft.com/office/officeart/2005/8/layout/default"/>
    <dgm:cxn modelId="{B1D0F29A-CE03-499B-9267-F61A1462F85A}" srcId="{0E1C3C58-ABAE-4C08-8713-7143F52B36CA}" destId="{DA099ACE-789F-4A13-83A6-52B99ABB19CF}" srcOrd="3" destOrd="0" parTransId="{EA620F75-A6B6-46CE-BA68-22289C5699E8}" sibTransId="{EEF617AA-458D-44B4-831E-FCBCD175398D}"/>
    <dgm:cxn modelId="{3371FEEF-4203-4F6B-8FA4-E1A131BEADE3}" srcId="{0E1C3C58-ABAE-4C08-8713-7143F52B36CA}" destId="{EE86642E-1C15-49D8-B8BC-10ECDD409C6B}" srcOrd="2" destOrd="0" parTransId="{77383084-FDE8-4A99-B617-1966B5B827A3}" sibTransId="{1B344C8A-2231-47A2-A391-59D8045EE45C}"/>
    <dgm:cxn modelId="{C75FB919-2C7B-4C09-923C-D9B8292F833D}" type="presOf" srcId="{0E1C3C58-ABAE-4C08-8713-7143F52B36CA}" destId="{ADE83864-B764-4CD4-A282-4EFA63405F96}" srcOrd="0" destOrd="0" presId="urn:microsoft.com/office/officeart/2005/8/layout/default"/>
    <dgm:cxn modelId="{4B591870-F5B5-4943-B56A-3B85B10EDFFD}" type="presOf" srcId="{E3CAC0BB-7EE4-471C-98E1-0F8A3440727A}" destId="{563713E8-186C-4030-9322-74CBD3F2C401}" srcOrd="0" destOrd="0" presId="urn:microsoft.com/office/officeart/2005/8/layout/default"/>
    <dgm:cxn modelId="{DF8A4E86-B28E-4882-A632-60E1C78222CF}" type="presOf" srcId="{CD8B2ACA-68B9-48B5-BEA4-3D4A92AD3A53}" destId="{4781D61F-2DC4-4ED4-B418-E464F48EEA62}" srcOrd="0" destOrd="0" presId="urn:microsoft.com/office/officeart/2005/8/layout/default"/>
    <dgm:cxn modelId="{7FBBDE6C-12D4-4394-8394-1BEE7DA4828A}" srcId="{0E1C3C58-ABAE-4C08-8713-7143F52B36CA}" destId="{BC95B65B-29FC-4935-8A53-3F35CDD2576D}" srcOrd="4" destOrd="0" parTransId="{CDEF8014-339E-44ED-8DF3-F586149D7E2B}" sibTransId="{9123119B-8AE9-4E96-9DAE-19C486B825CA}"/>
    <dgm:cxn modelId="{62303299-BE34-4EB0-964D-F27A832D087E}" type="presParOf" srcId="{ADE83864-B764-4CD4-A282-4EFA63405F96}" destId="{4F061AA2-CFCA-4F59-8A52-E9C7D7F459E9}" srcOrd="0" destOrd="0" presId="urn:microsoft.com/office/officeart/2005/8/layout/default"/>
    <dgm:cxn modelId="{52BDB291-CAD5-45C3-9D88-7C27866DA790}" type="presParOf" srcId="{ADE83864-B764-4CD4-A282-4EFA63405F96}" destId="{E0A3951B-251E-44A2-B855-D589633EBF0F}" srcOrd="1" destOrd="0" presId="urn:microsoft.com/office/officeart/2005/8/layout/default"/>
    <dgm:cxn modelId="{2C985C4C-7A6B-4167-AE04-8B570AF874F7}" type="presParOf" srcId="{ADE83864-B764-4CD4-A282-4EFA63405F96}" destId="{4781D61F-2DC4-4ED4-B418-E464F48EEA62}" srcOrd="2" destOrd="0" presId="urn:microsoft.com/office/officeart/2005/8/layout/default"/>
    <dgm:cxn modelId="{05784AE8-9A5C-4120-B723-3B195A072BEE}" type="presParOf" srcId="{ADE83864-B764-4CD4-A282-4EFA63405F96}" destId="{02B96B24-7979-494B-B11E-797A0305762A}" srcOrd="3" destOrd="0" presId="urn:microsoft.com/office/officeart/2005/8/layout/default"/>
    <dgm:cxn modelId="{FF3BBB61-350E-45B4-BB27-F2651F0428D4}" type="presParOf" srcId="{ADE83864-B764-4CD4-A282-4EFA63405F96}" destId="{95D6078A-5F86-412F-8383-8CABE1089782}" srcOrd="4" destOrd="0" presId="urn:microsoft.com/office/officeart/2005/8/layout/default"/>
    <dgm:cxn modelId="{7D6D1983-8E0D-4A84-956B-711DF155DD9C}" type="presParOf" srcId="{ADE83864-B764-4CD4-A282-4EFA63405F96}" destId="{77B89122-168A-44CC-BCD4-829D91D2468A}" srcOrd="5" destOrd="0" presId="urn:microsoft.com/office/officeart/2005/8/layout/default"/>
    <dgm:cxn modelId="{93A9F230-CD04-4E4C-9CAE-5B35B1B8A264}" type="presParOf" srcId="{ADE83864-B764-4CD4-A282-4EFA63405F96}" destId="{C14F5F44-5018-4A85-A6B2-264024A834B8}" srcOrd="6" destOrd="0" presId="urn:microsoft.com/office/officeart/2005/8/layout/default"/>
    <dgm:cxn modelId="{CF4136D1-5CE8-49E0-AC72-B94090753A40}" type="presParOf" srcId="{ADE83864-B764-4CD4-A282-4EFA63405F96}" destId="{E72B6D65-481E-400C-8AE6-D8EC80EE4433}" srcOrd="7" destOrd="0" presId="urn:microsoft.com/office/officeart/2005/8/layout/default"/>
    <dgm:cxn modelId="{4B7870CB-1F09-40EA-81D8-E3F3BACC1728}" type="presParOf" srcId="{ADE83864-B764-4CD4-A282-4EFA63405F96}" destId="{873EC784-ECF8-449F-AE62-575A548996FD}" srcOrd="8" destOrd="0" presId="urn:microsoft.com/office/officeart/2005/8/layout/default"/>
    <dgm:cxn modelId="{60CC291B-2666-4791-BBBF-BC24F3D593EB}" type="presParOf" srcId="{ADE83864-B764-4CD4-A282-4EFA63405F96}" destId="{77A88A01-4176-4C9A-BB30-923BCD7E208E}" srcOrd="9" destOrd="0" presId="urn:microsoft.com/office/officeart/2005/8/layout/default"/>
    <dgm:cxn modelId="{B1C5503D-041D-4A5A-8C30-CC2D5DABFDB9}" type="presParOf" srcId="{ADE83864-B764-4CD4-A282-4EFA63405F96}" destId="{563713E8-186C-4030-9322-74CBD3F2C401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061AA2-CFCA-4F59-8A52-E9C7D7F459E9}">
      <dsp:nvSpPr>
        <dsp:cNvPr id="0" name=""/>
        <dsp:cNvSpPr/>
      </dsp:nvSpPr>
      <dsp:spPr>
        <a:xfrm>
          <a:off x="126963" y="9"/>
          <a:ext cx="2338995" cy="21516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повышение уровня речевого развития, </a:t>
          </a:r>
          <a:endParaRPr lang="ru-RU" sz="1500" kern="1200" dirty="0"/>
        </a:p>
      </dsp:txBody>
      <dsp:txXfrm>
        <a:off x="126963" y="9"/>
        <a:ext cx="2338995" cy="2151646"/>
      </dsp:txXfrm>
    </dsp:sp>
    <dsp:sp modelId="{4781D61F-2DC4-4ED4-B418-E464F48EEA62}">
      <dsp:nvSpPr>
        <dsp:cNvPr id="0" name=""/>
        <dsp:cNvSpPr/>
      </dsp:nvSpPr>
      <dsp:spPr>
        <a:xfrm>
          <a:off x="2699858" y="9"/>
          <a:ext cx="2338995" cy="21516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стабильность эмоционального благополучия каждого ребенка, </a:t>
          </a:r>
          <a:endParaRPr lang="ru-RU" sz="1500" kern="1200" dirty="0"/>
        </a:p>
      </dsp:txBody>
      <dsp:txXfrm>
        <a:off x="2699858" y="9"/>
        <a:ext cx="2338995" cy="2151646"/>
      </dsp:txXfrm>
    </dsp:sp>
    <dsp:sp modelId="{95D6078A-5F86-412F-8383-8CABE1089782}">
      <dsp:nvSpPr>
        <dsp:cNvPr id="0" name=""/>
        <dsp:cNvSpPr/>
      </dsp:nvSpPr>
      <dsp:spPr>
        <a:xfrm>
          <a:off x="5272753" y="18632"/>
          <a:ext cx="2338995" cy="211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повышение показателей физического развития, </a:t>
          </a:r>
          <a:endParaRPr lang="ru-RU" sz="1500" kern="1200" dirty="0"/>
        </a:p>
      </dsp:txBody>
      <dsp:txXfrm>
        <a:off x="5272753" y="18632"/>
        <a:ext cx="2338995" cy="2114400"/>
      </dsp:txXfrm>
    </dsp:sp>
    <dsp:sp modelId="{C14F5F44-5018-4A85-A6B2-264024A834B8}">
      <dsp:nvSpPr>
        <dsp:cNvPr id="0" name=""/>
        <dsp:cNvSpPr/>
      </dsp:nvSpPr>
      <dsp:spPr>
        <a:xfrm>
          <a:off x="126963" y="2407799"/>
          <a:ext cx="2338995" cy="21996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совершенствование вокальных навыков и умений.</a:t>
          </a:r>
          <a:endParaRPr lang="ru-RU" sz="1500" kern="1200" dirty="0"/>
        </a:p>
      </dsp:txBody>
      <dsp:txXfrm>
        <a:off x="126963" y="2407799"/>
        <a:ext cx="2338995" cy="2199698"/>
      </dsp:txXfrm>
    </dsp:sp>
    <dsp:sp modelId="{873EC784-ECF8-449F-AE62-575A548996FD}">
      <dsp:nvSpPr>
        <dsp:cNvPr id="0" name=""/>
        <dsp:cNvSpPr/>
      </dsp:nvSpPr>
      <dsp:spPr>
        <a:xfrm>
          <a:off x="2699858" y="2406003"/>
          <a:ext cx="2338995" cy="22032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улучшение двигательных навыков и качеств </a:t>
          </a:r>
          <a:r>
            <a:rPr lang="ru-RU" sz="1500" i="1" kern="1200" dirty="0" smtClean="0"/>
            <a:t>(пластичность, координация, ориентирование в пространстве)</a:t>
          </a:r>
          <a:r>
            <a:rPr lang="ru-RU" sz="1500" kern="1200" dirty="0" smtClean="0"/>
            <a:t>; </a:t>
          </a:r>
          <a:endParaRPr lang="ru-RU" sz="1500" kern="1200" dirty="0"/>
        </a:p>
      </dsp:txBody>
      <dsp:txXfrm>
        <a:off x="2699858" y="2406003"/>
        <a:ext cx="2338995" cy="2203291"/>
      </dsp:txXfrm>
    </dsp:sp>
    <dsp:sp modelId="{563713E8-186C-4030-9322-74CBD3F2C401}">
      <dsp:nvSpPr>
        <dsp:cNvPr id="0" name=""/>
        <dsp:cNvSpPr/>
      </dsp:nvSpPr>
      <dsp:spPr>
        <a:xfrm>
          <a:off x="5272753" y="2385555"/>
          <a:ext cx="2338995" cy="224418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развития дыхательной системы детей, как показатель снижение уровня заболеваемости (в большей степени простудными болезнями), </a:t>
          </a:r>
          <a:endParaRPr lang="ru-RU" sz="1500" kern="1200" dirty="0"/>
        </a:p>
      </dsp:txBody>
      <dsp:txXfrm>
        <a:off x="5272753" y="2385555"/>
        <a:ext cx="2338995" cy="2244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07067" y="609601"/>
            <a:ext cx="7766936" cy="4538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етский сад №51</a:t>
            </a:r>
          </a:p>
          <a:p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ПРЕЗЕНТАЦИЯ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«Здоровье сберегающие технологии в музыкальном воспитании дошкольников»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372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8255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accent5">
                    <a:lumMod val="75000"/>
                  </a:schemeClr>
                </a:solidFill>
              </a:rPr>
              <a:t>Музыкально – ритмические упражнения </a:t>
            </a:r>
            <a:r>
              <a:rPr lang="ru-RU" sz="3100" dirty="0">
                <a:solidFill>
                  <a:schemeClr val="accent5">
                    <a:lumMod val="75000"/>
                  </a:schemeClr>
                </a:solidFill>
              </a:rPr>
              <a:t>направлены на снятие эмоционального напряжения и формирование волевых усилий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2512194"/>
            <a:ext cx="3881437" cy="352983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512194"/>
            <a:ext cx="4184650" cy="3529831"/>
          </a:xfrm>
        </p:spPr>
      </p:pic>
    </p:spTree>
    <p:extLst>
      <p:ext uri="{BB962C8B-B14F-4D97-AF65-F5344CB8AC3E}">
        <p14:creationId xmlns:p14="http://schemas.microsoft.com/office/powerpoint/2010/main" val="2841233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86063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890" y="2160588"/>
            <a:ext cx="6452258" cy="3881437"/>
          </a:xfrm>
        </p:spPr>
      </p:pic>
    </p:spTree>
    <p:extLst>
      <p:ext uri="{BB962C8B-B14F-4D97-AF65-F5344CB8AC3E}">
        <p14:creationId xmlns:p14="http://schemas.microsoft.com/office/powerpoint/2010/main" val="399612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7818" y="3753852"/>
            <a:ext cx="7796183" cy="282982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700" i="1" dirty="0" smtClean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2700" b="1" i="1" dirty="0" smtClean="0">
                <a:solidFill>
                  <a:schemeClr val="accent5">
                    <a:lumMod val="75000"/>
                  </a:schemeClr>
                </a:solidFill>
              </a:rPr>
              <a:t>Забота </a:t>
            </a: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о здоровье – </a:t>
            </a:r>
            <a:r>
              <a:rPr lang="ru-RU" sz="2700" b="1" i="1" dirty="0" smtClean="0">
                <a:solidFill>
                  <a:schemeClr val="accent5">
                    <a:lumMod val="75000"/>
                  </a:schemeClr>
                </a:solidFill>
              </a:rPr>
              <a:t>    важнейшая </a:t>
            </a: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работа.</a:t>
            </a:r>
            <a:b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От жизнерадостности, бодрости детей зависит </a:t>
            </a:r>
            <a:r>
              <a:rPr lang="ru-RU" sz="2700" b="1" i="1" dirty="0" smtClean="0">
                <a:solidFill>
                  <a:schemeClr val="accent5">
                    <a:lumMod val="75000"/>
                  </a:schemeClr>
                </a:solidFill>
              </a:rPr>
              <a:t>их духовная </a:t>
            </a: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жизнь, мировоззрение, умственное развитие,</a:t>
            </a:r>
            <a:b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прочность знаний, вера в свои силы».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                                                 В</a:t>
            </a:r>
            <a:r>
              <a:rPr lang="ru-RU" sz="2700" b="1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2700" b="1" dirty="0" smtClean="0">
                <a:solidFill>
                  <a:schemeClr val="accent5">
                    <a:lumMod val="75000"/>
                  </a:schemeClr>
                </a:solidFill>
              </a:rPr>
              <a:t>А. Сухомлинский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93700"/>
            <a:ext cx="7137400" cy="3657600"/>
          </a:xfrm>
        </p:spPr>
      </p:pic>
    </p:spTree>
    <p:extLst>
      <p:ext uri="{BB962C8B-B14F-4D97-AF65-F5344CB8AC3E}">
        <p14:creationId xmlns:p14="http://schemas.microsoft.com/office/powerpoint/2010/main" val="288303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298" y="80356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«Музыка 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восстанавливает нарушенную болезнью гармонию в человеческом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теле» </a:t>
            </a:r>
            <a:endParaRPr lang="ru-RU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892" y="2124364"/>
            <a:ext cx="6077526" cy="4359562"/>
          </a:xfrm>
        </p:spPr>
      </p:pic>
    </p:spTree>
    <p:extLst>
      <p:ext uri="{BB962C8B-B14F-4D97-AF65-F5344CB8AC3E}">
        <p14:creationId xmlns:p14="http://schemas.microsoft.com/office/powerpoint/2010/main" val="297832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22764"/>
            <a:ext cx="4190230" cy="4018598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164" y="341746"/>
            <a:ext cx="5339493" cy="4350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2022764"/>
            <a:ext cx="4539559" cy="438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	Музыкально – оздоровительная работа – это педагогический процесс, направленный на развитие музыкальных, творческих способностей детей, сохранение и укрепление их психофизического здоровья.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2373346"/>
              </p:ext>
            </p:extLst>
          </p:nvPr>
        </p:nvGraphicFramePr>
        <p:xfrm>
          <a:off x="1183907" y="2050181"/>
          <a:ext cx="7738712" cy="462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76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Виды здоровье сберегающих технологий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Валеологические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 песенки –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распевки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2. Дыхательная гимнастика.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3. Артикуляционная гимнастика.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4. 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И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гровой массаж.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5. Пальчиковые игры.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6. Речевые игры.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7. Музыкально – ритмические движения.</a:t>
            </a:r>
          </a:p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8.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Логоритмические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 упражнения.</a:t>
            </a:r>
          </a:p>
          <a:p>
            <a:r>
              <a:rPr lang="ru-RU" sz="2800" dirty="0">
                <a:solidFill>
                  <a:schemeClr val="accent5">
                    <a:lumMod val="75000"/>
                  </a:schemeClr>
                </a:solidFill>
              </a:rPr>
              <a:t>9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accent5">
                    <a:lumMod val="75000"/>
                  </a:schemeClr>
                </a:solidFill>
              </a:rPr>
              <a:t>Релакс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3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Валеологические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песенки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распевки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7334" y="1299411"/>
            <a:ext cx="4184035" cy="530352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 </a:t>
            </a:r>
            <a:r>
              <a:rPr lang="ru-RU" b="1" u="sng" dirty="0">
                <a:solidFill>
                  <a:schemeClr val="accent5">
                    <a:lumMod val="75000"/>
                  </a:schemeClr>
                </a:solidFill>
              </a:rPr>
              <a:t>«</a:t>
            </a:r>
            <a:r>
              <a:rPr lang="ru-RU" sz="3400" b="1" u="sng" dirty="0">
                <a:solidFill>
                  <a:schemeClr val="accent5">
                    <a:lumMod val="75000"/>
                  </a:schemeClr>
                </a:solidFill>
              </a:rPr>
              <a:t>Здравствуйте»</a:t>
            </a:r>
            <a:r>
              <a:rPr lang="ru-RU" sz="3400" u="sng" dirty="0">
                <a:solidFill>
                  <a:schemeClr val="accent5">
                    <a:lumMod val="75000"/>
                  </a:schemeClr>
                </a:solidFill>
              </a:rPr>
              <a:t>  </a:t>
            </a:r>
            <a:r>
              <a:rPr lang="ru-RU" sz="3400" b="1" u="sng" dirty="0">
                <a:solidFill>
                  <a:schemeClr val="accent5">
                    <a:lumMod val="75000"/>
                  </a:schemeClr>
                </a:solidFill>
              </a:rPr>
              <a:t>М. </a:t>
            </a:r>
            <a:r>
              <a:rPr lang="ru-RU" sz="3400" b="1" u="sng" dirty="0" err="1">
                <a:solidFill>
                  <a:schemeClr val="accent5">
                    <a:lumMod val="75000"/>
                  </a:schemeClr>
                </a:solidFill>
              </a:rPr>
              <a:t>Картушина</a:t>
            </a:r>
            <a:endParaRPr lang="ru-RU" sz="34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b="1" dirty="0"/>
              <a:t>Здравствуйте, ладошки! (вытягивают руки, поворачивают ладонями вверх-вниз)</a:t>
            </a:r>
          </a:p>
          <a:p>
            <a:r>
              <a:rPr lang="ru-RU" b="1" dirty="0"/>
              <a:t>Хлоп-хлоп-хлоп! </a:t>
            </a:r>
            <a:r>
              <a:rPr lang="ru-RU" b="1" i="1" dirty="0"/>
              <a:t>(3 хлопка в ладоши)</a:t>
            </a:r>
            <a:endParaRPr lang="ru-RU" b="1" dirty="0"/>
          </a:p>
          <a:p>
            <a:r>
              <a:rPr lang="ru-RU" b="1" dirty="0"/>
              <a:t>Здравствуйте, ножки! Топ, топ, топ! </a:t>
            </a:r>
            <a:r>
              <a:rPr lang="ru-RU" b="1" i="1" dirty="0"/>
              <a:t>(топают ногами)</a:t>
            </a:r>
            <a:endParaRPr lang="ru-RU" b="1" dirty="0"/>
          </a:p>
          <a:p>
            <a:r>
              <a:rPr lang="ru-RU" b="1" dirty="0"/>
              <a:t>Здравствуйте, щечки! </a:t>
            </a:r>
            <a:r>
              <a:rPr lang="ru-RU" b="1" i="1" dirty="0"/>
              <a:t>(гладят ладонями щеки)</a:t>
            </a:r>
            <a:endParaRPr lang="ru-RU" b="1" dirty="0"/>
          </a:p>
          <a:p>
            <a:r>
              <a:rPr lang="ru-RU" b="1" dirty="0"/>
              <a:t>Плюх-плюх-плюх! </a:t>
            </a:r>
            <a:r>
              <a:rPr lang="ru-RU" b="1" i="1" dirty="0"/>
              <a:t>(3 раза слегка похлопывают пальчиками по щечкам)</a:t>
            </a:r>
            <a:endParaRPr lang="ru-RU" b="1" dirty="0"/>
          </a:p>
          <a:p>
            <a:r>
              <a:rPr lang="ru-RU" b="1" dirty="0"/>
              <a:t>Пухленькие щечки! Плюх-плюх-плюх!</a:t>
            </a:r>
          </a:p>
          <a:p>
            <a:r>
              <a:rPr lang="ru-RU" b="1" dirty="0"/>
              <a:t>Здравствуйте, губки! </a:t>
            </a:r>
            <a:r>
              <a:rPr lang="ru-RU" b="1" i="1" dirty="0"/>
              <a:t>(качают головой вправо-влево)</a:t>
            </a:r>
            <a:endParaRPr lang="ru-RU" b="1" dirty="0"/>
          </a:p>
          <a:p>
            <a:r>
              <a:rPr lang="ru-RU" b="1" dirty="0"/>
              <a:t>Чмок, чмок, чмок! </a:t>
            </a:r>
            <a:r>
              <a:rPr lang="ru-RU" b="1" i="1" dirty="0"/>
              <a:t>(3 раза чмокают губами)</a:t>
            </a:r>
            <a:endParaRPr lang="ru-RU" b="1" dirty="0"/>
          </a:p>
          <a:p>
            <a:r>
              <a:rPr lang="ru-RU" b="1" dirty="0"/>
              <a:t>Здравствуйте, зубки! </a:t>
            </a:r>
            <a:r>
              <a:rPr lang="ru-RU" b="1" i="1" dirty="0"/>
              <a:t>(качают головой вправо-влево)</a:t>
            </a:r>
            <a:endParaRPr lang="ru-RU" b="1" dirty="0"/>
          </a:p>
          <a:p>
            <a:r>
              <a:rPr lang="ru-RU" b="1" dirty="0"/>
              <a:t>Щелк, щелк, щелк! </a:t>
            </a:r>
            <a:r>
              <a:rPr lang="ru-RU" b="1" i="1" dirty="0"/>
              <a:t>(3 раза щелкают зубами)</a:t>
            </a:r>
            <a:endParaRPr lang="ru-RU" b="1" dirty="0"/>
          </a:p>
          <a:p>
            <a:r>
              <a:rPr lang="ru-RU" b="1" dirty="0"/>
              <a:t>Здравствуй, мой носик! </a:t>
            </a:r>
            <a:r>
              <a:rPr lang="ru-RU" b="1" i="1" dirty="0"/>
              <a:t>(гладят нос ладонью)</a:t>
            </a:r>
            <a:endParaRPr lang="ru-RU" b="1" dirty="0"/>
          </a:p>
          <a:p>
            <a:r>
              <a:rPr lang="ru-RU" b="1" dirty="0" err="1"/>
              <a:t>Бип</a:t>
            </a:r>
            <a:r>
              <a:rPr lang="ru-RU" b="1" dirty="0"/>
              <a:t>, </a:t>
            </a:r>
            <a:r>
              <a:rPr lang="ru-RU" b="1" dirty="0" err="1"/>
              <a:t>бип</a:t>
            </a:r>
            <a:r>
              <a:rPr lang="ru-RU" b="1" dirty="0"/>
              <a:t>, </a:t>
            </a:r>
            <a:r>
              <a:rPr lang="ru-RU" b="1" dirty="0" err="1"/>
              <a:t>бип</a:t>
            </a:r>
            <a:r>
              <a:rPr lang="ru-RU" b="1" dirty="0"/>
              <a:t>! </a:t>
            </a:r>
            <a:r>
              <a:rPr lang="ru-RU" b="1" i="1" dirty="0"/>
              <a:t>(3 раза нажимают на нос указательным пальцем)</a:t>
            </a:r>
            <a:endParaRPr lang="ru-RU" b="1" dirty="0"/>
          </a:p>
          <a:p>
            <a:r>
              <a:rPr lang="ru-RU" b="1" dirty="0"/>
              <a:t>Здравствуйте, гости! </a:t>
            </a:r>
            <a:r>
              <a:rPr lang="ru-RU" b="1" i="1" dirty="0"/>
              <a:t>(машут рукой над головой)</a:t>
            </a:r>
            <a:endParaRPr lang="ru-RU" b="1" dirty="0"/>
          </a:p>
          <a:p>
            <a:r>
              <a:rPr lang="ru-RU" b="1" dirty="0"/>
              <a:t>Здравствуйте!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4" y="1930400"/>
            <a:ext cx="4757119" cy="4110961"/>
          </a:xfrm>
        </p:spPr>
      </p:pic>
    </p:spTree>
    <p:extLst>
      <p:ext uri="{BB962C8B-B14F-4D97-AF65-F5344CB8AC3E}">
        <p14:creationId xmlns:p14="http://schemas.microsoft.com/office/powerpoint/2010/main" val="2759131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2480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Дыхательная гимнастика А.Н. Стрельниковой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2117558"/>
            <a:ext cx="4185623" cy="1241659"/>
          </a:xfrm>
        </p:spPr>
        <p:txBody>
          <a:bodyPr/>
          <a:lstStyle/>
          <a:p>
            <a:r>
              <a:rPr lang="ru-RU" altLang="ru-RU" sz="1600" b="1" dirty="0" smtClean="0">
                <a:solidFill>
                  <a:schemeClr val="accent5">
                    <a:lumMod val="75000"/>
                  </a:schemeClr>
                </a:solidFill>
              </a:rPr>
              <a:t>Гимнастика, </a:t>
            </a:r>
            <a:r>
              <a:rPr lang="ru-RU" altLang="ru-RU" sz="1600" b="1" dirty="0">
                <a:solidFill>
                  <a:schemeClr val="accent5">
                    <a:lumMod val="75000"/>
                  </a:schemeClr>
                </a:solidFill>
              </a:rPr>
              <a:t>в которой короткий и резкий вдох носом сочетается с движениями, сжимающими грудную клетку.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5745" y="3676851"/>
            <a:ext cx="4185623" cy="2364511"/>
          </a:xfrm>
        </p:spPr>
        <p:txBody>
          <a:bodyPr/>
          <a:lstStyle/>
          <a:p>
            <a:r>
              <a:rPr lang="ru-RU" altLang="ru-RU" b="1" dirty="0"/>
              <a:t>Это гимнастика универсальна. Она может быть лечебной и профилактической, оздоровительной и развивающей, восстанавливающей силы и улучшающей настроение.</a:t>
            </a:r>
            <a:r>
              <a:rPr lang="ru-RU" altLang="ru-RU" dirty="0"/>
              <a:t>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1857676"/>
            <a:ext cx="4185618" cy="87956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altLang="ru-RU" sz="1600" b="1" dirty="0" smtClean="0">
                <a:solidFill>
                  <a:schemeClr val="accent5">
                    <a:lumMod val="75000"/>
                  </a:schemeClr>
                </a:solidFill>
              </a:rPr>
              <a:t>Это </a:t>
            </a:r>
            <a:r>
              <a:rPr lang="ru-RU" altLang="ru-RU" sz="1600" b="1" dirty="0">
                <a:solidFill>
                  <a:schemeClr val="accent5">
                    <a:lumMod val="75000"/>
                  </a:schemeClr>
                </a:solidFill>
              </a:rPr>
              <a:t>немедикаментозный оздоровительный метод.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ru-RU" b="1" dirty="0" smtClean="0"/>
              <a:t>активизируется </a:t>
            </a:r>
            <a:r>
              <a:rPr lang="ru-RU" altLang="ru-RU" b="1" dirty="0"/>
              <a:t>кислородный обмен во всех тканях организма, что способствует нормализации и оптимизации его работы в целом.</a:t>
            </a:r>
            <a:r>
              <a:rPr lang="ru-RU" altLang="ru-RU" b="1" i="1" dirty="0"/>
              <a:t> </a:t>
            </a:r>
            <a:endParaRPr lang="ru-RU" altLang="ru-RU" b="1" dirty="0"/>
          </a:p>
          <a:p>
            <a:r>
              <a:rPr lang="ru-RU" altLang="ru-RU" b="1" dirty="0"/>
              <a:t>• повышает внимание и улучшает память</a:t>
            </a:r>
          </a:p>
          <a:p>
            <a:r>
              <a:rPr lang="ru-RU" altLang="ru-RU" b="1" dirty="0"/>
              <a:t>• в сочетании со звуковыми упражнениями, эффективна в логопедической работе</a:t>
            </a:r>
          </a:p>
          <a:p>
            <a:r>
              <a:rPr lang="ru-RU" altLang="ru-RU" b="1" dirty="0"/>
              <a:t>• улучшает речевое дыхание и звучность речи</a:t>
            </a:r>
          </a:p>
          <a:p>
            <a:r>
              <a:rPr lang="ru-RU" altLang="ru-RU" b="1" dirty="0"/>
              <a:t>• устраняет гнусавость, нарушения темпа и ритма речи</a:t>
            </a:r>
          </a:p>
        </p:txBody>
      </p:sp>
    </p:spTree>
    <p:extLst>
      <p:ext uri="{BB962C8B-B14F-4D97-AF65-F5344CB8AC3E}">
        <p14:creationId xmlns:p14="http://schemas.microsoft.com/office/powerpoint/2010/main" val="583072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031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Артикуляционная гимнастика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1633" y="1395663"/>
            <a:ext cx="4184035" cy="464569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Упражнение «Моторная лодка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Дыхание через нос, едем без звука (губы активны)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Дыхание через нос, едем со звуком «моторчика».</a:t>
            </a:r>
          </a:p>
          <a:p>
            <a:r>
              <a:rPr lang="ru-RU" b="1" u="sng" dirty="0" smtClean="0">
                <a:solidFill>
                  <a:schemeClr val="accent5">
                    <a:lumMod val="75000"/>
                  </a:schemeClr>
                </a:solidFill>
              </a:rPr>
              <a:t>Упражнение «Играем, ныряем»</a:t>
            </a:r>
          </a:p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Дыхание через нос, по сигналу ведущего меняем движение «моторчика»: вверх,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 скатились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вниз, вправо-влево,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9970" y="1289786"/>
            <a:ext cx="4184034" cy="5568214"/>
          </a:xfrm>
        </p:spPr>
        <p:txBody>
          <a:bodyPr>
            <a:noAutofit/>
          </a:bodyPr>
          <a:lstStyle/>
          <a:p>
            <a:r>
              <a:rPr lang="ru-RU" sz="1600" b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«Язычок» </a:t>
            </a:r>
          </a:p>
          <a:p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язычок проснулся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(толкать язычком в правую и левую щеку)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«Язычок, покажись!»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(покусать кончик языка)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«Зубов не страшись!»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(высовывать язык вперед и убирать назад)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«Зубы кусаются»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(покусать нижнюю и верхнюю губу по всей поверхности)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«Губки хохочут»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улыбке открыть верхние губы)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«Губки обижаются»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(вывернуть нижнюю губу)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«Вкусный язычок» 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(пожевать язык боковыми губами)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«Чистые зубки» (</a:t>
            </a:r>
            <a:r>
              <a:rPr lang="ru-RU" sz="1600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провести языком между верхней губой и зубами и между нижней губой и зубами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3594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259</TotalTime>
  <Words>303</Words>
  <Application>Microsoft Office PowerPoint</Application>
  <PresentationFormat>Широкоэкранный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     </vt:lpstr>
      <vt:lpstr>  «Забота о здоровье –     важнейшая работа. От жизнерадостности, бодрости детей зависит их духовная жизнь, мировоззрение, умственное развитие, прочность знаний, вера в свои силы».                                                  В. А. Сухомлинский</vt:lpstr>
      <vt:lpstr>«Музыка восстанавливает нарушенную болезнью гармонию в человеческом теле» </vt:lpstr>
      <vt:lpstr>Презентация PowerPoint</vt:lpstr>
      <vt:lpstr> Музыкально – оздоровительная работа – это педагогический процесс, направленный на развитие музыкальных, творческих способностей детей, сохранение и укрепление их психофизического здоровья.</vt:lpstr>
      <vt:lpstr>Виды здоровье сберегающих технологий</vt:lpstr>
      <vt:lpstr>Валеологические песенки распевки</vt:lpstr>
      <vt:lpstr>Дыхательная гимнастика А.Н. Стрельниковой</vt:lpstr>
      <vt:lpstr>Артикуляционная гимнастика</vt:lpstr>
      <vt:lpstr>Музыкально – ритмические упражнения направлены на снятие эмоционального напряжения и формирование волевых усилий 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36</cp:revision>
  <dcterms:created xsi:type="dcterms:W3CDTF">2020-10-24T08:09:13Z</dcterms:created>
  <dcterms:modified xsi:type="dcterms:W3CDTF">2020-10-26T15:54:36Z</dcterms:modified>
</cp:coreProperties>
</file>