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91" r:id="rId3"/>
    <p:sldId id="284" r:id="rId4"/>
    <p:sldId id="285" r:id="rId5"/>
    <p:sldId id="287" r:id="rId6"/>
    <p:sldId id="288" r:id="rId7"/>
    <p:sldId id="290" r:id="rId8"/>
    <p:sldId id="267" r:id="rId9"/>
    <p:sldId id="279" r:id="rId10"/>
    <p:sldId id="280" r:id="rId11"/>
    <p:sldId id="292" r:id="rId12"/>
    <p:sldId id="281" r:id="rId13"/>
    <p:sldId id="293" r:id="rId14"/>
    <p:sldId id="294" r:id="rId15"/>
    <p:sldId id="282" r:id="rId16"/>
    <p:sldId id="283" r:id="rId17"/>
    <p:sldId id="295" r:id="rId18"/>
    <p:sldId id="268" r:id="rId19"/>
    <p:sldId id="269" r:id="rId20"/>
    <p:sldId id="29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для оформления презент\шаблоны\0015-015-Gabdulla-Tukaj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2008"/>
            <a:ext cx="9143999" cy="6597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892480" cy="6597352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«Речевая гимнастика, как средство формирования звуковой культуры речи детей младшего дошкольного возраста.»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CE96A75-D741-473C-97F4-A356C6AEFEDB}"/>
              </a:ext>
            </a:extLst>
          </p:cNvPr>
          <p:cNvSpPr/>
          <p:nvPr/>
        </p:nvSpPr>
        <p:spPr>
          <a:xfrm>
            <a:off x="539552" y="476672"/>
            <a:ext cx="8064896" cy="122413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ГМО ВОСПИТАТЕЛЕЙ ГРУПП РАННЕГО ВОЗРАСТА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Семинар-практикум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52A3553-F3B3-43AE-864F-8571396AF481}"/>
              </a:ext>
            </a:extLst>
          </p:cNvPr>
          <p:cNvSpPr/>
          <p:nvPr/>
        </p:nvSpPr>
        <p:spPr>
          <a:xfrm>
            <a:off x="5940152" y="4581128"/>
            <a:ext cx="2808312" cy="1728192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 подготовила:</a:t>
            </a:r>
          </a:p>
          <a:p>
            <a:pPr algn="ctr"/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Чудновская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Гульфия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Андреевна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МБДОУ ЗАТО</a:t>
            </a:r>
          </a:p>
          <a:p>
            <a:pPr algn="ctr"/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г.Североморск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д/с № 44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48F9C7E8-8FC2-406D-9DDD-0563093C0617}"/>
              </a:ext>
            </a:extLst>
          </p:cNvPr>
          <p:cNvSpPr/>
          <p:nvPr/>
        </p:nvSpPr>
        <p:spPr>
          <a:xfrm>
            <a:off x="1547664" y="1700808"/>
            <a:ext cx="6624736" cy="1008112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«Формирование звуковой культуры речи у детей раннего возраста»</a:t>
            </a:r>
          </a:p>
        </p:txBody>
      </p:sp>
    </p:spTree>
    <p:extLst>
      <p:ext uri="{BB962C8B-B14F-4D97-AF65-F5344CB8AC3E}">
        <p14:creationId xmlns:p14="http://schemas.microsoft.com/office/powerpoint/2010/main" val="16844708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94" y="0"/>
            <a:ext cx="9084405" cy="6525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>
            <a:noAutofit/>
          </a:bodyPr>
          <a:lstStyle/>
          <a:p>
            <a:pPr algn="l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КОМПЛЕКС РЕЧЕВОЙ ГИМНАСТИКИ В I МЛАДШЕЙ </a:t>
            </a:r>
            <a:br>
              <a:rPr lang="ru-RU" sz="2400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ГРУППЕ</a:t>
            </a:r>
            <a:br>
              <a:rPr lang="ru-RU" sz="2400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Звук «А»</a:t>
            </a:r>
            <a:b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Артикуляционные упражнения на вызывание звука «А»</a:t>
            </a:r>
            <a:b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«Успокой куклу»</a:t>
            </a:r>
            <a:b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Цель: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длительно тянуть звук «а – а – а», рот должен быть широко открыт.    «Мама кормит птенчика»</a:t>
            </a:r>
            <a:b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Птенчик весело летал, Птенчик клювик открывал.</a:t>
            </a:r>
            <a:b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Вот так, вот так, Птенчик клювик открывал.</a:t>
            </a:r>
            <a:b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Упражнения в произношении звука</a:t>
            </a:r>
            <a:br>
              <a:rPr lang="ru-RU" sz="2000" b="1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Цель: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упражнять в правильном воспроизведении звукоподражаний.</a:t>
            </a:r>
            <a:b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лает собака? 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000" i="1" dirty="0" err="1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аф</a:t>
            </a:r>
            <a:r>
              <a:rPr lang="ru-RU" sz="2000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000" i="1" dirty="0" err="1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аф</a:t>
            </a:r>
            <a:r>
              <a:rPr lang="ru-RU" sz="2000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000" i="1" dirty="0" err="1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аф</a:t>
            </a:r>
            <a:r>
              <a:rPr lang="ru-RU" sz="2000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Как квакает лягушка? 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000" i="1" dirty="0" err="1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ква</a:t>
            </a:r>
            <a:r>
              <a:rPr lang="ru-RU" sz="2000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000" i="1" dirty="0" err="1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ква</a:t>
            </a:r>
            <a:r>
              <a:rPr lang="ru-RU" sz="2000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000" i="1" dirty="0" err="1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ква</a:t>
            </a:r>
            <a:r>
              <a:rPr lang="ru-RU" sz="2000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Кукла плачет 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000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000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000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Упала чашка 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000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Ах!</a:t>
            </a:r>
            <a:b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Уколол палец 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000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Ай!</a:t>
            </a:r>
            <a:b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Вариант: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Пальчики здороваются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». </a:t>
            </a:r>
            <a:b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1200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2693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94" y="0"/>
            <a:ext cx="9084405" cy="6525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>
            <a:noAutofit/>
          </a:bodyPr>
          <a:lstStyle/>
          <a:p>
            <a:pPr algn="l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КОМПЛЕКС РЕЧЕВОЙ ГИМНАСТИКИ В I МЛАДШЕЙ </a:t>
            </a:r>
            <a:br>
              <a:rPr lang="ru-RU" sz="2400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ГРУППЕ</a:t>
            </a:r>
            <a:b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Игра </a:t>
            </a:r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000" b="1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Веселый клубок</a:t>
            </a:r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».</a:t>
            </a:r>
            <a:br>
              <a:rPr lang="ru-RU" sz="2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Цель: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произносить звук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 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длительном выдохе.</a:t>
            </a:r>
            <a:br>
              <a:rPr lang="ru-RU" sz="2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Взять клубок, отмотать короткую и длинную нитку. Сказать, что нитка волшебная и любит петь. Наматывать в клубок длинную нитку и петь: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», 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короткую нитку: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».</a:t>
            </a:r>
            <a:br>
              <a:rPr lang="ru-RU" sz="2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</a:t>
            </a:r>
            <a:r>
              <a:rPr lang="ru-RU" sz="2000" b="1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Игра </a:t>
            </a:r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000" b="1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Ладушки</a:t>
            </a:r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 </a:t>
            </a:r>
            <a:r>
              <a:rPr lang="ru-RU" sz="2000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Цель: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проговаривать потешку и одновременно выполнять движения </a:t>
            </a:r>
            <a:br>
              <a:rPr lang="ru-RU" sz="2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руками:</a:t>
            </a:r>
            <a:br>
              <a:rPr lang="ru-RU" sz="2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Ой, ладушки, ладушки, Испекли оладушки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(повернуть руки ладонями вверх) </a:t>
            </a:r>
            <a:r>
              <a:rPr lang="ru-RU" sz="2000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окно поставили, Остывать заставили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(после слов подуть на ладони).</a:t>
            </a:r>
            <a:br>
              <a:rPr lang="ru-RU" sz="2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Вариант: </a:t>
            </a:r>
            <a:br>
              <a:rPr lang="ru-RU" sz="2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Поглядите, зайчик плачет а - а 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000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а, Поднимает мишки мячик а 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000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000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а.</a:t>
            </a:r>
            <a:br>
              <a:rPr lang="ru-RU" sz="2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Мишка, </a:t>
            </a:r>
            <a:r>
              <a:rPr lang="ru-RU" sz="2000" i="1" dirty="0" err="1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мишенька</a:t>
            </a:r>
            <a:r>
              <a:rPr lang="ru-RU" sz="2000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отдай, Вместе с зайкой поиграй.</a:t>
            </a:r>
            <a:br>
              <a:rPr lang="ru-RU" sz="2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1800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4435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94" y="0"/>
            <a:ext cx="9084405" cy="6525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6250706"/>
          </a:xfrm>
        </p:spPr>
        <p:txBody>
          <a:bodyPr>
            <a:noAutofit/>
          </a:bodyPr>
          <a:lstStyle/>
          <a:p>
            <a:pPr algn="l">
              <a:lnSpc>
                <a:spcPct val="107000"/>
              </a:lnSpc>
              <a:spcAft>
                <a:spcPts val="0"/>
              </a:spcAft>
            </a:pPr>
            <a:br>
              <a:rPr lang="ru-RU" sz="2000" b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Звук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000" b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</a:t>
            </a:r>
            <a:r>
              <a:rPr lang="ru-RU" sz="2000" b="1" i="1" dirty="0">
                <a:solidFill>
                  <a:srgbClr val="000000"/>
                </a:solidFill>
                <a:latin typeface="Arial CYR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Сказка </a:t>
            </a:r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000" b="1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Весёлого язычка</a:t>
            </a:r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»: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Однажды проснулся язычок, посмотрел в окошко. А на улице хорошая погода, солнышко улыбается. Язычок тоже улыбнулся, показал зубки и от радости протянул: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». 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Пошел язычок гулять и встретил маленького жеребенка, который потерялся и жалобно звал свою маму-лошадку: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». 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Язычок решил ему помочь и вместе с ним стал кричать :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».</a:t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Прибежала мама-лошадка. Пошел язычок гулять дальше, на пути ему встретился ослик, который радостно его поприветствовал: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000" dirty="0" err="1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иа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000" dirty="0" err="1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иа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000" dirty="0" err="1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иа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». </a:t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Язычок ему в ответ пропел: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000" dirty="0" err="1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иа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000" dirty="0" err="1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иа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000" dirty="0" err="1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иа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». 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Вдруг язычок и ослик услышали, что кто-то смеется. Это мышонок сидел в траве и тихо смеялся: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». 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Язычок и ослик не выдержали и вместе с мышонком громко рассмеялись: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 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все вместе они стали играть с мячом.</a:t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Синий мячик из резинки Скачет, скачет без запинки.</a:t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Низко, низко, низко, низко, От земли совсем уж близко.</a:t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Вариант: и тут они увидели машину: </a:t>
            </a:r>
            <a:r>
              <a:rPr lang="ru-RU" sz="2000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машине, в машине шофер сидит.</a:t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Машина, машина Идет, гудит.</a:t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000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2693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94" y="0"/>
            <a:ext cx="9084405" cy="6525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6250706"/>
          </a:xfrm>
        </p:spPr>
        <p:txBody>
          <a:bodyPr>
            <a:noAutofit/>
          </a:bodyPr>
          <a:lstStyle/>
          <a:p>
            <a:pPr algn="l"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Звук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000" b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Артикуляционные упражнения на вызывание звука </a:t>
            </a:r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000" b="1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». </a:t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000" b="1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куклы Оли заболели зубы</a:t>
            </a:r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приложив ладони к щекам, покачивая головой из стороны в сторону, жалобно петь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».</a:t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Вариант: а)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Ой, ушко болит!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 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куклы Оли заболело ушко. Она плачет: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о!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Губки, как колесико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 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Предложить сделать губки такими же круглыми, как колеса у машинки. Предложить шепотом произнести звук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 </a:t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Упражнения в произношении звука:</a:t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Цель: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упражнять в правильном воспроизведении звукоподражаний.</a:t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курочка зовет своих цыплят? (ко 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000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 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000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ко) Как лошадка зовет своего жеребенка? (и 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ru-RU" sz="2000" i="1" dirty="0" err="1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</a:t>
            </a:r>
            <a:r>
              <a:rPr lang="ru-RU" sz="2000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ru-RU" sz="2000" i="1" dirty="0" err="1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</a:t>
            </a:r>
            <a:r>
              <a:rPr lang="ru-RU" sz="2000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Скачем на лошадке. (но 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000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 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000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но) 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Вариант: пальчики здороваются. </a:t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2000" b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000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14195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94" y="0"/>
            <a:ext cx="9084405" cy="6525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6250706"/>
          </a:xfrm>
        </p:spPr>
        <p:txBody>
          <a:bodyPr>
            <a:noAutofit/>
          </a:bodyPr>
          <a:lstStyle/>
          <a:p>
            <a:pPr algn="l">
              <a:lnSpc>
                <a:spcPct val="107000"/>
              </a:lnSpc>
              <a:spcAft>
                <a:spcPts val="0"/>
              </a:spcAft>
            </a:pP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Д/и </a:t>
            </a:r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000" b="1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Кто так кричит?</a:t>
            </a:r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b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Цель: 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слухового внимания. Воспитатель поочередно показывает детям животных: кур, корову, птичку, собачку, кошку, лошадку и вызывает детей для звукоподражания.</a:t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Потешка </a:t>
            </a:r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000" b="1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Идет коза рогатая</a:t>
            </a:r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».</a:t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Цель: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четко произносить звукоподражания, развивать общую и мелкую </a:t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моторику.</a:t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Идет коза рогатая, Идет коза </a:t>
            </a:r>
            <a:r>
              <a:rPr lang="ru-RU" sz="2000" i="1" dirty="0" err="1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бодатая</a:t>
            </a:r>
            <a:r>
              <a:rPr lang="ru-RU" sz="2000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Ножками топ-топ, Глазками хлоп-хлоп!</a:t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Кто каши не ест, Молока не пьет, Того забодаю, забодаю, забодаю.</a:t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Ножкой топ-топ-топ!</a:t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Варианты: а) произнести с детьми стихотворение б) произнести с деть-</a:t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 потешку:</a:t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Бом-бом, бом-бом Уходи с дороги кот, Загорелся кошкин дом. Наша Танечка идет.</a:t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Бежит курица с ведром, Ни за что не упадет Заливает кошкин дом. Топ-топ, топ-топ.</a:t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000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7059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94" y="0"/>
            <a:ext cx="9084405" cy="6525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>
            <a:noAutofit/>
          </a:bodyPr>
          <a:lstStyle/>
          <a:p>
            <a:pPr algn="l"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Звук «М»</a:t>
            </a:r>
            <a:b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Артикуляционные упражнения на подготовку артикуляционного аппарата «Птенчики хотели есть»</a:t>
            </a:r>
            <a:b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Цель: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активизировать работу нижней челюсти.</a:t>
            </a:r>
            <a:b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Воспитатель предлагает поиграть в маму-птичку и птенчиков. Птенчики широко открывают рот, а потом закрывают, чтоб еда не выпала из клюва.</a:t>
            </a:r>
            <a:b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Мама птенчика любила, Зернышки ему носила.</a:t>
            </a:r>
            <a:b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Мама детке говорила: «Ротик шире открывай, Ешь скорей и закрывай».</a:t>
            </a:r>
            <a:b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Звукоподражания: как кричит корова?</a:t>
            </a:r>
            <a:b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Вариант: «Заводная кукла».</a:t>
            </a:r>
            <a:b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Воспитатель заводит ребенка-куклу ключиком.</a:t>
            </a:r>
            <a:b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Кукла говорит «</a:t>
            </a:r>
            <a:r>
              <a:rPr lang="ru-RU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ru-RU" sz="2000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 ,Как кричит коза? Как кричит коза?</a:t>
            </a:r>
            <a:b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b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Пальчики здороваются.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Произносить слоги: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мы.</a:t>
            </a:r>
            <a:b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Проговаривание совместно с воспитателем «Мишка» </a:t>
            </a:r>
            <a:r>
              <a:rPr lang="ru-RU" sz="20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А.Барто</a:t>
            </a:r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b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0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22693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94" y="0"/>
            <a:ext cx="9084405" cy="6525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>
            <a:noAutofit/>
          </a:bodyPr>
          <a:lstStyle/>
          <a:p>
            <a:pPr algn="l"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Звук «Н»</a:t>
            </a:r>
            <a:b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Артикуляционные упражнения на вызывание звука «Н»</a:t>
            </a:r>
            <a:b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«Язык качается».</a:t>
            </a:r>
            <a:b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Цель: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упражняться в быстрой смене движений кончика языка (вверх – вниз), рот широко открыт. </a:t>
            </a:r>
            <a:b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Упражнения в произношении звука игра «Лошадка».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Скачем на лошадке: «Но! Но!»</a:t>
            </a:r>
            <a:b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Кормим лошадку: «На! На!»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Варианты: пальчики здороваются, произносить слоги на, но, ну,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ны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выполнять сначала правой рукой, затем левой.</a:t>
            </a:r>
            <a:b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0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22693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94" y="0"/>
            <a:ext cx="9084405" cy="6525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>
            <a:noAutofit/>
          </a:bodyPr>
          <a:lstStyle/>
          <a:p>
            <a:pPr algn="l">
              <a:spcAft>
                <a:spcPts val="0"/>
              </a:spcAft>
            </a:pPr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Игра «Где позвонили?»</a:t>
            </a:r>
            <a:b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Цель: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развивать слуховое внимание. Дети стоят в кругу. Водящий закрывает глаза. Воспитатель звонит в колокольчик. Водящий, не открывая глаз, должен показать рукой в том направлении, откуда доносится звон. </a:t>
            </a:r>
            <a:b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Проговаривание за педагогом стихотворения.</a:t>
            </a:r>
            <a:b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меня есть конь.</a:t>
            </a:r>
            <a:b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Этот конь – огонь.</a:t>
            </a:r>
            <a:b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Но, но, но, но.</a:t>
            </a:r>
            <a:b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скачу на нем, На коне моем: Но, но, но, но.</a:t>
            </a:r>
            <a:b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Вариант: а) Динь - дон! Динь - дон!</a:t>
            </a:r>
            <a:b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б) хоровод «Как у нашей Ниночки» </a:t>
            </a:r>
            <a:b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переулке ходит слон                                                   Как у нашей Ниночки                  </a:t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Старый, серый, сонный слон.                                          Новые ботиночки, </a:t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Динь 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000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дон! Динь 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000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дон!                                                    Как она сумела </a:t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-Стало в комнате темно.                                               На ноги надела,</a:t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Заслоняет слон окно,                                                         На ноги надела </a:t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-Или это снится сон?                                                      Плясать захотела.</a:t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Динь 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000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дон! Динь 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000" i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дон!</a:t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0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64993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ru-RU" sz="3200" dirty="0"/>
            </a:b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25" y="0"/>
            <a:ext cx="9083675" cy="652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7CE795B-72BB-49F1-B0B7-6630516B295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26" y="414949"/>
            <a:ext cx="2048434" cy="311532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EB172AE-2898-4A43-B086-20158F610A3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4529" y="3278978"/>
            <a:ext cx="2335970" cy="286536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5FFC454-05D6-4B19-9D7B-888EA24F876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8069" y="323532"/>
            <a:ext cx="2481287" cy="3060457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E23D0B1-CB10-4CE6-A7E8-1FE2CB2E72D1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0398" y="3530898"/>
            <a:ext cx="2322777" cy="2865368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7B48648-2BF1-44F1-A76F-C24983CEF5D7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1167" y="2265294"/>
            <a:ext cx="2478129" cy="3060457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AF4B0F60-D7C7-490F-B544-2F9A64F5DA97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0568" y="3332664"/>
            <a:ext cx="2337585" cy="2882034"/>
          </a:xfrm>
          <a:prstGeom prst="rect">
            <a:avLst/>
          </a:prstGeom>
        </p:spPr>
      </p:pic>
      <p:pic>
        <p:nvPicPr>
          <p:cNvPr id="15" name="Рисунок 14" descr="C:\Users\Хозяйка\Desktop\пустая\IMG_20210408_085645.jpg">
            <a:extLst>
              <a:ext uri="{FF2B5EF4-FFF2-40B4-BE49-F238E27FC236}">
                <a16:creationId xmlns:a16="http://schemas.microsoft.com/office/drawing/2014/main" id="{01D1858C-EBAA-4128-888D-6EB05AC4C82B}"/>
              </a:ext>
            </a:extLst>
          </p:cNvPr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5072" y="757470"/>
            <a:ext cx="1745996" cy="24161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6522693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49" y="-52803"/>
            <a:ext cx="9157916" cy="6578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>
            <a:normAutofit/>
          </a:bodyPr>
          <a:lstStyle/>
          <a:p>
            <a:br>
              <a:rPr lang="ru-RU" sz="3200" dirty="0"/>
            </a:br>
            <a:endParaRPr lang="ru-RU" sz="3200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96FCD21-1C6C-4A18-B00A-C672C6BC71AA}"/>
              </a:ext>
            </a:extLst>
          </p:cNvPr>
          <p:cNvSpPr/>
          <p:nvPr/>
        </p:nvSpPr>
        <p:spPr>
          <a:xfrm>
            <a:off x="1331640" y="764705"/>
            <a:ext cx="65527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Картотеки: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7EC9857-F505-4A8A-A78A-00A0FDE299C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4659" y="1401313"/>
            <a:ext cx="5474682" cy="5182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269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для оформления презент\шаблоны\0015-015-Gabdulla-Tukaj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2008"/>
            <a:ext cx="9143999" cy="6597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6453336"/>
          </a:xfrm>
        </p:spPr>
        <p:txBody>
          <a:bodyPr>
            <a:normAutofit/>
          </a:bodyPr>
          <a:lstStyle/>
          <a:p>
            <a:pPr algn="just"/>
            <a:r>
              <a:rPr lang="ru-RU" sz="2400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Звуковая культура речи – один из разделов общей культуры речи, который характеризуется степенью соответствия речи говорящего нормам литературного языка, её произносительная сторона.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14175AD-9D8A-44C0-9C9E-6518613AADC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404664"/>
            <a:ext cx="2700762" cy="1932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1833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49" y="-52803"/>
            <a:ext cx="9157916" cy="6578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>
            <a:normAutofit fontScale="90000"/>
          </a:bodyPr>
          <a:lstStyle/>
          <a:p>
            <a:pPr algn="l">
              <a:lnSpc>
                <a:spcPct val="107000"/>
              </a:lnSpc>
              <a:spcAft>
                <a:spcPts val="0"/>
              </a:spcAft>
            </a:pPr>
            <a:b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Борисенко М.Г., Лукина Н.А. Чтобы чисто говорить, надо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 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С-Пб., 2003.</a:t>
            </a:r>
            <a:b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lang="ru-RU" sz="2000" dirty="0" err="1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Гризик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Г., Тимощук Л. Развитие речи детей 4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7 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лет // Ребенок в детском саду,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 1-6,  2002.</a:t>
            </a:r>
            <a:b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Дурова Н.В. </a:t>
            </a:r>
            <a:r>
              <a:rPr lang="ru-RU" sz="2000" dirty="0" err="1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Фонематика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М., 2002. </a:t>
            </a:r>
            <a:b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</a:t>
            </a:r>
            <a:r>
              <a:rPr lang="ru-RU" sz="2000" dirty="0" err="1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Залмаева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Р. Сам себе логопед. С-Пб., 1995.</a:t>
            </a:r>
            <a:b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5. Игры в логопедической работе с детьми // Под редакцией Селиверстова В.И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М., 1979. </a:t>
            </a:r>
            <a:b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 </a:t>
            </a:r>
            <a:r>
              <a:rPr lang="ru-RU" sz="2000" dirty="0" err="1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Комратова</a:t>
            </a: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Н.Г. Учимся говорить правильно. М., 2004. </a:t>
            </a:r>
            <a:b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7. Лопухина И.С. Коррекция речи у дошкольников. С-Пб., 1994 </a:t>
            </a:r>
            <a:b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8. Максаков А.И. Правильно ли говорит ваш ребенок. М., 1988</a:t>
            </a:r>
            <a:b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9. Новиковская О.А. Развитие звуковой культуры речи у дошкольников. С-Пб., 2002.</a:t>
            </a:r>
            <a:b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2000" dirty="0"/>
            </a:br>
            <a:endParaRPr lang="ru-RU" sz="2000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96FCD21-1C6C-4A18-B00A-C672C6BC71AA}"/>
              </a:ext>
            </a:extLst>
          </p:cNvPr>
          <p:cNvSpPr/>
          <p:nvPr/>
        </p:nvSpPr>
        <p:spPr>
          <a:xfrm>
            <a:off x="1331640" y="764705"/>
            <a:ext cx="65527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Литература:</a:t>
            </a:r>
          </a:p>
        </p:txBody>
      </p:sp>
    </p:spTree>
    <p:extLst>
      <p:ext uri="{BB962C8B-B14F-4D97-AF65-F5344CB8AC3E}">
        <p14:creationId xmlns:p14="http://schemas.microsoft.com/office/powerpoint/2010/main" val="1443917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для оформления презент\шаблоны\0015-015-Gabdulla-Tukaj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597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Звуковая культура речи сочетает в себе: </a:t>
            </a:r>
            <a:b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800" dirty="0"/>
              <a:t>-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речевого дыхания,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-подвижности органов артикуляционного   аппарата,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-постановку и уточнение произношения звуков,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выработку нормального темпа, ритма речи,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-развитие выразительности речи,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-развитие фонематического слуха.  </a:t>
            </a:r>
            <a:b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82175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для оформления презент\шаблоны\0015-015-Gabdulla-Tukaj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597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 fontScale="90000"/>
          </a:bodyPr>
          <a:lstStyle/>
          <a:p>
            <a:pPr algn="l"/>
            <a:br>
              <a:rPr lang="ru-RU" sz="3200" b="1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br>
              <a:rPr lang="ru-RU" sz="3200" b="1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br>
              <a:rPr lang="ru-RU" sz="3200" b="1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br>
              <a:rPr lang="ru-RU" sz="3200" b="1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br>
              <a:rPr lang="ru-RU" sz="3200" b="1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br>
              <a:rPr lang="ru-RU" sz="3200" b="1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br>
              <a:rPr lang="ru-RU" sz="3200" b="1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br>
              <a:rPr lang="ru-RU" sz="3200" b="1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7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задачи </a:t>
            </a:r>
            <a:br>
              <a:rPr lang="ru-RU" sz="27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 воспитанию звуковой культуры речи:</a:t>
            </a:r>
            <a:br>
              <a:rPr lang="ru-RU" sz="27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1.Воспитывать речевой слух детей, постепенно развивая его основные компоненты:</a:t>
            </a:r>
            <a:br>
              <a:rPr lang="ru-RU" sz="2200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- слуховое внимание;</a:t>
            </a:r>
            <a:br>
              <a:rPr lang="ru-RU" sz="2200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-фонематический слух;</a:t>
            </a:r>
            <a:br>
              <a:rPr lang="ru-RU" sz="2200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-способность воспринимать данный темп и ритм.</a:t>
            </a:r>
            <a:br>
              <a:rPr lang="ru-RU" sz="2200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2. Развивать артикуляционный аппарат.</a:t>
            </a:r>
            <a:br>
              <a:rPr lang="ru-RU" sz="2200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3. Работать над речевым дыханием.</a:t>
            </a:r>
            <a:br>
              <a:rPr lang="ru-RU" sz="2200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4.Воспитывать умение регулировать громкость голоса в соответствии с условиями общения.</a:t>
            </a:r>
            <a:br>
              <a:rPr lang="ru-RU" sz="2200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5.Формировать правильное произношение всех звуков русского языка.</a:t>
            </a:r>
            <a:br>
              <a:rPr lang="ru-RU" sz="2200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6.Выырабатывать четкое и ясное произношение каждого звука, а также слов и фраз в целом, т.е. хорошую дикцию</a:t>
            </a:r>
            <a:br>
              <a:rPr lang="ru-RU" sz="2200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br>
              <a:rPr lang="ru-RU" sz="2200" b="1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br>
              <a:rPr lang="ru-RU" sz="3200" b="1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br>
              <a:rPr lang="ru-RU" sz="3200" b="1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br>
              <a:rPr lang="ru-RU" sz="3200" b="1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br>
              <a:rPr lang="ru-RU" sz="3200" b="1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br>
              <a:rPr lang="ru-RU" sz="3200" b="1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br>
              <a:rPr lang="ru-RU" sz="3200" b="1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br>
              <a:rPr lang="ru-RU" sz="3200" b="1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986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для оформления презент\шаблоны\0015-015-Gabdulla-Tukaj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597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 fontScale="90000"/>
          </a:bodyPr>
          <a:lstStyle/>
          <a:p>
            <a:pPr algn="l">
              <a:lnSpc>
                <a:spcPct val="107000"/>
              </a:lnSpc>
              <a:spcAft>
                <a:spcPts val="0"/>
              </a:spcAft>
            </a:pPr>
            <a:br>
              <a:rPr lang="ru-RU" sz="3200" b="1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br>
              <a:rPr lang="ru-RU" sz="3200" b="1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br>
              <a:rPr lang="ru-RU" sz="3200" b="1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br>
              <a:rPr lang="ru-RU" sz="3200" b="1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br>
              <a:rPr lang="ru-RU" sz="3200" b="1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br>
              <a:rPr lang="ru-RU" sz="3200" b="1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br>
              <a:rPr lang="ru-RU" sz="3200" b="1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br>
              <a:rPr lang="ru-RU" sz="3200" b="1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32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задачи </a:t>
            </a:r>
            <a:br>
              <a:rPr lang="ru-RU" sz="32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 воспитанию звуковой культуры речи в</a:t>
            </a:r>
            <a:br>
              <a:rPr lang="ru-RU" sz="32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 младшей группе:</a:t>
            </a:r>
            <a:br>
              <a:rPr lang="ru-RU" sz="32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Развивать </a:t>
            </a:r>
            <a:r>
              <a:rPr lang="ru-RU" sz="27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речедвигательный</a:t>
            </a:r>
            <a:r>
              <a:rPr lang="ru-RU" sz="27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речеслуховой анализаторы ребенка для своевременного развития произносительной стороны речи.</a:t>
            </a:r>
            <a:br>
              <a:rPr lang="ru-RU" sz="27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2. Воспитывать слуховое внимание, речевое дыхание, основные качества речи.</a:t>
            </a:r>
            <a:br>
              <a:rPr lang="ru-RU" sz="27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Вызывать правильное произношение звуков.</a:t>
            </a:r>
            <a:br>
              <a:rPr lang="ru-RU" sz="27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32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br>
              <a:rPr lang="ru-RU" sz="2200" b="1" dirty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br>
              <a:rPr lang="ru-RU" sz="3200" b="1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br>
              <a:rPr lang="ru-RU" sz="3200" b="1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br>
              <a:rPr lang="ru-RU" sz="3200" b="1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br>
              <a:rPr lang="ru-RU" sz="3200" b="1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br>
              <a:rPr lang="ru-RU" sz="3200" b="1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br>
              <a:rPr lang="ru-RU" sz="3200" b="1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br>
              <a:rPr lang="ru-RU" sz="3200" b="1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br>
              <a:rPr lang="ru-RU" sz="3200" b="1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1671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для оформления презент\шаблоны\0015-015-Gabdulla-Tukaj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597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 fontScale="90000"/>
          </a:bodyPr>
          <a:lstStyle/>
          <a:p>
            <a:pPr algn="l"/>
            <a:br>
              <a:rPr lang="ru-RU" sz="3200" b="1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br>
              <a:rPr lang="ru-RU" sz="3200" b="1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br>
              <a:rPr lang="ru-RU" sz="3200" b="1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br>
              <a:rPr lang="ru-RU" sz="3200" b="1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7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задачи </a:t>
            </a:r>
            <a:br>
              <a:rPr lang="ru-RU" sz="27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 воспитанию звуковой культуры речи </a:t>
            </a:r>
            <a:br>
              <a:rPr lang="ru-RU" sz="27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 второй младшей  группе:</a:t>
            </a:r>
            <a:br>
              <a:rPr lang="ru-RU" sz="27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формирование четкой артикуляции звуков родного языка, правильного их произношения;</a:t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- развитие правильного речевого дыхания;</a:t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- развитие достаточной громкости голоса нормального темпа, различных интонационных средств выразительности речи;</a:t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- формирование и развитие  речевого слуха. </a:t>
            </a:r>
            <a:br>
              <a:rPr lang="ru-RU" sz="2700" i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700" b="1" dirty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br>
              <a:rPr lang="ru-RU" sz="3200" b="1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br>
              <a:rPr lang="ru-RU" sz="3200" b="1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br>
              <a:rPr lang="ru-RU" sz="3200" b="1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br>
              <a:rPr lang="ru-RU" sz="3200" b="1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0676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94" y="0"/>
            <a:ext cx="9084405" cy="6525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91264" cy="5544616"/>
          </a:xfrm>
        </p:spPr>
        <p:txBody>
          <a:bodyPr>
            <a:normAutofit fontScale="90000"/>
          </a:bodyPr>
          <a:lstStyle/>
          <a:p>
            <a:pPr algn="l">
              <a:lnSpc>
                <a:spcPct val="107000"/>
              </a:lnSpc>
              <a:spcAft>
                <a:spcPts val="0"/>
              </a:spcAft>
            </a:pPr>
            <a:b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7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Основными приёмами работы по воспитанию звуковой культуры речи в раннем возрасте являются:</a:t>
            </a:r>
            <a:br>
              <a:rPr lang="ru-RU" sz="2700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0000"/>
                </a:solidFill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200" b="1" dirty="0"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показ образца: </a:t>
            </a:r>
            <a:r>
              <a:rPr lang="ru-RU" sz="2200" dirty="0"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интонационное выделение педагогом заданного звука и восприятие его детьми (</a:t>
            </a: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200" i="1" dirty="0"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Посмотрите на меня и послушайте, как мычит корова: </a:t>
            </a:r>
            <a:r>
              <a:rPr lang="ru-RU" sz="2200" i="1" dirty="0" err="1"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</a:t>
            </a:r>
            <a:r>
              <a:rPr lang="ru-RU" sz="2200" i="1" dirty="0"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-у-у</a:t>
            </a:r>
            <a:r>
              <a:rPr lang="ru-RU" sz="22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»); </a:t>
            </a:r>
            <a:br>
              <a:rPr lang="ru-RU" sz="2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200" b="1" dirty="0"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объяснения, указания </a:t>
            </a:r>
            <a:r>
              <a:rPr lang="ru-RU" sz="2200" i="1" dirty="0"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22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200" i="1" dirty="0"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Козочка кричит : </a:t>
            </a:r>
            <a:r>
              <a:rPr lang="ru-RU" sz="2200" i="1" dirty="0" err="1"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ме-ме-ме</a:t>
            </a:r>
            <a:r>
              <a:rPr lang="ru-RU" sz="22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  <a:r>
              <a:rPr lang="ru-RU" sz="2200" i="1" dirty="0"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Сложите губы так, как будто вы улыбаетесь); </a:t>
            </a:r>
            <a:br>
              <a:rPr lang="ru-RU" sz="22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200" b="1" dirty="0"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словесные упражнения </a:t>
            </a:r>
            <a:r>
              <a:rPr lang="ru-RU" sz="2200" dirty="0"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200" i="1" dirty="0"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мяукает кошка? Скажем все вместе</a:t>
            </a:r>
            <a:r>
              <a:rPr lang="ru-RU" sz="22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»).</a:t>
            </a:r>
            <a:br>
              <a:rPr lang="ru-RU" sz="2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 </a:t>
            </a:r>
            <a:r>
              <a:rPr lang="ru-RU" sz="2200" b="1" dirty="0"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сопряжённое и отражённое </a:t>
            </a:r>
            <a:r>
              <a:rPr lang="ru-RU" sz="2200" dirty="0"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22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200" i="1" dirty="0"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Послушайте как я скажу</a:t>
            </a:r>
            <a:r>
              <a:rPr lang="ru-RU" sz="22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 </a:t>
            </a:r>
            <a:r>
              <a:rPr lang="ru-RU" sz="2200" i="1" dirty="0"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теперь Саша (Маша) скажи</a:t>
            </a:r>
            <a:r>
              <a:rPr lang="ru-RU" sz="22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»)</a:t>
            </a:r>
            <a:r>
              <a:rPr lang="ru-RU" sz="2200" dirty="0"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проговаривание звукоподражаний, слов, текстов художественных произведений со звукоподражаниями </a:t>
            </a: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200" dirty="0"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игровые приемы (сюрпризный момент, действия с игрушками, имитация движений со звукоподражанием и пр.);</a:t>
            </a:r>
            <a:br>
              <a:rPr lang="ru-RU" sz="2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200" b="1" dirty="0"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200" b="1" dirty="0">
                <a:latin typeface="Times New Roman CYR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показ картинки, игрушки.</a:t>
            </a:r>
            <a:br>
              <a:rPr lang="ru-RU" sz="2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br>
              <a:rPr lang="ru-RU" sz="2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3202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94" y="0"/>
            <a:ext cx="9084405" cy="6525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>
            <a:normAutofit fontScale="90000"/>
          </a:bodyPr>
          <a:lstStyle/>
          <a:p>
            <a:pPr algn="l">
              <a:lnSpc>
                <a:spcPct val="107000"/>
              </a:lnSpc>
              <a:spcAft>
                <a:spcPts val="0"/>
              </a:spcAft>
            </a:pPr>
            <a:br>
              <a:rPr lang="ru-RU" sz="27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7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7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7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7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решения задач по развитию звуковой культуры речи, я использую речевые гимнастики:</a:t>
            </a:r>
            <a:br>
              <a:rPr lang="ru-RU" sz="27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7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7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Каждый комплекс содержит речевой материал по определенному звуку или группе звуков.</a:t>
            </a:r>
            <a:b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Разработанные комплексы помогут воспитателю </a:t>
            </a:r>
            <a:b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организовать системную работу по звуковой культуре речи, </a:t>
            </a:r>
            <a:b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осуществлять индивидуально-дифференцированный подход по звукопроизношению детей,</a:t>
            </a:r>
            <a:b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развивать фонематический слух,</a:t>
            </a:r>
            <a:b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интонационную выразительность и четкую дикцию.</a:t>
            </a:r>
            <a:b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22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7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7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7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7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7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/>
              <a:t> </a:t>
            </a:r>
            <a:endParaRPr lang="ru-RU" sz="3200" b="1" i="1" dirty="0">
              <a:solidFill>
                <a:srgbClr val="33CC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2693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94" y="0"/>
            <a:ext cx="9084405" cy="6525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>
            <a:normAutofit/>
          </a:bodyPr>
          <a:lstStyle/>
          <a:p>
            <a:pPr algn="l">
              <a:lnSpc>
                <a:spcPct val="107000"/>
              </a:lnSpc>
              <a:spcAft>
                <a:spcPts val="0"/>
              </a:spcAft>
            </a:pPr>
            <a:r>
              <a:rPr lang="ru-RU" sz="1800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ПРИМЕРНАЯ СТРУКТУРА РЕЧЕВОЙ ГИМНАСТИКИ ДЛЯ МЛАДШИХ ДОШКОЛЬНИКОВ</a:t>
            </a:r>
            <a:br>
              <a:rPr lang="ru-RU" sz="1800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-артикуляционные упражнения на вызывание звука </a:t>
            </a:r>
            <a:b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упражнения в произношении звука</a:t>
            </a:r>
            <a:b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-дидактические игры на развитие слухового внимания, речевого дыхания</a:t>
            </a:r>
            <a:b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-хороводные игры, чтение потешек, стихов на заданный звук</a:t>
            </a:r>
            <a:b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000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226938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453</TotalTime>
  <Words>121</Words>
  <Application>Microsoft Office PowerPoint</Application>
  <PresentationFormat>Экран (4:3)</PresentationFormat>
  <Paragraphs>30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Arial CYR</vt:lpstr>
      <vt:lpstr>Calibri</vt:lpstr>
      <vt:lpstr>Times New Roman</vt:lpstr>
      <vt:lpstr>Times New Roman CYR</vt:lpstr>
      <vt:lpstr>Тема Office</vt:lpstr>
      <vt:lpstr>«Речевая гимнастика, как средство формирования звуковой культуры речи детей младшего дошкольного возраста.»</vt:lpstr>
      <vt:lpstr>Звуковая культура речи – один из разделов общей культуры речи, который характеризуется степенью соответствия речи говорящего нормам литературного языка, её произносительная сторона.</vt:lpstr>
      <vt:lpstr>Звуковая культура речи сочетает в себе:  -развитие речевого дыхания,  -подвижности органов артикуляционного   аппарата,  -постановку и уточнение произношения звуков, - выработку нормального темпа, ритма речи,  -развитие выразительности речи,  -развитие фонематического слуха.    </vt:lpstr>
      <vt:lpstr>        Основные задачи  по воспитанию звуковой культуры речи: 1.Воспитывать речевой слух детей, постепенно развивая его основные компоненты: - слуховое внимание; -фонематический слух; -способность воспринимать данный темп и ритм. 2. Развивать артикуляционный аппарат. 3. Работать над речевым дыханием. 4.Воспитывать умение регулировать громкость голоса в соответствии с условиями общения. 5.Формировать правильное произношение всех звуков русского языка. 6.Выырабатывать четкое и ясное произношение каждого звука, а также слов и фраз в целом, т.е. хорошую дикцию         </vt:lpstr>
      <vt:lpstr>        Основные задачи  по воспитанию звуковой культуры речи в 1 младшей группе: 1. Развивать речедвигательный и речеслуховой анализаторы ребенка для своевременного развития произносительной стороны речи.  2. Воспитывать слуховое внимание, речевое дыхание, основные качества речи. 3. Вызывать правильное произношение звуков.           </vt:lpstr>
      <vt:lpstr>    Основные задачи  по воспитанию звуковой культуры речи  во второй младшей  группе:  - формирование четкой артикуляции звуков родного языка, правильного их произношения;   - развитие правильного речевого дыхания;   - развитие достаточной громкости голоса нормального темпа, различных интонационных средств выразительности речи;   - формирование и развитие  речевого слуха.        </vt:lpstr>
      <vt:lpstr>       Основными приёмами работы по воспитанию звуковой культуры речи в раннем возрасте являются:  – показ образца: интонационное выделение педагогом заданного звука и восприятие его детьми («Посмотрите на меня и послушайте, как мычит корова: му-у-у…»);  – объяснения, указания («Козочка кричит : ме-ме-ме…Сложите губы так, как будто вы улыбаетесь);  – словесные упражнения («Как мяукает кошка? Скажем все вместе»). –  сопряжённое и отражённое («Послушайте как я скажу… А теперь Саша (Маша) скажи») проговаривание звукоподражаний, слов, текстов художественных произведений со звукоподражаниями – игровые приемы (сюрпризный момент, действия с игрушками, имитация движений со звукоподражанием и пр.);  – показ картинки, игрушки.     р  </vt:lpstr>
      <vt:lpstr>     Для решения задач по развитию звуковой культуры речи, я использую речевые гимнастики:   Каждый комплекс содержит речевой материал по определенному звуку или группе звуков.  Разработанные комплексы помогут воспитателю  организовать системную работу по звуковой культуре речи,  осуществлять индивидуально-дифференцированный подход по звукопроизношению детей, развивать фонематический слух,  интонационную выразительность и четкую дикцию.         </vt:lpstr>
      <vt:lpstr>ПРИМЕРНАЯ СТРУКТУРА РЕЧЕВОЙ ГИМНАСТИКИ ДЛЯ МЛАДШИХ ДОШКОЛЬНИКОВ  -артикуляционные упражнения на вызывание звука  - упражнения в произношении звука  -дидактические игры на развитие слухового внимания, речевого дыхания -хороводные игры, чтение потешек, стихов на заданный звук </vt:lpstr>
      <vt:lpstr>КОМПЛЕКС РЕЧЕВОЙ ГИМНАСТИКИ В I МЛАДШЕЙ  ГРУППЕ Звук «А» 1. Артикуляционные упражнения на вызывание звука «А»  «Успокой куклу» Цель: длительно тянуть звук «а – а – а», рот должен быть широко открыт.    «Мама кормит птенчика»  Птенчик весело летал, Птенчик клювик открывал. Вот так, вот так, Птенчик клювик открывал.  2. Упражнения в произношении звука  Цель: упражнять в правильном воспроизведении звукоподражаний. Как лает собака? – аф – аф – аф Как квакает лягушка? – ква – ква – ква Кукла плачет – а – а – а Упала чашка – Ах! Уколол палец – Ай! Вариант: «Пальчики здороваются».  </vt:lpstr>
      <vt:lpstr>КОМПЛЕКС РЕЧЕВОЙ ГИМНАСТИКИ В I МЛАДШЕЙ  ГРУППЕ     3. Игра «Веселый клубок». Цель: произносить звук «А» на длительном выдохе. Взять клубок, отмотать короткую и длинную нитку. Сказать, что нитка волшебная и любит петь. Наматывать в клубок длинную нитку и петь: «а – а – а – а – а – а», короткую нитку: «а – а».  4. Игра «Ладушки» Цель: проговаривать потешку и одновременно выполнять движения  руками: Ой, ладушки, ладушки, Испекли оладушки (повернуть руки ладонями вверх) На окно поставили, Остывать заставили (после слов подуть на ладони). Вариант:  Поглядите, зайчик плачет а - а – а, Поднимает мишки мячик а – а – а. Мишка, мишенька, отдай, Вместе с зайкой поиграй.        </vt:lpstr>
      <vt:lpstr> Звук «И» 1. Сказка «Весёлого язычка»:          Однажды проснулся язычок, посмотрел в окошко. А на улице хорошая погода, солнышко улыбается. Язычок тоже улыбнулся, показал зубки и от радости протянул: «и – и – и – и». Пошел язычок гулять и встретил маленького жеребенка, который потерялся и жалобно звал свою маму-лошадку: «и – и – и – и». Язычок решил ему помочь и вместе с ним стал кричать : «и – и –и». Прибежала мама-лошадка. Пошел язычок гулять дальше, на пути ему встретился ослик, который радостно его поприветствовал: «иа – иа – иа».  Язычок ему в ответ пропел: «иа – иа – иа». Вдруг язычок и ослик услышали, что кто-то смеется. Это мышонок сидел в траве и тихо смеялся: «и – и – и». Язычок и ослик не выдержали и вместе с мышонком громко рассмеялись: «и – и – и» и все вместе они стали играть с мячом. Синий мячик из резинки Скачет, скачет без запинки. Низко, низко, низко, низко, От земли совсем уж близко. Вариант: и тут они увидели машину: В машине, в машине шофер сидит. Машина, машина Идет, гудит. </vt:lpstr>
      <vt:lpstr>Звук «О» Артикуляционные упражнения на вызывание звука «О».  «У куклы Оли заболели зубы» - приложив ладони к щекам, покачивая головой из стороны в сторону, жалобно петь «о – о – о». Вариант: а) «Ой, ушко болит!» У куклы Оли заболело ушко. Она плачет: «О – о – о!» б) «Губки, как колесико» Предложить сделать губки такими же круглыми, как колеса у машинки. Предложить шепотом произнести звук «О»  2. Упражнения в произношении звука:  Цель: упражнять в правильном воспроизведении звукоподражаний. Как курочка зовет своих цыплят? (ко – ко – ко) Как лошадка зовет своего жеребенка? (и –го –го) Скачем на лошадке. (но – но – но) Вариант: пальчики здороваются.    </vt:lpstr>
      <vt:lpstr> 3. Д/и «Кто так кричит?» Цель: развитие слухового внимания. Воспитатель поочередно показывает детям животных: кур, корову, птичку, собачку, кошку, лошадку и вызывает детей для звукоподражания.  4. Потешка «Идет коза рогатая». Цель: четко произносить звукоподражания, развивать общую и мелкую  моторику. Идет коза рогатая, Идет коза бодатая: Ножками топ-топ, Глазками хлоп-хлоп! Кто каши не ест, Молока не пьет, Того забодаю, забодаю, забодаю. Ножкой топ-топ-топ! Варианты: а) произнести с детьми стихотворение б) произнести с деть- ми потешку: Бом-бом, бом-бом Уходи с дороги кот, Загорелся кошкин дом. Наша Танечка идет. Бежит курица с ведром, Ни за что не упадет Заливает кошкин дом. Топ-топ, топ-топ. </vt:lpstr>
      <vt:lpstr>Звук «М» 1. Артикуляционные упражнения на подготовку артикуляционного аппарата «Птенчики хотели есть»  Цель: активизировать работу нижней челюсти. Воспитатель предлагает поиграть в маму-птичку и птенчиков. Птенчики широко открывают рот, а потом закрывают, чтоб еда не выпала из клюва. Мама птенчика любила, Зернышки ему носила. Мама детке говорила: «Ротик шире открывай, Ешь скорей и закрывай».  2. Звукоподражания: как кричит корова? Вариант: «Заводная кукла». Воспитатель заводит ребенка-куклу ключиком.  Кукла говорит «Ма – ма» ,Как кричит коза? Как кричит коза?   3. Пальчики здороваются. Произносить слоги: ма – мо – му – мы.   4. Проговаривание совместно с воспитателем «Мишка» А.Барто. </vt:lpstr>
      <vt:lpstr>Звук «Н» 1. Артикуляционные упражнения на вызывание звука «Н»  «Язык качается». Цель: упражняться в быстрой смене движений кончика языка (вверх – вниз), рот широко открыт.  2. Упражнения в произношении звука игра «Лошадка». Скачем на лошадке: «Но! Но!» Кормим лошадку: «На! На!» Варианты: пальчики здороваются, произносить слоги на, но, ну, ны, выполнять сначала правой рукой, затем левой.  </vt:lpstr>
      <vt:lpstr>3. Игра «Где позвонили?» Цель: развивать слуховое внимание. Дети стоят в кругу. Водящий закрывает глаза. Воспитатель звонит в колокольчик. Водящий, не открывая глаз, должен показать рукой в том направлении, откуда доносится звон.  4. Проговаривание за педагогом стихотворения. У меня есть конь. Этот конь – огонь. Но, но, но, но. Я скачу на нем, На коне моем: Но, но, но, но. Вариант: а) Динь - дон! Динь - дон!  б) хоровод «Как у нашей Ниночки»  В переулке ходит слон                                                   Как у нашей Ниночки                    Старый, серый, сонный слон.                                          Новые ботиночки,  Динь – дон! Динь – дон!                                                    Как она сумела  -Стало в комнате темно.                                               На ноги надела,  Заслоняет слон окно,                                                         На ноги надела  -Или это снится сон?                                                      Плясать захотела. Динь – дон! Динь – дон! </vt:lpstr>
      <vt:lpstr> </vt:lpstr>
      <vt:lpstr> </vt:lpstr>
      <vt:lpstr>   1. Борисенко М.Г., Лукина Н.А. Чтобы чисто говорить, надо… С-Пб., 2003. 2. Гризик Г., Тимощук Л. Развитие речи детей 4 – 7 лет // Ребенок в детском саду, № 1-6,  2002. 3. Дурова Н.В. Фонематика. – М., 2002.  4. Залмаева Р. Сам себе логопед. С-Пб., 1995.  5. Игры в логопедической работе с детьми // Под редакцией Селиверстова В.И – М., 1979.  6. Комратова Н.Г. Учимся говорить правильно. М., 2004.  7. Лопухина И.С. Коррекция речи у дошкольников. С-Пб., 1994  8. Максаков А.И. Правильно ли говорит ваш ребенок. М., 1988  9. Новиковская О.А. Развитие звуковой культуры речи у дошкольников. С-Пб., 2002.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«Воспитание звуковой культуры речи у детей дошкольного возраста в современном пространстве»</dc:title>
  <dc:creator>леново</dc:creator>
  <cp:lastModifiedBy>Хозяйка</cp:lastModifiedBy>
  <cp:revision>50</cp:revision>
  <dcterms:created xsi:type="dcterms:W3CDTF">2017-03-29T11:33:03Z</dcterms:created>
  <dcterms:modified xsi:type="dcterms:W3CDTF">2021-04-25T16:48:44Z</dcterms:modified>
</cp:coreProperties>
</file>