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83" d="100"/>
          <a:sy n="83" d="100"/>
        </p:scale>
        <p:origin x="-108" y="-19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B77838-274D-41BE-B1F7-5AEA0DEF9B64}" type="datetimeFigureOut">
              <a:rPr lang="ru-RU" smtClean="0"/>
              <a:t>01.04.2019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FF8E33-96C4-4EF4-B0F2-9FE7FC82FB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29927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B77838-274D-41BE-B1F7-5AEA0DEF9B64}" type="datetimeFigureOut">
              <a:rPr lang="ru-RU" smtClean="0"/>
              <a:t>01.04.2019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FF8E33-96C4-4EF4-B0F2-9FE7FC82FB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90810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B77838-274D-41BE-B1F7-5AEA0DEF9B64}" type="datetimeFigureOut">
              <a:rPr lang="ru-RU" smtClean="0"/>
              <a:t>01.04.2019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FF8E33-96C4-4EF4-B0F2-9FE7FC82FB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6758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B77838-274D-41BE-B1F7-5AEA0DEF9B64}" type="datetimeFigureOut">
              <a:rPr lang="ru-RU" smtClean="0"/>
              <a:t>01.04.2019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FF8E33-96C4-4EF4-B0F2-9FE7FC82FB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511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B77838-274D-41BE-B1F7-5AEA0DEF9B64}" type="datetimeFigureOut">
              <a:rPr lang="ru-RU" smtClean="0"/>
              <a:t>01.04.2019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FF8E33-96C4-4EF4-B0F2-9FE7FC82FB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64676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B77838-274D-41BE-B1F7-5AEA0DEF9B64}" type="datetimeFigureOut">
              <a:rPr lang="ru-RU" smtClean="0"/>
              <a:t>01.04.2019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FF8E33-96C4-4EF4-B0F2-9FE7FC82FB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46981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B77838-274D-41BE-B1F7-5AEA0DEF9B64}" type="datetimeFigureOut">
              <a:rPr lang="ru-RU" smtClean="0"/>
              <a:t>01.04.2019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FF8E33-96C4-4EF4-B0F2-9FE7FC82FB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12085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B77838-274D-41BE-B1F7-5AEA0DEF9B64}" type="datetimeFigureOut">
              <a:rPr lang="ru-RU" smtClean="0"/>
              <a:t>01.04.2019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FF8E33-96C4-4EF4-B0F2-9FE7FC82FB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98194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B77838-274D-41BE-B1F7-5AEA0DEF9B64}" type="datetimeFigureOut">
              <a:rPr lang="ru-RU" smtClean="0"/>
              <a:t>01.04.2019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FF8E33-96C4-4EF4-B0F2-9FE7FC82FB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51786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B77838-274D-41BE-B1F7-5AEA0DEF9B64}" type="datetimeFigureOut">
              <a:rPr lang="ru-RU" smtClean="0"/>
              <a:t>01.04.2019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FF8E33-96C4-4EF4-B0F2-9FE7FC82FB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6508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B77838-274D-41BE-B1F7-5AEA0DEF9B64}" type="datetimeFigureOut">
              <a:rPr lang="ru-RU" smtClean="0"/>
              <a:t>01.04.2019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FF8E33-96C4-4EF4-B0F2-9FE7FC82FB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88003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B77838-274D-41BE-B1F7-5AEA0DEF9B64}" type="datetimeFigureOut">
              <a:rPr lang="ru-RU" smtClean="0"/>
              <a:t>01.04.2019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FF8E33-96C4-4EF4-B0F2-9FE7FC82FB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15902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/>
              <a:t>Обработка исключительных </a:t>
            </a:r>
            <a:r>
              <a:rPr lang="ru-RU" dirty="0" smtClean="0"/>
              <a:t>ситуаций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471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57896" y="347730"/>
            <a:ext cx="10515600" cy="6125447"/>
          </a:xfrm>
        </p:spPr>
        <p:txBody>
          <a:bodyPr/>
          <a:lstStyle/>
          <a:p>
            <a:pPr marL="0" indent="0">
              <a:buNone/>
            </a:pPr>
            <a:r>
              <a:rPr lang="ru-RU" dirty="0"/>
              <a:t>В данном случае у нас опять же возникнет исключение в блоке </a:t>
            </a:r>
            <a:r>
              <a:rPr lang="ru-RU" dirty="0" err="1"/>
              <a:t>try</a:t>
            </a:r>
            <a:r>
              <a:rPr lang="ru-RU" dirty="0"/>
              <a:t>, так как мы пытаемся разделить на ноль. И дойдя до </a:t>
            </a:r>
            <a:r>
              <a:rPr lang="ru-RU" dirty="0" smtClean="0"/>
              <a:t>строки </a:t>
            </a:r>
          </a:p>
          <a:p>
            <a:pPr marL="0" indent="0">
              <a:buNone/>
            </a:pPr>
            <a:r>
              <a:rPr kumimoji="0" lang="ru-RU" altLang="ru-RU" b="0" i="0" u="none" strike="noStrike" cap="none" normalizeH="0" baseline="0" dirty="0" err="1" smtClean="0">
                <a:ln>
                  <a:noFill/>
                </a:ln>
                <a:solidFill>
                  <a:srgbClr val="006699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int</a:t>
            </a:r>
            <a:r>
              <a:rPr kumimoji="0" lang="ru-RU" alt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y = x / 0;</a:t>
            </a:r>
            <a:r>
              <a:rPr kumimoji="0" lang="ru-RU" altLang="ru-RU" sz="4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endParaRPr kumimoji="0" lang="ru-RU" altLang="ru-RU" sz="6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indent="0">
              <a:buNone/>
            </a:pPr>
            <a:r>
              <a:rPr lang="ru-RU" dirty="0"/>
              <a:t>выполнение программы остановится. CLR найдет блок </a:t>
            </a:r>
            <a:r>
              <a:rPr lang="ru-RU" b="1" dirty="0" err="1"/>
              <a:t>catch</a:t>
            </a:r>
            <a:r>
              <a:rPr lang="ru-RU" dirty="0"/>
              <a:t> и передаст управление этому блоку.</a:t>
            </a:r>
          </a:p>
          <a:p>
            <a:pPr marL="0" indent="0">
              <a:buNone/>
            </a:pPr>
            <a:r>
              <a:rPr lang="ru-RU" dirty="0"/>
              <a:t>После блока </a:t>
            </a:r>
            <a:r>
              <a:rPr lang="ru-RU" dirty="0" err="1"/>
              <a:t>catch</a:t>
            </a:r>
            <a:r>
              <a:rPr lang="ru-RU" dirty="0"/>
              <a:t> будет выполняться блок </a:t>
            </a:r>
            <a:r>
              <a:rPr lang="ru-RU" dirty="0" err="1"/>
              <a:t>finally</a:t>
            </a:r>
            <a:r>
              <a:rPr lang="ru-RU" dirty="0" smtClean="0"/>
              <a:t>.</a:t>
            </a:r>
          </a:p>
          <a:p>
            <a:pPr marL="0" indent="0">
              <a:buNone/>
            </a:pPr>
            <a:r>
              <a:rPr lang="ru-RU" dirty="0"/>
              <a:t>Таким образом, </a:t>
            </a:r>
            <a:r>
              <a:rPr lang="ru-RU" dirty="0" smtClean="0"/>
              <a:t>программа </a:t>
            </a:r>
            <a:r>
              <a:rPr lang="ru-RU" dirty="0"/>
              <a:t>по-прежнему не будет выполнять деление на ноль и соответственно не будет выводить результат этого деления, но теперь она не будет </a:t>
            </a:r>
            <a:r>
              <a:rPr lang="ru-RU" dirty="0" err="1"/>
              <a:t>аварийно</a:t>
            </a:r>
            <a:r>
              <a:rPr lang="ru-RU" dirty="0"/>
              <a:t> завершаться, а исключение будет обрабатываться в блоке </a:t>
            </a:r>
            <a:r>
              <a:rPr lang="ru-RU" dirty="0" err="1"/>
              <a:t>catch</a:t>
            </a:r>
            <a:r>
              <a:rPr lang="ru-RU" dirty="0"/>
              <a:t>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6045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434340"/>
            <a:ext cx="10515600" cy="5742623"/>
          </a:xfrm>
        </p:spPr>
        <p:txBody>
          <a:bodyPr/>
          <a:lstStyle/>
          <a:p>
            <a:pPr marL="0" indent="0">
              <a:buNone/>
            </a:pPr>
            <a:r>
              <a:rPr lang="ru-RU" dirty="0"/>
              <a:t>Следует отметить, что в этой конструкции обязателен блок </a:t>
            </a:r>
            <a:r>
              <a:rPr lang="ru-RU" dirty="0" err="1"/>
              <a:t>try</a:t>
            </a:r>
            <a:r>
              <a:rPr lang="ru-RU" dirty="0"/>
              <a:t>. При наличии блока </a:t>
            </a:r>
            <a:r>
              <a:rPr lang="ru-RU" dirty="0" err="1"/>
              <a:t>catch</a:t>
            </a:r>
            <a:r>
              <a:rPr lang="ru-RU" dirty="0"/>
              <a:t> мы можем опустить блок </a:t>
            </a:r>
            <a:r>
              <a:rPr lang="ru-RU" dirty="0" err="1"/>
              <a:t>finally</a:t>
            </a:r>
            <a:r>
              <a:rPr lang="ru-RU" dirty="0" smtClean="0"/>
              <a:t>: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84" t="44512" r="41750" b="20883"/>
          <a:stretch/>
        </p:blipFill>
        <p:spPr bwMode="auto">
          <a:xfrm>
            <a:off x="2354579" y="1737360"/>
            <a:ext cx="7641877" cy="39319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05997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228600"/>
            <a:ext cx="10515600" cy="5948363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dirty="0"/>
              <a:t>И, наоборот, при наличии блока </a:t>
            </a:r>
            <a:r>
              <a:rPr lang="ru-RU" dirty="0" err="1"/>
              <a:t>finally</a:t>
            </a:r>
            <a:r>
              <a:rPr lang="ru-RU" dirty="0"/>
              <a:t> мы можем опустить блок </a:t>
            </a:r>
            <a:r>
              <a:rPr lang="ru-RU" dirty="0" err="1"/>
              <a:t>catch</a:t>
            </a:r>
            <a:r>
              <a:rPr lang="ru-RU" dirty="0"/>
              <a:t> и </a:t>
            </a:r>
            <a:r>
              <a:rPr lang="ru-RU" dirty="0" smtClean="0"/>
              <a:t>не </a:t>
            </a:r>
            <a:r>
              <a:rPr lang="ru-RU" dirty="0"/>
              <a:t>обрабатывать исключение</a:t>
            </a:r>
            <a:r>
              <a:rPr lang="ru-RU" dirty="0" smtClean="0"/>
              <a:t>: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 algn="just">
              <a:buNone/>
            </a:pPr>
            <a:r>
              <a:rPr lang="ru-RU" dirty="0"/>
              <a:t>Однако, хотя с точки зрения синтаксиса C# такая конструкция вполне корректна, тем не менее, поскольку CLR не сможет найти нужный блок </a:t>
            </a:r>
            <a:r>
              <a:rPr lang="ru-RU" dirty="0" err="1"/>
              <a:t>catch</a:t>
            </a:r>
            <a:r>
              <a:rPr lang="ru-RU" dirty="0"/>
              <a:t>, то исключение не будет обработано, и программа </a:t>
            </a:r>
            <a:r>
              <a:rPr lang="ru-RU" dirty="0" err="1"/>
              <a:t>аварийно</a:t>
            </a:r>
            <a:r>
              <a:rPr lang="ru-RU" dirty="0"/>
              <a:t> завершится.</a:t>
            </a:r>
            <a:endParaRPr lang="ru-RU" dirty="0" smtClean="0"/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00" t="35859" r="39833" b="30373"/>
          <a:stretch/>
        </p:blipFill>
        <p:spPr bwMode="auto">
          <a:xfrm>
            <a:off x="1748790" y="1017270"/>
            <a:ext cx="7429500" cy="35532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3810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92175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Обработка исключений и условные </a:t>
            </a:r>
            <a:r>
              <a:rPr lang="ru-RU" b="1" dirty="0" smtClean="0"/>
              <a:t>конструкции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291590"/>
            <a:ext cx="10515600" cy="4885373"/>
          </a:xfrm>
        </p:spPr>
        <p:txBody>
          <a:bodyPr/>
          <a:lstStyle/>
          <a:p>
            <a:pPr marL="0" indent="0">
              <a:buNone/>
            </a:pPr>
            <a:r>
              <a:rPr lang="ru-RU" dirty="0"/>
              <a:t>Ряд исключительных ситуаций может быть предвиден разработчиком. Например, пусть программа предусматривает ввод числа и вывод его квадрата</a:t>
            </a:r>
            <a:r>
              <a:rPr lang="ru-RU" dirty="0" smtClean="0"/>
              <a:t>: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917" t="43116" r="41833" b="24373"/>
          <a:stretch/>
        </p:blipFill>
        <p:spPr bwMode="auto">
          <a:xfrm>
            <a:off x="2320289" y="2880360"/>
            <a:ext cx="7041959" cy="3314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79988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94310"/>
            <a:ext cx="10515600" cy="6503670"/>
          </a:xfrm>
        </p:spPr>
        <p:txBody>
          <a:bodyPr/>
          <a:lstStyle/>
          <a:p>
            <a:pPr marL="0" indent="0" algn="just">
              <a:buNone/>
            </a:pPr>
            <a:r>
              <a:rPr lang="ru-RU" sz="1800" dirty="0"/>
              <a:t>Если пользователь введет не число, а строку, какие-то другие символы, то программа выпадет в ошибку. С одной стороны, здесь как раз та ситуация, когда можно применить блок </a:t>
            </a:r>
            <a:r>
              <a:rPr lang="ru-RU" sz="1800" b="1" dirty="0" err="1"/>
              <a:t>try</a:t>
            </a:r>
            <a:r>
              <a:rPr lang="ru-RU" sz="1800" b="1" dirty="0"/>
              <a:t>..</a:t>
            </a:r>
            <a:r>
              <a:rPr lang="ru-RU" sz="1800" b="1" dirty="0" err="1"/>
              <a:t>catch</a:t>
            </a:r>
            <a:r>
              <a:rPr lang="ru-RU" sz="1800" dirty="0"/>
              <a:t>, чтобы обработать возможную ошибку. Однако гораздо </a:t>
            </a:r>
            <a:r>
              <a:rPr lang="ru-RU" sz="1800" dirty="0" err="1"/>
              <a:t>оптимальнее</a:t>
            </a:r>
            <a:r>
              <a:rPr lang="ru-RU" sz="1800" dirty="0"/>
              <a:t> было бы проверить допустимость преобразования</a:t>
            </a:r>
            <a:r>
              <a:rPr lang="ru-RU" sz="1800" dirty="0" smtClean="0"/>
              <a:t>:</a:t>
            </a:r>
          </a:p>
          <a:p>
            <a:pPr marL="0" indent="0" algn="just">
              <a:buNone/>
            </a:pPr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750" t="37813" r="41833" b="9303"/>
          <a:stretch/>
        </p:blipFill>
        <p:spPr bwMode="auto">
          <a:xfrm>
            <a:off x="1897380" y="962949"/>
            <a:ext cx="7543800" cy="58950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82683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582930"/>
            <a:ext cx="11590020" cy="5616893"/>
          </a:xfrm>
        </p:spPr>
        <p:txBody>
          <a:bodyPr/>
          <a:lstStyle/>
          <a:p>
            <a:pPr marL="0" indent="446088" algn="just">
              <a:buNone/>
            </a:pPr>
            <a:r>
              <a:rPr lang="ru-RU" dirty="0"/>
              <a:t>Метод </a:t>
            </a:r>
            <a:r>
              <a:rPr lang="ru-RU" b="1" dirty="0"/>
              <a:t>Int32.TryParse() </a:t>
            </a:r>
            <a:r>
              <a:rPr lang="ru-RU" dirty="0"/>
              <a:t>возвращает </a:t>
            </a:r>
            <a:r>
              <a:rPr lang="ru-RU" b="1" dirty="0" err="1"/>
              <a:t>true</a:t>
            </a:r>
            <a:r>
              <a:rPr lang="ru-RU" b="1" dirty="0"/>
              <a:t>,</a:t>
            </a:r>
            <a:r>
              <a:rPr lang="ru-RU" dirty="0"/>
              <a:t> если преобразование можно осуществить, и </a:t>
            </a:r>
            <a:r>
              <a:rPr lang="ru-RU" b="1" dirty="0" err="1"/>
              <a:t>false</a:t>
            </a:r>
            <a:r>
              <a:rPr lang="ru-RU" dirty="0"/>
              <a:t> - если нельзя. При допустимости преобразования переменная x будет содержать введенное число. Так, не используя </a:t>
            </a:r>
            <a:r>
              <a:rPr lang="ru-RU" b="1" dirty="0" err="1"/>
              <a:t>try</a:t>
            </a:r>
            <a:r>
              <a:rPr lang="ru-RU" b="1" dirty="0"/>
              <a:t>...</a:t>
            </a:r>
            <a:r>
              <a:rPr lang="ru-RU" b="1" dirty="0" err="1"/>
              <a:t>catch</a:t>
            </a:r>
            <a:r>
              <a:rPr lang="ru-RU" b="1" dirty="0"/>
              <a:t> </a:t>
            </a:r>
            <a:r>
              <a:rPr lang="ru-RU" dirty="0" smtClean="0"/>
              <a:t>можно </a:t>
            </a:r>
            <a:r>
              <a:rPr lang="ru-RU" dirty="0"/>
              <a:t>обработать возможную исключительную ситуацию</a:t>
            </a:r>
            <a:r>
              <a:rPr lang="ru-RU" dirty="0" smtClean="0"/>
              <a:t>.</a:t>
            </a:r>
          </a:p>
          <a:p>
            <a:pPr marL="0" indent="446088" algn="just">
              <a:buNone/>
            </a:pPr>
            <a:endParaRPr lang="ru-RU" dirty="0" smtClean="0"/>
          </a:p>
          <a:p>
            <a:pPr marL="0" indent="446088" algn="just">
              <a:buNone/>
            </a:pPr>
            <a:r>
              <a:rPr lang="ru-RU" dirty="0" smtClean="0"/>
              <a:t>С </a:t>
            </a:r>
            <a:r>
              <a:rPr lang="ru-RU" dirty="0"/>
              <a:t>точки зрения производительности использование блоков </a:t>
            </a:r>
            <a:r>
              <a:rPr lang="ru-RU" dirty="0" err="1"/>
              <a:t>try</a:t>
            </a:r>
            <a:r>
              <a:rPr lang="ru-RU" dirty="0"/>
              <a:t>..</a:t>
            </a:r>
            <a:r>
              <a:rPr lang="ru-RU" dirty="0" err="1"/>
              <a:t>catch</a:t>
            </a:r>
            <a:r>
              <a:rPr lang="ru-RU" dirty="0"/>
              <a:t> более накладно, чем применение условных конструкций. Поэтому по возможности вместо </a:t>
            </a:r>
            <a:r>
              <a:rPr lang="ru-RU" dirty="0" err="1"/>
              <a:t>try</a:t>
            </a:r>
            <a:r>
              <a:rPr lang="ru-RU" dirty="0"/>
              <a:t>..</a:t>
            </a:r>
            <a:r>
              <a:rPr lang="ru-RU" dirty="0" err="1"/>
              <a:t>catch</a:t>
            </a:r>
            <a:r>
              <a:rPr lang="ru-RU" dirty="0"/>
              <a:t> лучше использовать условные конструкции на проверку исключительных ситуаций.</a:t>
            </a:r>
          </a:p>
          <a:p>
            <a:pPr marL="0" indent="0" algn="just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21992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07759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Конструкция </a:t>
            </a:r>
            <a:r>
              <a:rPr lang="en-US" b="1" dirty="0" err="1"/>
              <a:t>try..catch..</a:t>
            </a:r>
            <a:r>
              <a:rPr lang="en-US" b="1" dirty="0" err="1" smtClean="0"/>
              <a:t>finally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352282"/>
            <a:ext cx="10515600" cy="5383369"/>
          </a:xfrm>
        </p:spPr>
        <p:txBody>
          <a:bodyPr>
            <a:normAutofit/>
          </a:bodyPr>
          <a:lstStyle/>
          <a:p>
            <a:pPr marL="0" indent="541338" algn="just">
              <a:buNone/>
            </a:pPr>
            <a:r>
              <a:rPr lang="ru-RU" sz="3600" dirty="0"/>
              <a:t>Иногда при выполнении программы возникают ошибки, которые трудно предусмотреть или предвидеть, а иногда и вовсе невозможно. </a:t>
            </a:r>
            <a:endParaRPr lang="ru-RU" sz="3600" dirty="0" smtClean="0"/>
          </a:p>
          <a:p>
            <a:pPr marL="0" indent="541338" algn="just">
              <a:buNone/>
            </a:pPr>
            <a:r>
              <a:rPr lang="ru-RU" sz="3600" i="1" dirty="0" smtClean="0"/>
              <a:t>Например</a:t>
            </a:r>
            <a:r>
              <a:rPr lang="ru-RU" sz="3600" i="1" dirty="0"/>
              <a:t>, при передачи файла по сети может неожиданно оборваться сетевое подключение. </a:t>
            </a:r>
            <a:r>
              <a:rPr lang="ru-RU" sz="3600" dirty="0" smtClean="0"/>
              <a:t>Такие </a:t>
            </a:r>
            <a:r>
              <a:rPr lang="ru-RU" sz="3600" dirty="0"/>
              <a:t>ситуации называются </a:t>
            </a:r>
            <a:r>
              <a:rPr lang="ru-RU" sz="3600" b="1" dirty="0"/>
              <a:t>исключениями</a:t>
            </a:r>
            <a:r>
              <a:rPr lang="ru-RU" sz="3600" dirty="0"/>
              <a:t>. Язык C# предоставляет разработчикам возможности для обработки таких ситуаций. Для этого в C# предназначена конструкция </a:t>
            </a:r>
            <a:r>
              <a:rPr lang="ru-RU" sz="3600" b="1" dirty="0" err="1"/>
              <a:t>try</a:t>
            </a:r>
            <a:r>
              <a:rPr lang="ru-RU" sz="3600" b="1" dirty="0"/>
              <a:t>...</a:t>
            </a:r>
            <a:r>
              <a:rPr lang="ru-RU" sz="3600" b="1" dirty="0" err="1"/>
              <a:t>catch</a:t>
            </a:r>
            <a:r>
              <a:rPr lang="ru-RU" sz="3600" b="1" dirty="0"/>
              <a:t>...</a:t>
            </a:r>
            <a:r>
              <a:rPr lang="ru-RU" sz="3600" b="1" dirty="0" err="1"/>
              <a:t>finally</a:t>
            </a:r>
            <a:r>
              <a:rPr lang="ru-RU" sz="36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41189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 </a:t>
            </a:r>
            <a:r>
              <a:rPr lang="ru-RU" dirty="0" smtClean="0"/>
              <a:t>Конструкция</a:t>
            </a:r>
            <a:r>
              <a:rPr lang="ru-RU" dirty="0"/>
              <a:t> </a:t>
            </a:r>
            <a:r>
              <a:rPr lang="en-US" b="1" dirty="0"/>
              <a:t>try...catch...finally</a:t>
            </a:r>
            <a:r>
              <a:rPr lang="en-US" dirty="0"/>
              <a:t>.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16704" t="33388" r="52351" b="42804"/>
          <a:stretch/>
        </p:blipFill>
        <p:spPr>
          <a:xfrm>
            <a:off x="2446985" y="2125469"/>
            <a:ext cx="6143224" cy="36335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9121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450850" algn="just">
              <a:buNone/>
            </a:pPr>
            <a:r>
              <a:rPr lang="ru-RU" sz="3200" dirty="0" smtClean="0"/>
              <a:t>При использовании блока </a:t>
            </a:r>
            <a:r>
              <a:rPr lang="ru-RU" sz="3200" b="1" dirty="0" err="1" smtClean="0"/>
              <a:t>try</a:t>
            </a:r>
            <a:r>
              <a:rPr lang="ru-RU" sz="3200" b="1" dirty="0" smtClean="0"/>
              <a:t>...</a:t>
            </a:r>
            <a:r>
              <a:rPr lang="ru-RU" sz="3200" b="1" dirty="0" err="1" smtClean="0"/>
              <a:t>catch</a:t>
            </a:r>
            <a:r>
              <a:rPr lang="ru-RU" sz="3200" b="1" dirty="0" smtClean="0"/>
              <a:t>..</a:t>
            </a:r>
            <a:r>
              <a:rPr lang="ru-RU" sz="3200" b="1" dirty="0" err="1" smtClean="0"/>
              <a:t>finally</a:t>
            </a:r>
            <a:r>
              <a:rPr lang="ru-RU" sz="3200" dirty="0" smtClean="0"/>
              <a:t> вначале выполняются все инструкции в блоке </a:t>
            </a:r>
            <a:r>
              <a:rPr lang="ru-RU" sz="3200" b="1" dirty="0" err="1" smtClean="0"/>
              <a:t>try</a:t>
            </a:r>
            <a:r>
              <a:rPr lang="ru-RU" sz="3200" dirty="0" smtClean="0"/>
              <a:t>. Если в этом блоке не возникло исключений, то после его выполнения начинает выполняться блок </a:t>
            </a:r>
            <a:r>
              <a:rPr lang="ru-RU" sz="3200" b="1" dirty="0" err="1" smtClean="0"/>
              <a:t>finally</a:t>
            </a:r>
            <a:r>
              <a:rPr lang="ru-RU" sz="3200" dirty="0" smtClean="0"/>
              <a:t>. И затем конструкция </a:t>
            </a:r>
            <a:r>
              <a:rPr lang="ru-RU" sz="3200" dirty="0" err="1" smtClean="0"/>
              <a:t>try</a:t>
            </a:r>
            <a:r>
              <a:rPr lang="ru-RU" sz="3200" dirty="0" smtClean="0"/>
              <a:t>..</a:t>
            </a:r>
            <a:r>
              <a:rPr lang="ru-RU" sz="3200" dirty="0" err="1" smtClean="0"/>
              <a:t>catch</a:t>
            </a:r>
            <a:r>
              <a:rPr lang="ru-RU" sz="3200" dirty="0" smtClean="0"/>
              <a:t>..</a:t>
            </a:r>
            <a:r>
              <a:rPr lang="ru-RU" sz="3200" dirty="0" err="1" smtClean="0"/>
              <a:t>finally</a:t>
            </a:r>
            <a:r>
              <a:rPr lang="ru-RU" sz="3200" dirty="0" smtClean="0"/>
              <a:t> завершает свою работу</a:t>
            </a:r>
            <a:r>
              <a:rPr lang="ru-RU" dirty="0" smtClean="0"/>
              <a:t>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4265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541338" algn="just">
              <a:buNone/>
            </a:pPr>
            <a:r>
              <a:rPr lang="ru-RU" sz="3200" dirty="0"/>
              <a:t>Если же в блоке </a:t>
            </a:r>
            <a:r>
              <a:rPr lang="ru-RU" sz="3200" dirty="0" err="1"/>
              <a:t>try</a:t>
            </a:r>
            <a:r>
              <a:rPr lang="ru-RU" sz="3200" dirty="0"/>
              <a:t> вдруг возникает исключение, то обычный порядок выполнения останавливается, и среда CLR начинает искать блок </a:t>
            </a:r>
            <a:r>
              <a:rPr lang="ru-RU" sz="3200" b="1" dirty="0" err="1"/>
              <a:t>catch</a:t>
            </a:r>
            <a:r>
              <a:rPr lang="ru-RU" sz="3200" dirty="0"/>
              <a:t>, который может обработать данное исключение. Если нужный блок </a:t>
            </a:r>
            <a:r>
              <a:rPr lang="ru-RU" sz="3200" dirty="0" err="1"/>
              <a:t>catch</a:t>
            </a:r>
            <a:r>
              <a:rPr lang="ru-RU" sz="3200" dirty="0"/>
              <a:t> найден, то он выполняется, и после его завершения выполняется блок </a:t>
            </a:r>
            <a:r>
              <a:rPr lang="ru-RU" sz="3200" dirty="0" err="1"/>
              <a:t>finally</a:t>
            </a:r>
            <a:r>
              <a:rPr lang="ru-RU" sz="3200" dirty="0"/>
              <a:t>.</a:t>
            </a:r>
          </a:p>
          <a:p>
            <a:pPr marL="0" indent="541338" algn="just">
              <a:buNone/>
            </a:pPr>
            <a:r>
              <a:rPr lang="ru-RU" sz="3200" dirty="0"/>
              <a:t>Если нужный блок </a:t>
            </a:r>
            <a:r>
              <a:rPr lang="ru-RU" sz="3200" dirty="0" err="1"/>
              <a:t>catch</a:t>
            </a:r>
            <a:r>
              <a:rPr lang="ru-RU" sz="3200" dirty="0"/>
              <a:t> не найден, то при возникновении исключения программа </a:t>
            </a:r>
            <a:r>
              <a:rPr lang="ru-RU" sz="3200" dirty="0" err="1"/>
              <a:t>аварийно</a:t>
            </a:r>
            <a:r>
              <a:rPr lang="ru-RU" sz="3200" dirty="0"/>
              <a:t> завершает свое выполнение.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13912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Рассмотрим следующий пример: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5556" t="37958" r="35059" b="20901"/>
          <a:stretch/>
        </p:blipFill>
        <p:spPr>
          <a:xfrm>
            <a:off x="1190695" y="2202288"/>
            <a:ext cx="7438150" cy="39613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5224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386366"/>
            <a:ext cx="10515600" cy="6233375"/>
          </a:xfrm>
        </p:spPr>
        <p:txBody>
          <a:bodyPr/>
          <a:lstStyle/>
          <a:p>
            <a:pPr marL="0" indent="450850" algn="just">
              <a:lnSpc>
                <a:spcPct val="100000"/>
              </a:lnSpc>
              <a:buNone/>
            </a:pPr>
            <a:r>
              <a:rPr lang="ru-RU" dirty="0"/>
              <a:t>В данном случае происходит деление числа на 0, что приведет к генерации исключения. И при запуске приложения в режиме отладки мы увидим в </a:t>
            </a:r>
            <a:r>
              <a:rPr lang="ru-RU" dirty="0" err="1"/>
              <a:t>Visual</a:t>
            </a:r>
            <a:r>
              <a:rPr lang="ru-RU" dirty="0"/>
              <a:t> </a:t>
            </a:r>
            <a:r>
              <a:rPr lang="ru-RU" dirty="0" err="1"/>
              <a:t>Studio</a:t>
            </a:r>
            <a:r>
              <a:rPr lang="ru-RU" dirty="0"/>
              <a:t> окошко, которое информирует об исключении</a:t>
            </a:r>
            <a:r>
              <a:rPr lang="ru-RU" dirty="0" smtClean="0"/>
              <a:t>:</a:t>
            </a:r>
          </a:p>
          <a:p>
            <a:pPr marL="0" indent="450850" algn="just">
              <a:lnSpc>
                <a:spcPct val="100000"/>
              </a:lnSpc>
              <a:buNone/>
            </a:pP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/>
          <a:srcRect l="4187" t="20845" r="6161" b="23005"/>
          <a:stretch/>
        </p:blipFill>
        <p:spPr>
          <a:xfrm>
            <a:off x="1752600" y="2112135"/>
            <a:ext cx="8949744" cy="43091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4541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lnSpc>
                <a:spcPct val="100000"/>
              </a:lnSpc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этом окошке мы видим, что возникло исключение, которое представляет тип </a:t>
            </a:r>
            <a:r>
              <a:rPr lang="ru-RU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System.DivideByZeroException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то есть попытка деления на ноль. С помощью пункта </a:t>
            </a:r>
            <a:r>
              <a:rPr lang="ru-RU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View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Details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можно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посомтреть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более детальную информацию об исключении.</a:t>
            </a:r>
          </a:p>
          <a:p>
            <a:pPr marL="0" indent="0" algn="just">
              <a:lnSpc>
                <a:spcPct val="100000"/>
              </a:lnSpc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в этом случае единственное, что нам остается, это завершить выполнение программы.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4258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218941"/>
            <a:ext cx="10515600" cy="6490952"/>
          </a:xfrm>
        </p:spPr>
        <p:txBody>
          <a:bodyPr/>
          <a:lstStyle/>
          <a:p>
            <a:r>
              <a:rPr lang="ru-RU" dirty="0"/>
              <a:t>Чтобы избежать подобного аварийного завершения программы, следует использовать для обработки исключений конструкцию </a:t>
            </a:r>
            <a:r>
              <a:rPr lang="ru-RU" dirty="0" err="1" smtClean="0"/>
              <a:t>try</a:t>
            </a:r>
            <a:r>
              <a:rPr lang="ru-RU" dirty="0" smtClean="0"/>
              <a:t>...</a:t>
            </a:r>
            <a:r>
              <a:rPr lang="ru-RU" dirty="0" err="1" smtClean="0"/>
              <a:t>catch</a:t>
            </a:r>
            <a:r>
              <a:rPr lang="ru-RU" dirty="0" smtClean="0"/>
              <a:t>...</a:t>
            </a:r>
            <a:r>
              <a:rPr lang="ru-RU" dirty="0" err="1" smtClean="0"/>
              <a:t>finally</a:t>
            </a:r>
            <a:r>
              <a:rPr lang="ru-RU" dirty="0" smtClean="0"/>
              <a:t>. Так, перепишем пример следующим образом: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/>
          <a:srcRect l="6498" t="12958" r="6449" b="15680"/>
          <a:stretch/>
        </p:blipFill>
        <p:spPr>
          <a:xfrm>
            <a:off x="1468191" y="1815921"/>
            <a:ext cx="7765961" cy="48939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2327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916</TotalTime>
  <Words>397</Words>
  <Application>Microsoft Office PowerPoint</Application>
  <PresentationFormat>Произвольный</PresentationFormat>
  <Paragraphs>35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Обработка исключительных ситуаций</vt:lpstr>
      <vt:lpstr>Конструкция try..catch..finally</vt:lpstr>
      <vt:lpstr> Конструкция try...catch...finally.</vt:lpstr>
      <vt:lpstr>Презентация PowerPoint</vt:lpstr>
      <vt:lpstr>Презентация PowerPoint</vt:lpstr>
      <vt:lpstr>Рассмотрим следующий пример: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Обработка исключений и условные конструкции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Обработка исключительных ситуаций</dc:title>
  <dc:creator>Home</dc:creator>
  <cp:lastModifiedBy>sadyshkin</cp:lastModifiedBy>
  <cp:revision>7</cp:revision>
  <dcterms:created xsi:type="dcterms:W3CDTF">2019-03-27T16:00:25Z</dcterms:created>
  <dcterms:modified xsi:type="dcterms:W3CDTF">2019-04-01T13:30:28Z</dcterms:modified>
</cp:coreProperties>
</file>