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3" r:id="rId5"/>
    <p:sldId id="260" r:id="rId6"/>
    <p:sldId id="257" r:id="rId7"/>
    <p:sldId id="266" r:id="rId8"/>
    <p:sldId id="268" r:id="rId9"/>
    <p:sldId id="269" r:id="rId10"/>
    <p:sldId id="270" r:id="rId11"/>
    <p:sldId id="267" r:id="rId12"/>
    <p:sldId id="271" r:id="rId13"/>
    <p:sldId id="262" r:id="rId14"/>
    <p:sldId id="261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70" d="100"/>
          <a:sy n="70" d="100"/>
        </p:scale>
        <p:origin x="57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234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Замещающий текст 102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Замещающая дата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fld id="{CB24468F-6682-48AA-B5F4-BEF8E7F9833C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1029" name="Замещающий нижний колонтитул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Замещающий номер слайда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3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7" Target="../media/hdphoto1.wdp" Type="http://schemas.microsoft.com/office/2007/relationships/hdphoto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.png" Type="http://schemas.openxmlformats.org/officeDocument/2006/relationships/image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12858" y="154121"/>
            <a:ext cx="1240485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«Комитет по образованию </a:t>
            </a:r>
            <a:endParaRPr lang="ru-RU" altLang="ru-RU" sz="11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г. </a:t>
            </a:r>
            <a:r>
              <a:rPr lang="ru-RU" altLang="ru-RU" sz="1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Улан-Удэ» Муниципальное </a:t>
            </a:r>
            <a:r>
              <a:rPr lang="ru-RU" alt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дошкольное образовательное учреждение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113 «Капитошка» </a:t>
            </a:r>
            <a:r>
              <a:rPr lang="ru-RU" altLang="ru-RU" sz="1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комбинированного вида</a:t>
            </a:r>
            <a:r>
              <a:rPr lang="ru-RU" alt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Улан-Удэ</a:t>
            </a:r>
            <a:endParaRPr lang="ru-RU" altLang="ru-RU" sz="11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88212" y="5275134"/>
            <a:ext cx="221727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МАДОУ д/с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№113 «Капитошка»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Ильина Ольга Васильевна</a:t>
            </a:r>
          </a:p>
          <a:p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1043608" y="1968263"/>
            <a:ext cx="9679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</a:t>
            </a:r>
          </a:p>
          <a:p>
            <a:pPr algn="ctr"/>
            <a:r>
              <a:rPr lang="ru-RU" alt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en-US" alt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 bot</a:t>
            </a:r>
            <a:r>
              <a:rPr lang="ru-RU" alt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«Умная пчела</a:t>
            </a:r>
            <a:r>
              <a:rPr lang="ru-RU" alt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alt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дошкольниками логопедической </a:t>
            </a:r>
            <a:r>
              <a:rPr lang="ru-RU" alt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группы»</a:t>
            </a:r>
            <a:r>
              <a:rPr lang="ru-RU" alt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en-US" sz="24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" t="1758"/>
          <a:stretch/>
        </p:blipFill>
        <p:spPr>
          <a:xfrm>
            <a:off x="1043608" y="3330088"/>
            <a:ext cx="5179771" cy="33502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IMG-4f71f5e733f3de514187f933f34366b9-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535" y="339090"/>
            <a:ext cx="4380865" cy="5910580"/>
          </a:xfrm>
          <a:prstGeom prst="rect">
            <a:avLst/>
          </a:prstGeom>
          <a:ln w="28575">
            <a:solidFill>
              <a:srgbClr val="FF0066"/>
            </a:solidFill>
          </a:ln>
        </p:spPr>
      </p:pic>
      <p:pic>
        <p:nvPicPr>
          <p:cNvPr id="3" name="Изображение 2" descr="IMG-8ba95e984c22324be1b40e62ae7b4bd4-V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370" y="339090"/>
            <a:ext cx="4380865" cy="5911215"/>
          </a:xfrm>
          <a:prstGeom prst="rect">
            <a:avLst/>
          </a:prstGeom>
          <a:ln w="28575">
            <a:solidFill>
              <a:srgbClr val="FF0066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630304"/>
            <a:ext cx="1450732" cy="153537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995007" y="1324856"/>
            <a:ext cx="10777220" cy="30469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 общим недоразвитием речи недостаточно сформированы пространственные представления, в решении этой проблемы нам помогают </a:t>
            </a:r>
            <a:r>
              <a:rPr lang="ru-RU" alt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Логороботы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alt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Bee-Bot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pPr algn="just"/>
            <a:endParaRPr lang="ru-RU" alt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«</a:t>
            </a:r>
            <a:r>
              <a:rPr lang="ru-RU" alt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Bee-Bot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учит детей структурированной деятельности, развивает воображение, умение составлять алгоритмы, развивает пространственную ориентировку и предлагает массу возможностей для обучения детей с общим недоразвитием речи.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IMG-52826504bee59636b1c6510f76c4584a-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149225"/>
            <a:ext cx="4678680" cy="63119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3" name="Изображение 2" descr="IMG-f509e530acc61fd52958fc497b7f79e8-V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000" y="149225"/>
            <a:ext cx="4744720" cy="6401435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465" y="2156882"/>
            <a:ext cx="1127290" cy="11930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687070" y="375285"/>
            <a:ext cx="1086993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вместе с </a:t>
            </a:r>
            <a:r>
              <a:rPr lang="ru-RU" alt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Логороботами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alt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Bee-Bot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рамках тематической недели знакомятся с разными </a:t>
            </a:r>
            <a:r>
              <a:rPr lang="ru-RU" alt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лексико-грамматическими 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темами. Создавая программы для роботов, развивают не только коммуникативные навыки, но и пространственную ориентацию</a:t>
            </a:r>
          </a:p>
        </p:txBody>
      </p:sp>
      <p:pic>
        <p:nvPicPr>
          <p:cNvPr id="4" name="Изображение 3" descr="IMG-54b1a41670fe2620452effc2b42df81f-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348" y="2101755"/>
            <a:ext cx="5299277" cy="3929977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6" name="Изображение 5" descr="IMG-8ba95e984c22324be1b40e62ae7b4bd4-V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933" y="2670995"/>
            <a:ext cx="3041634" cy="4103967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1930" y="3653004"/>
            <a:ext cx="2853055" cy="213995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436245" y="263525"/>
            <a:ext cx="11002645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alt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образовательной деятельности с использованием интерактивной игрушки могу отметить, что мини-робот «Умная пчела» действительно стал нашим групповым другом, для детей все игровые ситуации очень интересны, увлекательны, познавательны и очень разнообразны. Ребенок постепенно приобретает чувство независимости и уверенности, у него развивается интерес к получению новой информации в том объеме, котором он готов усвоить.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060" y="3422644"/>
            <a:ext cx="2897799" cy="306686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2636918" y="1397954"/>
            <a:ext cx="77755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8" r="11578"/>
          <a:stretch/>
        </p:blipFill>
        <p:spPr>
          <a:xfrm>
            <a:off x="3889612" y="2319974"/>
            <a:ext cx="4759077" cy="40831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447675" y="450215"/>
            <a:ext cx="11038205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Мини-робот </a:t>
            </a:r>
            <a:r>
              <a:rPr lang="ru-RU" alt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Bee-bot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(или Умная Пчелка)</a:t>
            </a:r>
            <a:r>
              <a:rPr lang="ru-RU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предназначен для формирования основ начального программирования у воспитанников среднего и старшего дошкольного возраста.</a:t>
            </a:r>
          </a:p>
          <a:p>
            <a:pPr algn="just"/>
            <a:endParaRPr lang="ru-RU" alt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«УМНАЯ ПЧЕЛА» </a:t>
            </a:r>
            <a:r>
              <a:rPr lang="ru-RU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это программируемый напольный мини-робот, с помощью данного устройства дети могут с легкостью изучать программирование, задавая лого-роботу план действий и разрабатывая для него различные задания (приключения).</a:t>
            </a:r>
          </a:p>
          <a:p>
            <a:endParaRPr lang="ru-RU" altLang="en-US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656" y="3476491"/>
            <a:ext cx="3219719" cy="301022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2472121" y="244733"/>
            <a:ext cx="667575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Элементы управления</a:t>
            </a:r>
            <a:r>
              <a:rPr lang="ru-RU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/>
            </a:r>
            <a:br>
              <a:rPr lang="ru-RU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endParaRPr lang="ru-RU" altLang="en-US" dirty="0"/>
          </a:p>
        </p:txBody>
      </p:sp>
      <p:pic>
        <p:nvPicPr>
          <p:cNvPr id="2051" name="Picture 3" descr="F:\робот Умная пчела\bee-bot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212" y="1226085"/>
            <a:ext cx="5743575" cy="2031365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629306"/>
              </p:ext>
            </p:extLst>
          </p:nvPr>
        </p:nvGraphicFramePr>
        <p:xfrm>
          <a:off x="1401455" y="3376115"/>
          <a:ext cx="9394190" cy="331712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84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09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lang="ru-RU" sz="2000" b="0" cap="none" spc="0" dirty="0">
                          <a:ln w="0"/>
                          <a:solidFill>
                            <a:srgbClr val="00206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6530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Вперед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620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rgbClr val="00206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530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Назад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488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rgbClr val="00206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←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530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Поворот налево на 90° (как по часовой стрелке, так и против)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rgbClr val="00206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530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Поворот направо на 90°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rgbClr val="00206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530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Пауза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продолжительностью</a:t>
                      </a:r>
                      <a:r>
                        <a:rPr lang="ru-RU" sz="1800" b="0" baseline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секунда (возможно задать паузу после выполнения одной команды перед началом другой)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solidFill>
                            <a:srgbClr val="00206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530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Очистить память (перед тем как программировать пчелу на следующие действия, нужно очистить память)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257">
                <a:tc>
                  <a:txBody>
                    <a:bodyPr/>
                    <a:lstStyle/>
                    <a:p>
                      <a:pPr algn="ctr"/>
                      <a:r>
                        <a:rPr lang="en-US" sz="1800" b="1" cap="none" spc="0" dirty="0">
                          <a:ln w="0"/>
                          <a:solidFill>
                            <a:srgbClr val="00206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 </a:t>
                      </a:r>
                      <a:endParaRPr lang="ru-RU" sz="1800" b="1" cap="none" spc="0" dirty="0">
                        <a:ln w="0"/>
                        <a:solidFill>
                          <a:srgbClr val="00206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6530" indent="0">
                        <a:lnSpc>
                          <a:spcPct val="107000"/>
                        </a:lnSpc>
                        <a:spcBef>
                          <a:spcPts val="670"/>
                        </a:spcBef>
                        <a:spcAft>
                          <a:spcPts val="670"/>
                        </a:spcAft>
                      </a:pP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Запустить программу (как только задан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маршрут </a:t>
                      </a: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передвижения пчелы нажимаем кнопку 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СТАРТ)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1178560" y="186671"/>
            <a:ext cx="10192385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Элементы управления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мини-роботом BEE-BOT на брюшке «пчелы»</a:t>
            </a:r>
            <a:endParaRPr lang="ru-RU" alt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7" name="Рисунок 6" descr="http://robot.edu54.ru/sites/default/files/ibfarm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3362" y="1651036"/>
            <a:ext cx="2578735" cy="2652395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36141" y="1651035"/>
            <a:ext cx="2643505" cy="2652395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338794" y="4074483"/>
            <a:ext cx="2468880" cy="2644775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6" name="Рисунок 5" descr="http://robot.edu54.ru/sites/default/files/itsmat1_large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87257" y="4074483"/>
            <a:ext cx="2643188" cy="2619545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096" y="5008887"/>
            <a:ext cx="1231359" cy="13032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772" y="2142699"/>
            <a:ext cx="1373359" cy="14534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40" y="5538426"/>
            <a:ext cx="1115736" cy="118083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140" y="1055305"/>
            <a:ext cx="1224534" cy="12959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1136650" y="300990"/>
            <a:ext cx="104851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Правила работы с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мини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роботом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«Умная пчелка»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Bee-Bot.</a:t>
            </a:r>
            <a:endParaRPr lang="ru-RU" altLang="en-US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551541" y="2117157"/>
            <a:ext cx="10130155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помощью данного устройства дети могут с легкостью изучать программирование, задавая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мини-роботу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план действий и разрабатывая для него различные задания (приключения).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ОСНОВНЫЕ ПРЕИМУЩЕСТВА: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charset="0"/>
              <a:buChar char="v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память на 40 шагов;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charset="0"/>
              <a:buChar char="v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маленькая и прочная конструкция;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charset="0"/>
              <a:buChar char="v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простые и понятные инструкции;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charset="0"/>
              <a:buChar char="v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изучение причин и следствий;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charset="0"/>
              <a:buChar char="v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учит детей определять последовательность своих действий и контролировать их;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charset="0"/>
              <a:buChar char="v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подтверждает принятие инструкций, подмигивая глазами и издавая звуки.</a:t>
            </a:r>
            <a:endParaRPr lang="ru-RU" altLang="en-US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4" y="180635"/>
            <a:ext cx="1146928" cy="1213509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3422" y="3124721"/>
            <a:ext cx="2576195" cy="201485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овое поле 2"/>
          <p:cNvSpPr txBox="1"/>
          <p:nvPr/>
        </p:nvSpPr>
        <p:spPr>
          <a:xfrm>
            <a:off x="427990" y="195580"/>
            <a:ext cx="109340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Содержание игровой детской деятельности с Умной Пчелкой</a:t>
            </a:r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:</a:t>
            </a:r>
          </a:p>
          <a:p>
            <a:r>
              <a:rPr lang="ru-RU" alt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ru-RU" alt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игры с элементами программирования;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игры, обучающие структурированию;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alt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игры на развитие воображения и установление причинно-следственных связей. </a:t>
            </a:r>
          </a:p>
          <a:p>
            <a:pPr marL="571500" indent="-571500"/>
            <a:endParaRPr lang="ru-RU" alt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ctr"/>
            <a:r>
              <a:rPr lang="ru-RU" alt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Может использоваться в познавательном и речевом развитии дошкольников.</a:t>
            </a:r>
            <a:endParaRPr lang="ru-RU" alt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337" y="3911202"/>
            <a:ext cx="2139579" cy="22644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663" y="150354"/>
            <a:ext cx="9471546" cy="65984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933971" y="898374"/>
            <a:ext cx="10527665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работу мы начинали со знакомства с «пчелками», учились ориентироваться на тематических ковриках, программировали путь пошагово, нажимая на кнопки, шагая к определенной цели, проговаривая либо ход действия «Умной пчелки», либо произнося различный речевой материал. </a:t>
            </a:r>
          </a:p>
        </p:txBody>
      </p:sp>
      <p:pic>
        <p:nvPicPr>
          <p:cNvPr id="3" name="Изображение 2" descr="IMG-290348b2a0bab6892f59d758da9d2047-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7937" y="3002337"/>
            <a:ext cx="3763645" cy="322326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6" name="Изображение 5" descr="IMG-0ee2886556c873256c1c772e1d482da8-V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971" y="3138170"/>
            <a:ext cx="3091180" cy="3251200"/>
          </a:xfrm>
          <a:prstGeom prst="rect">
            <a:avLst/>
          </a:prstGeom>
          <a:ln w="38100">
            <a:solidFill>
              <a:srgbClr val="FF0066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945" y="4722125"/>
            <a:ext cx="1575335" cy="16672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400325" y="1089935"/>
            <a:ext cx="11399520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Игры с лого-роботами отвлекают внимание ребенка от речевого дефекта, освобождают от неподвижности в непосредственной образовательной деятельности, помогают ее разнообразить, прослеживание за роботом активизирует внимание и зрительную концентрацию за движущимся предметом. Все это является необходимыми предпосылками для улучшения функционирования речевых органов и оказывает положительное влияние на выработку у детей правильных речевых навыков.</a:t>
            </a:r>
            <a:endParaRPr lang="ru-RU" alt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Учитывая, что практически вся логопедическая работа строится на монотонном, многократном повторении слогов, слов, скороговорок, наряду с традиционными методами работы мы начали использовать лого-роботов «</a:t>
            </a:r>
            <a:r>
              <a:rPr lang="ru-RU" alt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Bee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alt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Bot</a:t>
            </a:r>
            <a:r>
              <a:rPr lang="ru-RU" alt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» в своей практике для разбавления этого однообразия.</a:t>
            </a:r>
            <a:endParaRPr lang="ru-RU" alt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5346">
            <a:off x="9905216" y="5395944"/>
            <a:ext cx="1272302" cy="13465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8728">
            <a:off x="856750" y="5614250"/>
            <a:ext cx="1163120" cy="123098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533</Words>
  <Application>Microsoft Office PowerPoint</Application>
  <PresentationFormat>Широкоэкранный</PresentationFormat>
  <Paragraphs>55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1_Default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Барабанщикова Елена</dc:creator>
  <cp:lastModifiedBy>HP</cp:lastModifiedBy>
  <cp:revision>14</cp:revision>
  <dcterms:created xsi:type="dcterms:W3CDTF">2021-03-09T08:30:00Z</dcterms:created>
  <dcterms:modified xsi:type="dcterms:W3CDTF">2021-03-21T11:38:15Z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KSOProductBuildVer" pid="2">
    <vt:lpwstr>1049-10.2.0.7646</vt:lpwstr>
  </property>
  <property fmtid="{D5CDD505-2E9C-101B-9397-08002B2CF9AE}" name="NXPowerLiteLastOptimized" pid="3">
    <vt:lpwstr>610243</vt:lpwstr>
  </property>
  <property fmtid="{D5CDD505-2E9C-101B-9397-08002B2CF9AE}" name="NXPowerLiteSettings" pid="4">
    <vt:lpwstr>C7000400038000</vt:lpwstr>
  </property>
  <property fmtid="{D5CDD505-2E9C-101B-9397-08002B2CF9AE}" name="NXPowerLiteVersion" pid="5">
    <vt:lpwstr>S9.0.3</vt:lpwstr>
  </property>
</Properties>
</file>