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0" r:id="rId6"/>
    <p:sldId id="261" r:id="rId7"/>
    <p:sldId id="280" r:id="rId8"/>
    <p:sldId id="262" r:id="rId9"/>
    <p:sldId id="265" r:id="rId10"/>
    <p:sldId id="263" r:id="rId11"/>
    <p:sldId id="264" r:id="rId12"/>
    <p:sldId id="269" r:id="rId13"/>
    <p:sldId id="266" r:id="rId14"/>
    <p:sldId id="268" r:id="rId15"/>
    <p:sldId id="270" r:id="rId16"/>
    <p:sldId id="271" r:id="rId17"/>
    <p:sldId id="272" r:id="rId18"/>
    <p:sldId id="274" r:id="rId19"/>
    <p:sldId id="277" r:id="rId20"/>
    <p:sldId id="281" r:id="rId21"/>
    <p:sldId id="282" r:id="rId22"/>
    <p:sldId id="283" r:id="rId23"/>
    <p:sldId id="276" r:id="rId24"/>
    <p:sldId id="284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A2E7D"/>
    <a:srgbClr val="981C8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96" autoAdjust="0"/>
  </p:normalViewPr>
  <p:slideViewPr>
    <p:cSldViewPr>
      <p:cViewPr varScale="1">
        <p:scale>
          <a:sx n="79" d="100"/>
          <a:sy n="79" d="100"/>
        </p:scale>
        <p:origin x="-155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8F8140-8270-4451-9CE7-1C0DDD2D39A0}" type="datetimeFigureOut">
              <a:rPr lang="ru-RU" smtClean="0"/>
              <a:pPr/>
              <a:t>18.01.2021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5FAD22-3873-4912-90BD-1C518FAA71A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5FAD22-3873-4912-90BD-1C518FAA71A0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18.01.2021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  <p:transition advClick="0"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18.01.2021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  <p:transition advClick="0"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advClick="0"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advClick="0"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18.01.2021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  <p:transition advClick="0"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18.01.2021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  <p:transition advClick="0"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18.01.2021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advClick="0">
    <p:wheel spokes="8"/>
  </p:transition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10" Type="http://schemas.openxmlformats.org/officeDocument/2006/relationships/image" Target="../media/image38.jpeg"/><Relationship Id="rId4" Type="http://schemas.openxmlformats.org/officeDocument/2006/relationships/image" Target="../media/image32.jpeg"/><Relationship Id="rId9" Type="http://schemas.openxmlformats.org/officeDocument/2006/relationships/image" Target="../media/image3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pn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7" Type="http://schemas.openxmlformats.org/officeDocument/2006/relationships/image" Target="../media/image49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7" Type="http://schemas.openxmlformats.org/officeDocument/2006/relationships/image" Target="../media/image55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4.jpeg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jpeg"/><Relationship Id="rId13" Type="http://schemas.openxmlformats.org/officeDocument/2006/relationships/image" Target="../media/image67.jpeg"/><Relationship Id="rId18" Type="http://schemas.openxmlformats.org/officeDocument/2006/relationships/image" Target="../media/image72.jpeg"/><Relationship Id="rId26" Type="http://schemas.openxmlformats.org/officeDocument/2006/relationships/image" Target="../media/image80.jpeg"/><Relationship Id="rId3" Type="http://schemas.openxmlformats.org/officeDocument/2006/relationships/image" Target="../media/image57.jpeg"/><Relationship Id="rId21" Type="http://schemas.openxmlformats.org/officeDocument/2006/relationships/image" Target="../media/image75.jpeg"/><Relationship Id="rId7" Type="http://schemas.openxmlformats.org/officeDocument/2006/relationships/image" Target="../media/image61.jpeg"/><Relationship Id="rId12" Type="http://schemas.openxmlformats.org/officeDocument/2006/relationships/image" Target="../media/image66.jpeg"/><Relationship Id="rId17" Type="http://schemas.openxmlformats.org/officeDocument/2006/relationships/image" Target="../media/image71.jpeg"/><Relationship Id="rId25" Type="http://schemas.openxmlformats.org/officeDocument/2006/relationships/image" Target="../media/image79.jpeg"/><Relationship Id="rId2" Type="http://schemas.openxmlformats.org/officeDocument/2006/relationships/image" Target="../media/image56.jpeg"/><Relationship Id="rId16" Type="http://schemas.openxmlformats.org/officeDocument/2006/relationships/image" Target="../media/image70.jpeg"/><Relationship Id="rId20" Type="http://schemas.openxmlformats.org/officeDocument/2006/relationships/image" Target="../media/image7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0.jpeg"/><Relationship Id="rId11" Type="http://schemas.openxmlformats.org/officeDocument/2006/relationships/image" Target="../media/image65.jpeg"/><Relationship Id="rId24" Type="http://schemas.openxmlformats.org/officeDocument/2006/relationships/image" Target="../media/image78.jpeg"/><Relationship Id="rId5" Type="http://schemas.openxmlformats.org/officeDocument/2006/relationships/image" Target="../media/image59.jpeg"/><Relationship Id="rId15" Type="http://schemas.openxmlformats.org/officeDocument/2006/relationships/image" Target="../media/image69.jpeg"/><Relationship Id="rId23" Type="http://schemas.openxmlformats.org/officeDocument/2006/relationships/image" Target="../media/image77.jpeg"/><Relationship Id="rId10" Type="http://schemas.openxmlformats.org/officeDocument/2006/relationships/image" Target="../media/image64.jpeg"/><Relationship Id="rId19" Type="http://schemas.openxmlformats.org/officeDocument/2006/relationships/image" Target="../media/image73.jpeg"/><Relationship Id="rId4" Type="http://schemas.openxmlformats.org/officeDocument/2006/relationships/image" Target="../media/image58.jpeg"/><Relationship Id="rId9" Type="http://schemas.openxmlformats.org/officeDocument/2006/relationships/image" Target="../media/image63.jpeg"/><Relationship Id="rId14" Type="http://schemas.openxmlformats.org/officeDocument/2006/relationships/image" Target="../media/image68.jpeg"/><Relationship Id="rId22" Type="http://schemas.openxmlformats.org/officeDocument/2006/relationships/image" Target="../media/image76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abc.vvsu.ru/" TargetMode="External"/><Relationship Id="rId2" Type="http://schemas.openxmlformats.org/officeDocument/2006/relationships/hyperlink" Target="http://www.combinefoods.ru/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www.leice.ru/" TargetMode="External"/><Relationship Id="rId4" Type="http://schemas.openxmlformats.org/officeDocument/2006/relationships/hyperlink" Target="http://&#1084;&#1072;&#1089;&#1090;&#1077;&#1088;-&#1087;&#1086;&#1074;&#1072;&#1088;.&#1088;&#1092;/index.php" TargetMode="Externa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13" Type="http://schemas.openxmlformats.org/officeDocument/2006/relationships/image" Target="../media/image22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12" Type="http://schemas.openxmlformats.org/officeDocument/2006/relationships/image" Target="../media/image21.jpeg"/><Relationship Id="rId2" Type="http://schemas.openxmlformats.org/officeDocument/2006/relationships/slide" Target="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11" Type="http://schemas.openxmlformats.org/officeDocument/2006/relationships/image" Target="../media/image20.jpeg"/><Relationship Id="rId5" Type="http://schemas.openxmlformats.org/officeDocument/2006/relationships/image" Target="../media/image14.jpeg"/><Relationship Id="rId15" Type="http://schemas.openxmlformats.org/officeDocument/2006/relationships/image" Target="../media/image24.jpeg"/><Relationship Id="rId10" Type="http://schemas.openxmlformats.org/officeDocument/2006/relationships/image" Target="../media/image19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Relationship Id="rId1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512" y="620688"/>
            <a:ext cx="8715436" cy="59093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b="1" dirty="0" smtClean="0">
              <a:ln w="11430"/>
              <a:solidFill>
                <a:schemeClr val="bg2">
                  <a:lumMod val="1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ru-RU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3600" b="1" dirty="0" smtClean="0">
                <a:ln w="11430"/>
                <a:solidFill>
                  <a:schemeClr val="bg1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МДК </a:t>
            </a:r>
            <a:r>
              <a:rPr lang="ru-RU" sz="3600" b="1" dirty="0" smtClean="0">
                <a:ln w="11430"/>
                <a:solidFill>
                  <a:schemeClr val="bg1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02.02 </a:t>
            </a:r>
            <a:r>
              <a:rPr lang="ru-RU" sz="3600" b="1" dirty="0" smtClean="0">
                <a:ln w="11430"/>
                <a:solidFill>
                  <a:schemeClr val="bg1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«Приготовление блюд из мяса и домашней птицы»</a:t>
            </a:r>
          </a:p>
          <a:p>
            <a:pPr algn="ctr"/>
            <a:endParaRPr lang="ru-RU" sz="3600" b="1" dirty="0" smtClean="0">
              <a:ln w="11430"/>
              <a:solidFill>
                <a:schemeClr val="bg1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 smtClean="0">
                <a:ln w="11430"/>
                <a:solidFill>
                  <a:schemeClr val="bg1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Тема: «Обработка домашней птицы, технология приготовления полуфабрикатов из нее»</a:t>
            </a:r>
          </a:p>
          <a:p>
            <a:pPr algn="r"/>
            <a:endParaRPr lang="ru-RU" sz="3600" b="1" dirty="0" smtClean="0">
              <a:ln w="11430"/>
              <a:solidFill>
                <a:schemeClr val="bg1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3600" b="1" dirty="0" smtClean="0">
              <a:ln w="11430"/>
              <a:solidFill>
                <a:schemeClr val="bg1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b="1" dirty="0" smtClean="0">
              <a:ln w="11430"/>
              <a:solidFill>
                <a:schemeClr val="bg2">
                  <a:lumMod val="1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r"/>
            <a:r>
              <a:rPr lang="ru-RU" b="1" dirty="0" smtClean="0">
                <a:ln w="11430"/>
                <a:solidFill>
                  <a:schemeClr val="bg2">
                    <a:lumMod val="1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Разработала</a:t>
            </a:r>
            <a:r>
              <a:rPr lang="ru-RU" b="1" dirty="0" smtClean="0">
                <a:ln w="11430"/>
                <a:solidFill>
                  <a:schemeClr val="bg2">
                    <a:lumMod val="1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: </a:t>
            </a:r>
            <a:r>
              <a:rPr lang="ru-RU" b="1" dirty="0" err="1" smtClean="0">
                <a:ln w="11430"/>
                <a:solidFill>
                  <a:schemeClr val="bg2">
                    <a:lumMod val="1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Китова</a:t>
            </a:r>
            <a:r>
              <a:rPr lang="ru-RU" b="1" dirty="0" smtClean="0">
                <a:ln w="11430"/>
                <a:solidFill>
                  <a:schemeClr val="bg2">
                    <a:lumMod val="1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О.А</a:t>
            </a:r>
            <a:endParaRPr lang="ru-RU" b="1" dirty="0" smtClean="0">
              <a:ln w="11430"/>
              <a:solidFill>
                <a:schemeClr val="bg2">
                  <a:lumMod val="1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r"/>
            <a:r>
              <a:rPr lang="ru-RU" b="1" dirty="0" smtClean="0">
                <a:ln w="11430"/>
                <a:solidFill>
                  <a:schemeClr val="bg2">
                    <a:lumMod val="1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мастер производственного обучения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0"/>
            <a:ext cx="8643966" cy="120032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Технологическая последовательность производства полуфабрикатов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71736" y="3714752"/>
            <a:ext cx="16646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b="1" dirty="0" smtClean="0"/>
              <a:t>2. Отделяем ноги</a:t>
            </a:r>
            <a:endParaRPr lang="ru-RU" sz="1400" b="1" dirty="0"/>
          </a:p>
        </p:txBody>
      </p:sp>
      <p:pic>
        <p:nvPicPr>
          <p:cNvPr id="5" name="Рисунок 4" descr="Разрезаем ножку на две части"/>
          <p:cNvPicPr/>
          <p:nvPr/>
        </p:nvPicPr>
        <p:blipFill>
          <a:blip r:embed="rId2" cstate="print">
            <a:lum contrast="40000"/>
          </a:blip>
          <a:srcRect/>
          <a:stretch>
            <a:fillRect/>
          </a:stretch>
        </p:blipFill>
        <p:spPr bwMode="auto">
          <a:xfrm>
            <a:off x="4786314" y="1785926"/>
            <a:ext cx="2000264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4786314" y="3571876"/>
            <a:ext cx="17145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/>
              <a:t>3. Делим ногу на бедро и голень</a:t>
            </a:r>
            <a:endParaRPr lang="ru-RU" sz="1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4143372" y="5786454"/>
            <a:ext cx="15716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400" dirty="0"/>
          </a:p>
        </p:txBody>
      </p:sp>
      <p:pic>
        <p:nvPicPr>
          <p:cNvPr id="14" name="Рисунок 13" descr="Разрезаем тушку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2" y="4286256"/>
            <a:ext cx="1143008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2000232" y="6143644"/>
            <a:ext cx="23574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/>
              <a:t>6. Разделяем тушку на спинку и гудку</a:t>
            </a:r>
            <a:endParaRPr lang="ru-RU" sz="1400" b="1" dirty="0"/>
          </a:p>
        </p:txBody>
      </p:sp>
      <p:pic>
        <p:nvPicPr>
          <p:cNvPr id="16" name="Рисунок 15" descr="Разрезали тушку на две части, отделяем грудку"/>
          <p:cNvPicPr/>
          <p:nvPr/>
        </p:nvPicPr>
        <p:blipFill>
          <a:blip r:embed="rId4" cstate="print">
            <a:lum contrast="40000"/>
          </a:blip>
          <a:srcRect/>
          <a:stretch>
            <a:fillRect/>
          </a:stretch>
        </p:blipFill>
        <p:spPr bwMode="auto">
          <a:xfrm>
            <a:off x="214282" y="4286256"/>
            <a:ext cx="1571636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16"/>
          <p:cNvSpPr txBox="1"/>
          <p:nvPr/>
        </p:nvSpPr>
        <p:spPr>
          <a:xfrm>
            <a:off x="214282" y="6072206"/>
            <a:ext cx="15001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/>
              <a:t>5. Отделяем грудку</a:t>
            </a:r>
            <a:endParaRPr lang="ru-RU" sz="1400" b="1" dirty="0"/>
          </a:p>
        </p:txBody>
      </p:sp>
      <p:pic>
        <p:nvPicPr>
          <p:cNvPr id="18" name="Рисунок 17" descr="Части курицы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29190" y="4286256"/>
            <a:ext cx="1857388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Box 19"/>
          <p:cNvSpPr txBox="1"/>
          <p:nvPr/>
        </p:nvSpPr>
        <p:spPr>
          <a:xfrm>
            <a:off x="4929190" y="6143644"/>
            <a:ext cx="15716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/>
              <a:t>7. Делим грудку на 2 части</a:t>
            </a:r>
            <a:endParaRPr lang="ru-RU" sz="1400" b="1" dirty="0"/>
          </a:p>
        </p:txBody>
      </p:sp>
      <p:pic>
        <p:nvPicPr>
          <p:cNvPr id="21" name="Рисунок 20" descr="http://images.gastronom.ru/site_images/00000108/00112413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4282" y="1785926"/>
            <a:ext cx="2071702" cy="1800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TextBox 22"/>
          <p:cNvSpPr txBox="1"/>
          <p:nvPr/>
        </p:nvSpPr>
        <p:spPr>
          <a:xfrm>
            <a:off x="214282" y="3643314"/>
            <a:ext cx="14044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 algn="ctr"/>
            <a:r>
              <a:rPr lang="ru-RU" sz="1400" b="1" dirty="0" smtClean="0"/>
              <a:t>1.Тушку моем </a:t>
            </a:r>
          </a:p>
          <a:p>
            <a:pPr marL="342900" indent="-342900" algn="ctr"/>
            <a:r>
              <a:rPr lang="ru-RU" sz="1400" b="1" dirty="0" smtClean="0"/>
              <a:t>и обтираем</a:t>
            </a:r>
            <a:endParaRPr lang="ru-RU" sz="1400" b="1" dirty="0"/>
          </a:p>
        </p:txBody>
      </p:sp>
      <p:pic>
        <p:nvPicPr>
          <p:cNvPr id="24" name="Рисунок 23" descr="http://images.gastronom.ru/site_images/00000110/00112415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00298" y="1785926"/>
            <a:ext cx="2071684" cy="1838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Рисунок 25" descr="http://images.gastronom.ru/site_images/00000112/00112417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143240" y="4286256"/>
            <a:ext cx="1500198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Рисунок 27" descr="Вырезаем крылышки"/>
          <p:cNvPicPr/>
          <p:nvPr/>
        </p:nvPicPr>
        <p:blipFill>
          <a:blip r:embed="rId9" cstate="print">
            <a:lum contrast="30000"/>
          </a:blip>
          <a:srcRect/>
          <a:stretch>
            <a:fillRect/>
          </a:stretch>
        </p:blipFill>
        <p:spPr bwMode="auto">
          <a:xfrm>
            <a:off x="7072330" y="1714488"/>
            <a:ext cx="1857388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TextBox 28"/>
          <p:cNvSpPr txBox="1"/>
          <p:nvPr/>
        </p:nvSpPr>
        <p:spPr>
          <a:xfrm>
            <a:off x="6929454" y="3571876"/>
            <a:ext cx="16430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/>
              <a:t>4. Отделяем </a:t>
            </a:r>
          </a:p>
          <a:p>
            <a:pPr algn="ctr"/>
            <a:r>
              <a:rPr lang="ru-RU" sz="1400" b="1" dirty="0" smtClean="0"/>
              <a:t>крылышки</a:t>
            </a:r>
            <a:endParaRPr lang="ru-RU" sz="1400" b="1" dirty="0"/>
          </a:p>
        </p:txBody>
      </p:sp>
      <p:pic>
        <p:nvPicPr>
          <p:cNvPr id="30" name="Рисунок 29" descr="http://images.gastronom.ru/site_images/00000115/00112420.jpg"/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072330" y="4286256"/>
            <a:ext cx="1857388" cy="179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TextBox 30"/>
          <p:cNvSpPr txBox="1"/>
          <p:nvPr/>
        </p:nvSpPr>
        <p:spPr>
          <a:xfrm>
            <a:off x="6786578" y="6215082"/>
            <a:ext cx="18857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/>
              <a:t>8.Полуфабрикаты</a:t>
            </a:r>
            <a:endParaRPr lang="ru-RU" sz="1400" b="1" dirty="0"/>
          </a:p>
        </p:txBody>
      </p:sp>
    </p:spTree>
  </p:cSld>
  <p:clrMapOvr>
    <a:masterClrMapping/>
  </p:clrMapOvr>
  <p:transition advClick="0"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6425" y="142852"/>
            <a:ext cx="8727575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Ассортимент полуфабрикатов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Рисунок 3" descr="Органолептическая оценка качества сырья и приготовление полуфабрикатов из мяса и домашней птицы"/>
          <p:cNvPicPr/>
          <p:nvPr/>
        </p:nvPicPr>
        <p:blipFill>
          <a:blip r:embed="rId2" cstate="print"/>
          <a:srcRect l="950" r="76259" b="84417"/>
          <a:stretch>
            <a:fillRect/>
          </a:stretch>
        </p:blipFill>
        <p:spPr bwMode="auto">
          <a:xfrm>
            <a:off x="285720" y="1071546"/>
            <a:ext cx="1785950" cy="9334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214282" y="1000108"/>
            <a:ext cx="8130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/>
              <a:t>тушка</a:t>
            </a:r>
            <a:endParaRPr lang="ru-RU" sz="1600" b="1" dirty="0"/>
          </a:p>
        </p:txBody>
      </p:sp>
      <p:pic>
        <p:nvPicPr>
          <p:cNvPr id="6" name="Рисунок 5" descr="Органолептическая оценка качества сырья и приготовление полуфабрикатов из мяса и домашней птицы"/>
          <p:cNvPicPr/>
          <p:nvPr/>
        </p:nvPicPr>
        <p:blipFill>
          <a:blip r:embed="rId2" cstate="print"/>
          <a:srcRect l="25975" r="51256" b="84628"/>
          <a:stretch>
            <a:fillRect/>
          </a:stretch>
        </p:blipFill>
        <p:spPr bwMode="auto">
          <a:xfrm>
            <a:off x="285720" y="3357562"/>
            <a:ext cx="1785950" cy="9286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214282" y="3286124"/>
            <a:ext cx="15001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средняя часть</a:t>
            </a:r>
          </a:p>
          <a:p>
            <a:r>
              <a:rPr lang="ru-RU" sz="1400" b="1" dirty="0" smtClean="0"/>
              <a:t> крыла</a:t>
            </a:r>
            <a:endParaRPr lang="ru-RU" sz="1400" b="1" dirty="0"/>
          </a:p>
        </p:txBody>
      </p:sp>
      <p:pic>
        <p:nvPicPr>
          <p:cNvPr id="8" name="Рисунок 7" descr="Органолептическая оценка качества сырья и приготовление полуфабрикатов из мяса и домашней птицы"/>
          <p:cNvPicPr/>
          <p:nvPr/>
        </p:nvPicPr>
        <p:blipFill>
          <a:blip r:embed="rId2" cstate="print"/>
          <a:srcRect l="936" t="61490" r="76590" b="23930"/>
          <a:stretch>
            <a:fillRect/>
          </a:stretch>
        </p:blipFill>
        <p:spPr bwMode="auto">
          <a:xfrm>
            <a:off x="285720" y="2214554"/>
            <a:ext cx="1785950" cy="9286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TextBox 8"/>
          <p:cNvSpPr txBox="1"/>
          <p:nvPr/>
        </p:nvSpPr>
        <p:spPr>
          <a:xfrm>
            <a:off x="214282" y="2143116"/>
            <a:ext cx="8354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/>
              <a:t>крыло</a:t>
            </a:r>
            <a:endParaRPr lang="ru-RU" sz="1600" b="1" dirty="0"/>
          </a:p>
        </p:txBody>
      </p:sp>
      <p:pic>
        <p:nvPicPr>
          <p:cNvPr id="10" name="Рисунок 9" descr="Органолептическая оценка качества сырья и приготовление полуфабрикатов из мяса и домашней птицы"/>
          <p:cNvPicPr/>
          <p:nvPr/>
        </p:nvPicPr>
        <p:blipFill>
          <a:blip r:embed="rId2" cstate="print"/>
          <a:srcRect l="25815" t="20444" r="51256" b="64342"/>
          <a:stretch>
            <a:fillRect/>
          </a:stretch>
        </p:blipFill>
        <p:spPr bwMode="auto">
          <a:xfrm>
            <a:off x="285720" y="4500570"/>
            <a:ext cx="1785950" cy="914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TextBox 10"/>
          <p:cNvSpPr txBox="1"/>
          <p:nvPr/>
        </p:nvSpPr>
        <p:spPr>
          <a:xfrm>
            <a:off x="214282" y="4429132"/>
            <a:ext cx="1428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err="1" smtClean="0"/>
              <a:t>конечник</a:t>
            </a:r>
            <a:r>
              <a:rPr lang="ru-RU" sz="1600" b="1" dirty="0" smtClean="0"/>
              <a:t> крыла</a:t>
            </a:r>
            <a:endParaRPr lang="ru-RU" sz="1600" b="1" dirty="0"/>
          </a:p>
        </p:txBody>
      </p:sp>
      <p:pic>
        <p:nvPicPr>
          <p:cNvPr id="12" name="Рисунок 11" descr="Органолептическая оценка качества сырья и приготовление полуфабрикатов из мяса и домашней птицы"/>
          <p:cNvPicPr/>
          <p:nvPr/>
        </p:nvPicPr>
        <p:blipFill>
          <a:blip r:embed="rId2" cstate="print"/>
          <a:srcRect l="943" t="20761" r="76430" b="64342"/>
          <a:stretch>
            <a:fillRect/>
          </a:stretch>
        </p:blipFill>
        <p:spPr bwMode="auto">
          <a:xfrm>
            <a:off x="285720" y="5643578"/>
            <a:ext cx="1785950" cy="8953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3" name="TextBox 12"/>
          <p:cNvSpPr txBox="1"/>
          <p:nvPr/>
        </p:nvSpPr>
        <p:spPr>
          <a:xfrm>
            <a:off x="285720" y="5572140"/>
            <a:ext cx="538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/>
              <a:t>шея</a:t>
            </a:r>
            <a:endParaRPr lang="ru-RU" sz="1400" b="1" dirty="0"/>
          </a:p>
        </p:txBody>
      </p:sp>
      <p:pic>
        <p:nvPicPr>
          <p:cNvPr id="14" name="Рисунок 13" descr="Органолептическая оценка качества сырья и приготовление полуфабрикатов из мяса и домашней птицы"/>
          <p:cNvPicPr/>
          <p:nvPr/>
        </p:nvPicPr>
        <p:blipFill>
          <a:blip r:embed="rId2" cstate="print"/>
          <a:srcRect l="25494" t="40887" r="51096" b="44216"/>
          <a:stretch>
            <a:fillRect/>
          </a:stretch>
        </p:blipFill>
        <p:spPr bwMode="auto">
          <a:xfrm>
            <a:off x="2571736" y="1071546"/>
            <a:ext cx="1857388" cy="9286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" name="Рисунок 14" descr="Органолептическая оценка качества сырья и приготовление полуфабрикатов из мяса и домашней птицы"/>
          <p:cNvPicPr/>
          <p:nvPr/>
        </p:nvPicPr>
        <p:blipFill>
          <a:blip r:embed="rId2" cstate="print"/>
          <a:srcRect l="25494" t="60855" r="51096" b="24248"/>
          <a:stretch>
            <a:fillRect/>
          </a:stretch>
        </p:blipFill>
        <p:spPr bwMode="auto">
          <a:xfrm>
            <a:off x="2571736" y="2214554"/>
            <a:ext cx="1857388" cy="9667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" name="Рисунок 15" descr="Органолептическая оценка качества сырья и приготовление полуфабрикатов из мяса и домашней птицы"/>
          <p:cNvPicPr/>
          <p:nvPr/>
        </p:nvPicPr>
        <p:blipFill>
          <a:blip r:embed="rId2" cstate="print"/>
          <a:srcRect l="25494" t="81458" r="51096" b="3962"/>
          <a:stretch>
            <a:fillRect/>
          </a:stretch>
        </p:blipFill>
        <p:spPr bwMode="auto">
          <a:xfrm>
            <a:off x="2571736" y="3357562"/>
            <a:ext cx="1857388" cy="10191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7" name="TextBox 16"/>
          <p:cNvSpPr txBox="1"/>
          <p:nvPr/>
        </p:nvSpPr>
        <p:spPr>
          <a:xfrm>
            <a:off x="2428860" y="1000108"/>
            <a:ext cx="200026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/>
              <a:t>передняя часть грудки с</a:t>
            </a:r>
          </a:p>
          <a:p>
            <a:endParaRPr lang="ru-RU" sz="1100" b="1" dirty="0" smtClean="0"/>
          </a:p>
          <a:p>
            <a:endParaRPr lang="ru-RU" sz="1100" b="1" dirty="0" smtClean="0"/>
          </a:p>
          <a:p>
            <a:endParaRPr lang="ru-RU" sz="1100" b="1" dirty="0" smtClean="0"/>
          </a:p>
          <a:p>
            <a:endParaRPr lang="ru-RU" sz="1100" b="1" dirty="0" smtClean="0"/>
          </a:p>
          <a:p>
            <a:r>
              <a:rPr lang="ru-RU" sz="1100" b="1" dirty="0" smtClean="0"/>
              <a:t> лопаточной частью</a:t>
            </a:r>
            <a:endParaRPr lang="ru-RU" sz="11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2714612" y="2071678"/>
            <a:ext cx="171451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/>
              <a:t>грудная часть  с</a:t>
            </a:r>
          </a:p>
          <a:p>
            <a:endParaRPr lang="ru-RU" sz="1100" b="1" dirty="0" smtClean="0"/>
          </a:p>
          <a:p>
            <a:endParaRPr lang="ru-RU" sz="1100" b="1" dirty="0" smtClean="0"/>
          </a:p>
          <a:p>
            <a:endParaRPr lang="ru-RU" sz="1100" b="1" dirty="0" smtClean="0"/>
          </a:p>
          <a:p>
            <a:endParaRPr lang="ru-RU" sz="1100" b="1" dirty="0" smtClean="0"/>
          </a:p>
          <a:p>
            <a:r>
              <a:rPr lang="ru-RU" sz="1100" b="1" dirty="0" smtClean="0"/>
              <a:t> крыльями</a:t>
            </a:r>
            <a:endParaRPr lang="ru-RU" sz="11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2500298" y="3286124"/>
            <a:ext cx="18573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грудка на кости</a:t>
            </a:r>
            <a:endParaRPr lang="ru-RU" sz="1400" b="1" dirty="0"/>
          </a:p>
        </p:txBody>
      </p:sp>
      <p:pic>
        <p:nvPicPr>
          <p:cNvPr id="20" name="Рисунок 19" descr="Органолептическая оценка качества сырья и приготовление полуфабрикатов из мяса и домашней птицы"/>
          <p:cNvPicPr/>
          <p:nvPr/>
        </p:nvPicPr>
        <p:blipFill>
          <a:blip r:embed="rId2" cstate="print"/>
          <a:srcRect l="50989" r="25922" b="84628"/>
          <a:stretch>
            <a:fillRect/>
          </a:stretch>
        </p:blipFill>
        <p:spPr bwMode="auto">
          <a:xfrm>
            <a:off x="2571736" y="5572140"/>
            <a:ext cx="1857388" cy="9286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1" name="TextBox 20"/>
          <p:cNvSpPr txBox="1"/>
          <p:nvPr/>
        </p:nvSpPr>
        <p:spPr>
          <a:xfrm>
            <a:off x="2571736" y="5500702"/>
            <a:ext cx="18573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Спинная       часть</a:t>
            </a:r>
            <a:endParaRPr lang="ru-RU" sz="1400" b="1" dirty="0"/>
          </a:p>
        </p:txBody>
      </p:sp>
      <p:pic>
        <p:nvPicPr>
          <p:cNvPr id="22" name="Рисунок 21" descr="Органолептическая оценка качества сырья и приготовление полуфабрикатов из мяса и домашней птицы"/>
          <p:cNvPicPr/>
          <p:nvPr/>
        </p:nvPicPr>
        <p:blipFill>
          <a:blip r:embed="rId2" cstate="print"/>
          <a:srcRect l="50989" t="20602" r="25922" b="64501"/>
          <a:stretch>
            <a:fillRect/>
          </a:stretch>
        </p:blipFill>
        <p:spPr bwMode="auto">
          <a:xfrm>
            <a:off x="4857752" y="1071546"/>
            <a:ext cx="1714512" cy="9286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3" name="TextBox 22"/>
          <p:cNvSpPr txBox="1"/>
          <p:nvPr/>
        </p:nvSpPr>
        <p:spPr>
          <a:xfrm>
            <a:off x="4786314" y="1071546"/>
            <a:ext cx="18573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/>
              <a:t>спинно-хвостовая </a:t>
            </a:r>
          </a:p>
          <a:p>
            <a:endParaRPr lang="ru-RU" sz="1200" b="1" dirty="0" smtClean="0"/>
          </a:p>
          <a:p>
            <a:endParaRPr lang="ru-RU" sz="1200" b="1" dirty="0" smtClean="0"/>
          </a:p>
          <a:p>
            <a:endParaRPr lang="ru-RU" sz="1200" b="1" dirty="0" smtClean="0"/>
          </a:p>
          <a:p>
            <a:r>
              <a:rPr lang="ru-RU" sz="1200" b="1" dirty="0" smtClean="0"/>
              <a:t>часть с ножками</a:t>
            </a:r>
            <a:endParaRPr lang="ru-RU" sz="1200" b="1" dirty="0"/>
          </a:p>
        </p:txBody>
      </p:sp>
      <p:pic>
        <p:nvPicPr>
          <p:cNvPr id="24" name="Рисунок 23" descr="Органолептическая оценка качества сырья и приготовление полуфабрикатов из мяса и домашней птицы"/>
          <p:cNvPicPr/>
          <p:nvPr/>
        </p:nvPicPr>
        <p:blipFill>
          <a:blip r:embed="rId2" cstate="print"/>
          <a:srcRect l="50989" t="40887" r="25922" b="44374"/>
          <a:stretch>
            <a:fillRect/>
          </a:stretch>
        </p:blipFill>
        <p:spPr bwMode="auto">
          <a:xfrm>
            <a:off x="4857752" y="2214554"/>
            <a:ext cx="1728790" cy="8858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5" name="TextBox 24"/>
          <p:cNvSpPr txBox="1"/>
          <p:nvPr/>
        </p:nvSpPr>
        <p:spPr>
          <a:xfrm>
            <a:off x="4786314" y="2214554"/>
            <a:ext cx="8951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ножка</a:t>
            </a:r>
            <a:endParaRPr lang="ru-RU" b="1" dirty="0"/>
          </a:p>
        </p:txBody>
      </p:sp>
      <p:pic>
        <p:nvPicPr>
          <p:cNvPr id="26" name="Рисунок 25" descr="Органолептическая оценка качества сырья и приготовление полуфабрикатов из мяса и домашней птицы"/>
          <p:cNvPicPr/>
          <p:nvPr/>
        </p:nvPicPr>
        <p:blipFill>
          <a:blip r:embed="rId2" cstate="print"/>
          <a:srcRect l="50989" t="61014" r="25922" b="24406"/>
          <a:stretch>
            <a:fillRect/>
          </a:stretch>
        </p:blipFill>
        <p:spPr bwMode="auto">
          <a:xfrm>
            <a:off x="4857752" y="3286124"/>
            <a:ext cx="1714512" cy="9477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7" name="TextBox 26"/>
          <p:cNvSpPr txBox="1"/>
          <p:nvPr/>
        </p:nvSpPr>
        <p:spPr>
          <a:xfrm>
            <a:off x="4786314" y="3286125"/>
            <a:ext cx="17859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/>
              <a:t>ножка с отделенным </a:t>
            </a:r>
          </a:p>
          <a:p>
            <a:endParaRPr lang="ru-RU" sz="1200" b="1" dirty="0" smtClean="0"/>
          </a:p>
          <a:p>
            <a:endParaRPr lang="ru-RU" sz="1200" b="1" dirty="0" smtClean="0"/>
          </a:p>
          <a:p>
            <a:endParaRPr lang="ru-RU" sz="1200" b="1" dirty="0" smtClean="0"/>
          </a:p>
          <a:p>
            <a:r>
              <a:rPr lang="ru-RU" sz="1200" b="1" dirty="0" smtClean="0"/>
              <a:t>позвоночником</a:t>
            </a:r>
            <a:endParaRPr lang="ru-RU" sz="1200" b="1" dirty="0"/>
          </a:p>
        </p:txBody>
      </p:sp>
      <p:pic>
        <p:nvPicPr>
          <p:cNvPr id="28" name="Рисунок 27" descr="Органолептическая оценка качества сырья и приготовление полуфабрикатов из мяса и домашней птицы"/>
          <p:cNvPicPr/>
          <p:nvPr/>
        </p:nvPicPr>
        <p:blipFill>
          <a:blip r:embed="rId2" cstate="print"/>
          <a:srcRect l="76162" r="1834" b="84786"/>
          <a:stretch>
            <a:fillRect/>
          </a:stretch>
        </p:blipFill>
        <p:spPr bwMode="auto">
          <a:xfrm>
            <a:off x="4857752" y="5500702"/>
            <a:ext cx="1714512" cy="10001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9" name="TextBox 28"/>
          <p:cNvSpPr txBox="1"/>
          <p:nvPr/>
        </p:nvSpPr>
        <p:spPr>
          <a:xfrm>
            <a:off x="4857752" y="6072206"/>
            <a:ext cx="9524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голень</a:t>
            </a:r>
            <a:endParaRPr lang="ru-RU" b="1" dirty="0"/>
          </a:p>
        </p:txBody>
      </p:sp>
      <p:pic>
        <p:nvPicPr>
          <p:cNvPr id="30" name="Рисунок 29" descr="Органолептическая оценка качества сырья и приготовление полуфабрикатов из мяса и домашней птицы"/>
          <p:cNvPicPr/>
          <p:nvPr/>
        </p:nvPicPr>
        <p:blipFill>
          <a:blip r:embed="rId2" cstate="print"/>
          <a:srcRect l="76162" t="20285" r="800" b="64659"/>
          <a:stretch>
            <a:fillRect/>
          </a:stretch>
        </p:blipFill>
        <p:spPr bwMode="auto">
          <a:xfrm>
            <a:off x="4857752" y="4357694"/>
            <a:ext cx="1714512" cy="9286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1" name="TextBox 30"/>
          <p:cNvSpPr txBox="1"/>
          <p:nvPr/>
        </p:nvSpPr>
        <p:spPr>
          <a:xfrm>
            <a:off x="4786314" y="5000636"/>
            <a:ext cx="8451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бедро</a:t>
            </a:r>
            <a:endParaRPr lang="ru-RU" b="1" dirty="0"/>
          </a:p>
        </p:txBody>
      </p:sp>
      <p:pic>
        <p:nvPicPr>
          <p:cNvPr id="32" name="Рисунок 31" descr="Органолептическая оценка качества сырья и приготовление полуфабрикатов из мяса и домашней птицы"/>
          <p:cNvPicPr/>
          <p:nvPr/>
        </p:nvPicPr>
        <p:blipFill>
          <a:blip r:embed="rId2" cstate="print"/>
          <a:srcRect l="76162" t="40570" r="1760" b="45008"/>
          <a:stretch>
            <a:fillRect/>
          </a:stretch>
        </p:blipFill>
        <p:spPr bwMode="auto">
          <a:xfrm>
            <a:off x="6929454" y="1071546"/>
            <a:ext cx="1928826" cy="9286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3" name="TextBox 32"/>
          <p:cNvSpPr txBox="1"/>
          <p:nvPr/>
        </p:nvSpPr>
        <p:spPr>
          <a:xfrm>
            <a:off x="6858016" y="1071546"/>
            <a:ext cx="20717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отделение мякоти от кости</a:t>
            </a:r>
            <a:endParaRPr lang="ru-RU" sz="1400" b="1" dirty="0"/>
          </a:p>
        </p:txBody>
      </p:sp>
      <p:pic>
        <p:nvPicPr>
          <p:cNvPr id="34" name="Рисунок 33" descr="Органолептическая оценка качества сырья и приготовление полуфабрикатов из мяса и домашней птицы"/>
          <p:cNvPicPr/>
          <p:nvPr/>
        </p:nvPicPr>
        <p:blipFill>
          <a:blip r:embed="rId2" cstate="print"/>
          <a:srcRect l="1778" t="40729" r="76822" b="44374"/>
          <a:stretch>
            <a:fillRect/>
          </a:stretch>
        </p:blipFill>
        <p:spPr bwMode="auto">
          <a:xfrm>
            <a:off x="6929454" y="3357562"/>
            <a:ext cx="1928826" cy="7858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5" name="TextBox 34"/>
          <p:cNvSpPr txBox="1"/>
          <p:nvPr/>
        </p:nvSpPr>
        <p:spPr>
          <a:xfrm>
            <a:off x="6858016" y="3357562"/>
            <a:ext cx="7938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гузок</a:t>
            </a:r>
            <a:endParaRPr lang="ru-RU" b="1" dirty="0"/>
          </a:p>
        </p:txBody>
      </p:sp>
      <p:pic>
        <p:nvPicPr>
          <p:cNvPr id="2050" name="Picture 2" descr="Филе курино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1736" y="4572008"/>
            <a:ext cx="1857388" cy="7858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8" name="TextBox 37"/>
          <p:cNvSpPr txBox="1"/>
          <p:nvPr/>
        </p:nvSpPr>
        <p:spPr>
          <a:xfrm>
            <a:off x="2500298" y="4500570"/>
            <a:ext cx="13573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чистое филе</a:t>
            </a:r>
            <a:endParaRPr lang="ru-RU" sz="1400" b="1" dirty="0"/>
          </a:p>
        </p:txBody>
      </p:sp>
      <p:pic>
        <p:nvPicPr>
          <p:cNvPr id="2052" name="Picture 4" descr="Фарш куриный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29454" y="2214554"/>
            <a:ext cx="1928816" cy="9286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0" name="TextBox 39"/>
          <p:cNvSpPr txBox="1"/>
          <p:nvPr/>
        </p:nvSpPr>
        <p:spPr>
          <a:xfrm>
            <a:off x="6929454" y="2786058"/>
            <a:ext cx="6799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/>
              <a:t>фарш</a:t>
            </a:r>
            <a:endParaRPr lang="ru-RU" sz="1400" b="1" dirty="0"/>
          </a:p>
        </p:txBody>
      </p:sp>
      <p:pic>
        <p:nvPicPr>
          <p:cNvPr id="2057" name="Picture 9" descr="http://im2-tub-ru.yandex.net/i?id=07d9d6d950805b0bfcbc303310f24102-135-144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29454" y="4286256"/>
            <a:ext cx="1928826" cy="10715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4" name="TextBox 43"/>
          <p:cNvSpPr txBox="1"/>
          <p:nvPr/>
        </p:nvSpPr>
        <p:spPr>
          <a:xfrm>
            <a:off x="7786710" y="4214818"/>
            <a:ext cx="10715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/>
              <a:t>суповой </a:t>
            </a:r>
          </a:p>
          <a:p>
            <a:pPr algn="ctr"/>
            <a:r>
              <a:rPr lang="ru-RU" sz="1400" b="1" dirty="0" smtClean="0"/>
              <a:t>набор</a:t>
            </a:r>
            <a:endParaRPr lang="ru-RU" sz="1400" b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 cstate="print"/>
          <a:srcRect l="17302" t="36955" r="19883" b="20494"/>
          <a:stretch>
            <a:fillRect/>
          </a:stretch>
        </p:blipFill>
        <p:spPr bwMode="auto">
          <a:xfrm>
            <a:off x="6929454" y="5500702"/>
            <a:ext cx="1928826" cy="10001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5" name="TextBox 44"/>
          <p:cNvSpPr txBox="1"/>
          <p:nvPr/>
        </p:nvSpPr>
        <p:spPr>
          <a:xfrm>
            <a:off x="6858016" y="5429264"/>
            <a:ext cx="19021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err="1" smtClean="0"/>
              <a:t>п</a:t>
            </a:r>
            <a:r>
              <a:rPr lang="ru-RU" sz="1400" b="1" dirty="0" smtClean="0"/>
              <a:t>/</a:t>
            </a:r>
            <a:r>
              <a:rPr lang="ru-RU" sz="1400" b="1" dirty="0" err="1" smtClean="0"/>
              <a:t>ф</a:t>
            </a:r>
            <a:r>
              <a:rPr lang="ru-RU" sz="1400" b="1" dirty="0" smtClean="0"/>
              <a:t> из котлетной и </a:t>
            </a:r>
          </a:p>
          <a:p>
            <a:r>
              <a:rPr lang="ru-RU" sz="1400" b="1" dirty="0" err="1" smtClean="0"/>
              <a:t>кнельной</a:t>
            </a:r>
            <a:r>
              <a:rPr lang="ru-RU" sz="1400" b="1" dirty="0" smtClean="0"/>
              <a:t> массы</a:t>
            </a:r>
            <a:endParaRPr lang="ru-RU" sz="1400" b="1" dirty="0"/>
          </a:p>
        </p:txBody>
      </p:sp>
    </p:spTree>
  </p:cSld>
  <p:clrMapOvr>
    <a:masterClrMapping/>
  </p:clrMapOvr>
  <p:transition advClick="0"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Печень курина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571744"/>
            <a:ext cx="2357454" cy="1857388"/>
          </a:xfrm>
          <a:prstGeom prst="ellipse">
            <a:avLst/>
          </a:prstGeom>
          <a:ln w="63500" cap="rnd">
            <a:solidFill>
              <a:schemeClr val="accent2">
                <a:lumMod val="75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1428728" y="142852"/>
            <a:ext cx="6472413" cy="76944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Субпродукты из птицы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0100" y="3929066"/>
            <a:ext cx="9172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печень</a:t>
            </a:r>
            <a:endParaRPr lang="ru-RU" dirty="0"/>
          </a:p>
        </p:txBody>
      </p:sp>
      <p:pic>
        <p:nvPicPr>
          <p:cNvPr id="24580" name="Picture 4" descr="Желудки курины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2" y="3071810"/>
            <a:ext cx="2500330" cy="1785950"/>
          </a:xfrm>
          <a:prstGeom prst="ellipse">
            <a:avLst/>
          </a:prstGeom>
          <a:ln w="63500" cap="rnd">
            <a:solidFill>
              <a:schemeClr val="accent2">
                <a:lumMod val="75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3929058" y="4357694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желудки</a:t>
            </a:r>
            <a:endParaRPr lang="ru-RU" dirty="0"/>
          </a:p>
        </p:txBody>
      </p:sp>
      <p:pic>
        <p:nvPicPr>
          <p:cNvPr id="24582" name="Picture 6" descr="Головы куриные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3636" y="2643182"/>
            <a:ext cx="2428892" cy="1785950"/>
          </a:xfrm>
          <a:prstGeom prst="ellipse">
            <a:avLst/>
          </a:prstGeom>
          <a:ln w="63500" cap="rnd">
            <a:solidFill>
              <a:schemeClr val="accent2">
                <a:lumMod val="75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7286644" y="3857628"/>
            <a:ext cx="954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головы</a:t>
            </a:r>
            <a:endParaRPr lang="ru-RU" dirty="0"/>
          </a:p>
        </p:txBody>
      </p:sp>
      <p:pic>
        <p:nvPicPr>
          <p:cNvPr id="24584" name="Picture 8" descr="Шеи куриные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4857760"/>
            <a:ext cx="2357454" cy="1785950"/>
          </a:xfrm>
          <a:prstGeom prst="ellipse">
            <a:avLst/>
          </a:prstGeom>
          <a:ln w="63500" cap="rnd">
            <a:solidFill>
              <a:schemeClr val="accent2">
                <a:lumMod val="75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0" name="TextBox 9"/>
          <p:cNvSpPr txBox="1"/>
          <p:nvPr/>
        </p:nvSpPr>
        <p:spPr>
          <a:xfrm>
            <a:off x="1285852" y="5929330"/>
            <a:ext cx="617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шеи</a:t>
            </a:r>
            <a:endParaRPr lang="ru-RU" dirty="0"/>
          </a:p>
        </p:txBody>
      </p:sp>
      <p:pic>
        <p:nvPicPr>
          <p:cNvPr id="24586" name="Picture 10" descr="Ноги куриные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28992" y="4929198"/>
            <a:ext cx="2428892" cy="1714512"/>
          </a:xfrm>
          <a:prstGeom prst="ellipse">
            <a:avLst/>
          </a:prstGeom>
          <a:ln w="63500" cap="rnd">
            <a:solidFill>
              <a:schemeClr val="accent2">
                <a:lumMod val="75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2" name="TextBox 11"/>
          <p:cNvSpPr txBox="1"/>
          <p:nvPr/>
        </p:nvSpPr>
        <p:spPr>
          <a:xfrm>
            <a:off x="4143372" y="6143644"/>
            <a:ext cx="681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ноги</a:t>
            </a:r>
            <a:endParaRPr lang="ru-RU" dirty="0"/>
          </a:p>
        </p:txBody>
      </p:sp>
      <p:pic>
        <p:nvPicPr>
          <p:cNvPr id="24588" name="Picture 12" descr="Сердце куриное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57950" y="4929198"/>
            <a:ext cx="2571768" cy="1714512"/>
          </a:xfrm>
          <a:prstGeom prst="ellipse">
            <a:avLst/>
          </a:prstGeom>
          <a:ln w="63500" cap="rnd">
            <a:solidFill>
              <a:schemeClr val="accent2">
                <a:lumMod val="75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4" name="TextBox 13"/>
          <p:cNvSpPr txBox="1"/>
          <p:nvPr/>
        </p:nvSpPr>
        <p:spPr>
          <a:xfrm>
            <a:off x="7000892" y="6143644"/>
            <a:ext cx="8924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сердце</a:t>
            </a:r>
            <a:endParaRPr lang="ru-RU" dirty="0"/>
          </a:p>
        </p:txBody>
      </p:sp>
      <p:sp>
        <p:nvSpPr>
          <p:cNvPr id="15" name="Овал 14"/>
          <p:cNvSpPr/>
          <p:nvPr/>
        </p:nvSpPr>
        <p:spPr>
          <a:xfrm>
            <a:off x="3000364" y="1142984"/>
            <a:ext cx="3286148" cy="928694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3000364" y="1785926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2928926" y="1214422"/>
            <a:ext cx="32861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субпродукты</a:t>
            </a:r>
            <a:endParaRPr lang="ru-RU" sz="2800" b="1" dirty="0"/>
          </a:p>
        </p:txBody>
      </p:sp>
      <p:cxnSp>
        <p:nvCxnSpPr>
          <p:cNvPr id="23" name="Прямая со стрелкой 22"/>
          <p:cNvCxnSpPr>
            <a:stCxn id="15" idx="4"/>
          </p:cNvCxnSpPr>
          <p:nvPr/>
        </p:nvCxnSpPr>
        <p:spPr>
          <a:xfrm rot="5400000">
            <a:off x="3178959" y="1250141"/>
            <a:ext cx="642942" cy="228601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>
            <a:stCxn id="15" idx="4"/>
            <a:endCxn id="24582" idx="0"/>
          </p:cNvCxnSpPr>
          <p:nvPr/>
        </p:nvCxnSpPr>
        <p:spPr>
          <a:xfrm rot="16200000" flipH="1">
            <a:off x="5715008" y="1000108"/>
            <a:ext cx="571504" cy="271464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>
            <a:stCxn id="15" idx="4"/>
            <a:endCxn id="24580" idx="0"/>
          </p:cNvCxnSpPr>
          <p:nvPr/>
        </p:nvCxnSpPr>
        <p:spPr>
          <a:xfrm rot="16200000" flipH="1">
            <a:off x="4161231" y="2553884"/>
            <a:ext cx="1000132" cy="3571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>
            <a:stCxn id="15" idx="4"/>
          </p:cNvCxnSpPr>
          <p:nvPr/>
        </p:nvCxnSpPr>
        <p:spPr>
          <a:xfrm rot="5400000">
            <a:off x="1928794" y="2285992"/>
            <a:ext cx="2928958" cy="250033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>
            <a:stCxn id="15" idx="4"/>
          </p:cNvCxnSpPr>
          <p:nvPr/>
        </p:nvCxnSpPr>
        <p:spPr>
          <a:xfrm rot="16200000" flipH="1">
            <a:off x="4429124" y="2285992"/>
            <a:ext cx="2928958" cy="250033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Click="0"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42844" y="1714488"/>
          <a:ext cx="8858312" cy="5001544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094298"/>
                <a:gridCol w="5764014"/>
              </a:tblGrid>
              <a:tr h="33810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/>
                        <a:t>Фактор классификации</a:t>
                      </a:r>
                      <a:endParaRPr lang="ru-RU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042" marR="3704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/>
                        <a:t>Представители</a:t>
                      </a:r>
                      <a:endParaRPr lang="ru-RU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042" marR="37042" marT="0" marB="0"/>
                </a:tc>
              </a:tr>
              <a:tr h="79728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/>
                        <a:t>1. Вид перерабатываемого сырья</a:t>
                      </a:r>
                      <a:endParaRPr lang="ru-RU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042" marR="3704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/>
                        <a:t>1.1. Птица;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/>
                        <a:t>1.2. Дичь;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/>
                        <a:t>1.3. Кролик</a:t>
                      </a:r>
                      <a:endParaRPr lang="ru-RU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042" marR="37042" marT="0" marB="0"/>
                </a:tc>
              </a:tr>
              <a:tr h="212609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/>
                        <a:t>2. Вид (способ) </a:t>
                      </a:r>
                      <a:r>
                        <a:rPr lang="ru-RU" sz="1800" b="1" dirty="0" smtClean="0"/>
                        <a:t>производства</a:t>
                      </a:r>
                      <a:endParaRPr lang="ru-RU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042" marR="3704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/>
                        <a:t>2.1. На предприятиях общественного питания с полным технологическим циклом (по Сборнику рецептур );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/>
                        <a:t>2.2.  Централизованный способ производства (цех по выпуску полуфабрикатов по </a:t>
                      </a:r>
                      <a:r>
                        <a:rPr lang="ru-RU" sz="1800" b="1" dirty="0" err="1"/>
                        <a:t>ОСТам</a:t>
                      </a:r>
                      <a:r>
                        <a:rPr lang="ru-RU" sz="1800" b="1" dirty="0"/>
                        <a:t> и ТУ);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/>
                        <a:t>2.3.  Индустриальный способ производства при отраслях пищевой промышленности </a:t>
                      </a:r>
                      <a:endParaRPr lang="ru-RU" sz="1800" b="1" dirty="0" smtClean="0"/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 smtClean="0"/>
                        <a:t>(</a:t>
                      </a:r>
                      <a:r>
                        <a:rPr lang="ru-RU" sz="1800" b="1" dirty="0"/>
                        <a:t>по </a:t>
                      </a:r>
                      <a:r>
                        <a:rPr lang="ru-RU" sz="1800" b="1" dirty="0" err="1"/>
                        <a:t>ГОСТам</a:t>
                      </a:r>
                      <a:r>
                        <a:rPr lang="ru-RU" sz="1800" b="1" dirty="0"/>
                        <a:t>, </a:t>
                      </a:r>
                      <a:r>
                        <a:rPr lang="ru-RU" sz="1800" b="1" dirty="0" err="1"/>
                        <a:t>ОСТам</a:t>
                      </a:r>
                      <a:r>
                        <a:rPr lang="ru-RU" sz="1800" b="1" dirty="0"/>
                        <a:t> и ТУ)</a:t>
                      </a:r>
                      <a:endParaRPr lang="ru-RU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042" marR="37042" marT="0" marB="0"/>
                </a:tc>
              </a:tr>
              <a:tr h="159629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/>
                        <a:t>3. Технологическая </a:t>
                      </a:r>
                      <a:r>
                        <a:rPr lang="ru-RU" sz="1800" b="1" dirty="0" smtClean="0"/>
                        <a:t>ценность </a:t>
                      </a:r>
                      <a:r>
                        <a:rPr lang="ru-RU" sz="1800" b="1" dirty="0"/>
                        <a:t>сырья</a:t>
                      </a:r>
                      <a:endParaRPr lang="ru-RU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042" marR="3704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/>
                        <a:t>3.1. Порционные натуральные;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/>
                        <a:t>3.2. Порционные панированные (фаршированные и нефаршированные);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/>
                        <a:t>3.3. Мелкокусковые (как правило - мясокостные);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/>
                        <a:t>3.4. Рубленные (из котлетной и </a:t>
                      </a:r>
                      <a:r>
                        <a:rPr lang="ru-RU" sz="1800" b="1" dirty="0" err="1"/>
                        <a:t>кнельной</a:t>
                      </a:r>
                      <a:r>
                        <a:rPr lang="ru-RU" sz="1800" b="1" dirty="0"/>
                        <a:t> массы, а также массы типа суфле)</a:t>
                      </a:r>
                      <a:endParaRPr lang="ru-RU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042" marR="37042" marT="0" marB="0"/>
                </a:tc>
              </a:tr>
            </a:tbl>
          </a:graphicData>
        </a:graphic>
      </p:graphicFrame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42844" y="0"/>
            <a:ext cx="8858312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Классификация полуфабрикатов из сельскохозяйственной птицы, пернатой дичи и кролика, выпускаемых ПОП.</a:t>
            </a:r>
            <a:endParaRPr kumimoji="0" lang="ru-RU" sz="3600" b="1" i="0" u="none" strike="noStrike" normalizeH="0" baseline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14282" y="852235"/>
          <a:ext cx="8715436" cy="585976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5831230"/>
                <a:gridCol w="2884206"/>
              </a:tblGrid>
              <a:tr h="20693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/>
                        <a:t>Наименование полуфабрикатов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496" marR="1949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/>
                        <a:t>Примечания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496" marR="19496" marT="0" marB="0"/>
                </a:tc>
              </a:tr>
              <a:tr h="103465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b="1" i="1" dirty="0"/>
                        <a:t>     1. Из мяса кур: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/>
                        <a:t>тушка куриная, подготовленная к кулинарной обработке; филе куриное с косточкой; филе куриное; </a:t>
                      </a:r>
                      <a:r>
                        <a:rPr lang="ru-RU" sz="1400" dirty="0" err="1"/>
                        <a:t>окорочок</a:t>
                      </a:r>
                      <a:r>
                        <a:rPr lang="ru-RU" sz="1400" dirty="0"/>
                        <a:t> куриный; набор для бульона куриный; набор для студня куриный; набор для рагу куриный; набор суповой куриный; котлеты особые из кур.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496" marR="19496" marT="0" marB="0"/>
                </a:tc>
                <a:tc rowSpan="6"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/>
                        <a:t>Полуфабрикат для студня из </a:t>
                      </a:r>
                      <a:r>
                        <a:rPr lang="ru-RU" sz="1400" dirty="0" smtClean="0"/>
                        <a:t>предварительно обработанных </a:t>
                      </a:r>
                      <a:r>
                        <a:rPr lang="ru-RU" sz="1400" dirty="0"/>
                        <a:t>субпродуктов готовят по следующей рецептуре</a:t>
                      </a:r>
                      <a:r>
                        <a:rPr lang="ru-RU" sz="1400" dirty="0" smtClean="0"/>
                        <a:t>:</a:t>
                      </a: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 smtClean="0"/>
                        <a:t> </a:t>
                      </a:r>
                      <a:r>
                        <a:rPr lang="ru-RU" sz="1400" dirty="0"/>
                        <a:t>желудки - 17</a:t>
                      </a:r>
                      <a:r>
                        <a:rPr lang="ru-RU" sz="1400" dirty="0" smtClean="0"/>
                        <a:t>%,  </a:t>
                      </a:r>
                      <a:r>
                        <a:rPr lang="ru-RU" sz="1400" dirty="0"/>
                        <a:t>сердца - 3</a:t>
                      </a:r>
                      <a:r>
                        <a:rPr lang="ru-RU" sz="1400" dirty="0" smtClean="0"/>
                        <a:t>%,</a:t>
                      </a: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 smtClean="0"/>
                        <a:t>  </a:t>
                      </a:r>
                      <a:r>
                        <a:rPr lang="ru-RU" sz="1400" dirty="0"/>
                        <a:t>головы - 40%, </a:t>
                      </a:r>
                      <a:r>
                        <a:rPr lang="ru-RU" sz="1400" dirty="0" smtClean="0"/>
                        <a:t> ноги- </a:t>
                      </a:r>
                      <a:r>
                        <a:rPr lang="ru-RU" sz="1400" dirty="0"/>
                        <a:t>20</a:t>
                      </a:r>
                      <a:r>
                        <a:rPr lang="ru-RU" sz="1400" dirty="0" smtClean="0"/>
                        <a:t>%,</a:t>
                      </a: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 smtClean="0"/>
                        <a:t> </a:t>
                      </a:r>
                      <a:r>
                        <a:rPr lang="ru-RU" sz="1400" dirty="0" err="1"/>
                        <a:t>крыльные</a:t>
                      </a:r>
                      <a:r>
                        <a:rPr lang="ru-RU" sz="1400" dirty="0"/>
                        <a:t> кости - 10%, </a:t>
                      </a:r>
                      <a:endParaRPr lang="ru-RU" sz="1400" dirty="0" smtClean="0"/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 smtClean="0"/>
                        <a:t>хребтовая </a:t>
                      </a:r>
                      <a:r>
                        <a:rPr lang="ru-RU" sz="1400" dirty="0"/>
                        <a:t>кость - 10</a:t>
                      </a:r>
                      <a:r>
                        <a:rPr lang="ru-RU" sz="1400" dirty="0" smtClean="0"/>
                        <a:t>%.</a:t>
                      </a: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400" dirty="0"/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/>
                        <a:t> Допускается готовить набор без желудков</a:t>
                      </a: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/>
                        <a:t>и сердец при </a:t>
                      </a:r>
                      <a:r>
                        <a:rPr lang="ru-RU" sz="1400" dirty="0" smtClean="0"/>
                        <a:t>соотношении </a:t>
                      </a:r>
                      <a:r>
                        <a:rPr lang="ru-RU" sz="1400" dirty="0"/>
                        <a:t>других </a:t>
                      </a:r>
                      <a:r>
                        <a:rPr lang="ru-RU" sz="1400" dirty="0" smtClean="0"/>
                        <a:t>компонентов </a:t>
                      </a:r>
                      <a:r>
                        <a:rPr lang="ru-RU" sz="1400" dirty="0"/>
                        <a:t>- 15; 20; 25, 40% соответственно. Возможно </a:t>
                      </a:r>
                      <a:r>
                        <a:rPr lang="ru-RU" sz="1400" dirty="0" smtClean="0"/>
                        <a:t>использование  </a:t>
                      </a:r>
                      <a:r>
                        <a:rPr lang="ru-RU" sz="1400" dirty="0"/>
                        <a:t>только  шей  и  только крыльев</a:t>
                      </a:r>
                      <a:r>
                        <a:rPr lang="ru-RU" sz="1400" dirty="0" smtClean="0"/>
                        <a:t>.</a:t>
                      </a: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400" dirty="0"/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/>
                        <a:t>     Полуфабрикат для рагу состоит из </a:t>
                      </a:r>
                      <a:r>
                        <a:rPr lang="ru-RU" sz="1400" dirty="0" smtClean="0"/>
                        <a:t>желудков </a:t>
                      </a:r>
                      <a:r>
                        <a:rPr lang="ru-RU" sz="1400" dirty="0"/>
                        <a:t>(42%),  сердец (8%),  </a:t>
                      </a:r>
                      <a:endParaRPr lang="ru-RU" sz="1400" dirty="0" smtClean="0"/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/>
                        <a:t>шей </a:t>
                      </a:r>
                      <a:r>
                        <a:rPr lang="ru-RU" sz="1400" dirty="0"/>
                        <a:t>и крыльев (50</a:t>
                      </a:r>
                      <a:r>
                        <a:rPr lang="ru-RU" sz="1400" dirty="0" smtClean="0"/>
                        <a:t>%).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/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/>
                        <a:t>Для супового набора  используют головы и </a:t>
                      </a:r>
                      <a:r>
                        <a:rPr lang="ru-RU" sz="1400" dirty="0" smtClean="0"/>
                        <a:t>ноги </a:t>
                      </a:r>
                      <a:r>
                        <a:rPr lang="ru-RU" sz="1400" dirty="0"/>
                        <a:t>в процентном соотношении </a:t>
                      </a:r>
                      <a:r>
                        <a:rPr lang="ru-RU" sz="1400" dirty="0" smtClean="0"/>
                        <a:t>60% </a:t>
                      </a:r>
                      <a:r>
                        <a:rPr lang="ru-RU" sz="1400" dirty="0"/>
                        <a:t>и </a:t>
                      </a:r>
                      <a:r>
                        <a:rPr lang="ru-RU" sz="1400" dirty="0" smtClean="0"/>
                        <a:t>40%.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496" marR="19496" marT="0" marB="0"/>
                </a:tc>
              </a:tr>
              <a:tr h="62079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b="1" i="1" dirty="0"/>
                        <a:t>     2. Из мяса цыплят: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/>
                        <a:t>цыплята “Любительские”; цыплята табака; набор для студня; набор для рагу; набор суповой.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496" marR="19496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3465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/>
                        <a:t>     </a:t>
                      </a:r>
                      <a:r>
                        <a:rPr lang="ru-RU" sz="1400" b="1" i="1" dirty="0"/>
                        <a:t>3. Из мяса уток</a:t>
                      </a:r>
                      <a:r>
                        <a:rPr lang="ru-RU" sz="1400" dirty="0"/>
                        <a:t>: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/>
                        <a:t>тушка утиная, подготовленная к кулинарной обработке; </a:t>
                      </a:r>
                      <a:r>
                        <a:rPr lang="ru-RU" sz="1400" dirty="0" err="1"/>
                        <a:t>окорочок</a:t>
                      </a:r>
                      <a:r>
                        <a:rPr lang="ru-RU" sz="1400" dirty="0"/>
                        <a:t> утиный; грудинка утиная; набор для бульона из мяса уток; набор для студня утиный; набор для рагу утиный; полуфабрикат для шеек фаршированных (кожа шеи) утиный.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496" marR="19496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4158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/>
                        <a:t>     </a:t>
                      </a:r>
                      <a:r>
                        <a:rPr lang="ru-RU" sz="1400" b="1" i="1" dirty="0"/>
                        <a:t>4. Из мяса индеек: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/>
                        <a:t>тушка </a:t>
                      </a:r>
                      <a:r>
                        <a:rPr lang="ru-RU" sz="1400" dirty="0" err="1"/>
                        <a:t>индюшиная</a:t>
                      </a:r>
                      <a:r>
                        <a:rPr lang="ru-RU" sz="1400" dirty="0"/>
                        <a:t>, подготовленная к кулинарной обработке; филе </a:t>
                      </a:r>
                      <a:r>
                        <a:rPr lang="ru-RU" sz="1400" dirty="0" err="1"/>
                        <a:t>индюшиное</a:t>
                      </a:r>
                      <a:r>
                        <a:rPr lang="ru-RU" sz="1400" dirty="0"/>
                        <a:t>; бедро </a:t>
                      </a:r>
                      <a:r>
                        <a:rPr lang="ru-RU" sz="1400" dirty="0" err="1"/>
                        <a:t>индюшиное</a:t>
                      </a:r>
                      <a:r>
                        <a:rPr lang="ru-RU" sz="1400" dirty="0"/>
                        <a:t>; голень </a:t>
                      </a:r>
                      <a:r>
                        <a:rPr lang="ru-RU" sz="1400" dirty="0" err="1"/>
                        <a:t>индюшиная</a:t>
                      </a:r>
                      <a:r>
                        <a:rPr lang="ru-RU" sz="1400" dirty="0"/>
                        <a:t>; набор для рагу </a:t>
                      </a:r>
                      <a:r>
                        <a:rPr lang="ru-RU" sz="1400" dirty="0" err="1"/>
                        <a:t>индюшиный</a:t>
                      </a:r>
                      <a:r>
                        <a:rPr lang="ru-RU" sz="1400" dirty="0"/>
                        <a:t>; набор для бульона из мяса индеек; набор для студня </a:t>
                      </a:r>
                      <a:r>
                        <a:rPr lang="ru-RU" sz="1400" dirty="0" err="1"/>
                        <a:t>индюшиный</a:t>
                      </a:r>
                      <a:r>
                        <a:rPr lang="ru-RU" sz="1400" dirty="0"/>
                        <a:t>; набор суповой </a:t>
                      </a:r>
                      <a:r>
                        <a:rPr lang="ru-RU" sz="1400" dirty="0" err="1"/>
                        <a:t>индюшиный</a:t>
                      </a:r>
                      <a:r>
                        <a:rPr lang="ru-RU" sz="1400" dirty="0"/>
                        <a:t>; полуфабрикат для шеек фаршированных (кожа шеи) </a:t>
                      </a:r>
                      <a:r>
                        <a:rPr lang="ru-RU" sz="1400" dirty="0" err="1"/>
                        <a:t>индюшиный</a:t>
                      </a:r>
                      <a:r>
                        <a:rPr lang="ru-RU" sz="1400" dirty="0"/>
                        <a:t>, котлеты особые из индеек.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496" marR="19496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2079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b="1" i="1" dirty="0"/>
                        <a:t>     5. Из дичи: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/>
                        <a:t>котлеты натуральные из филе; котлеты из филе панированные; набор для рагу; котлеты и биточки рубленые.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496" marR="19496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5248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/>
                        <a:t>     </a:t>
                      </a:r>
                      <a:r>
                        <a:rPr lang="ru-RU" sz="1400" b="1" i="1" dirty="0"/>
                        <a:t>6. Из кролика: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/>
                        <a:t>тушка, подготовленная к кулинарной обработке; котлеты натуральные;  котлеты фаршированные; котлеты рубленные; мелкокусковые полуфабрикаты для жарки и тушения.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496" marR="19496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Ассортимент полуфабрикатов,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вырабатываемых в </a:t>
            </a:r>
            <a:r>
              <a:rPr kumimoji="0" lang="ru-RU" sz="2800" b="1" i="0" u="none" strike="noStrike" normalizeH="0" baseline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птицегольевом</a:t>
            </a:r>
            <a:r>
              <a:rPr kumimoji="0" lang="ru-RU" sz="28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цехе</a:t>
            </a:r>
            <a:endParaRPr kumimoji="0" lang="ru-RU" sz="2800" b="1" i="0" u="none" strike="noStrike" normalizeH="0" baseline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>
    <p:wheel spokes="8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85720" y="785794"/>
          <a:ext cx="8501121" cy="566265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711965"/>
                <a:gridCol w="1679102"/>
                <a:gridCol w="1693201"/>
                <a:gridCol w="1416853"/>
              </a:tblGrid>
              <a:tr h="137806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/>
                        <a:t>Наименование </a:t>
                      </a:r>
                      <a:endParaRPr lang="ru-RU" sz="2000" b="1" dirty="0" smtClean="0"/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 smtClean="0"/>
                        <a:t>полуфабрикатов</a:t>
                      </a:r>
                      <a:endParaRPr lang="ru-RU" sz="2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641" marR="4364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/>
                        <a:t>Срок </a:t>
                      </a:r>
                      <a:r>
                        <a:rPr lang="ru-RU" sz="2000" b="1" dirty="0" smtClean="0"/>
                        <a:t>хранения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 smtClean="0"/>
                        <a:t>(часы)</a:t>
                      </a:r>
                      <a:endParaRPr lang="ru-RU" sz="2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641" marR="4364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/>
                        <a:t>В том числе на </a:t>
                      </a:r>
                      <a:r>
                        <a:rPr lang="ru-RU" sz="1600" b="1" dirty="0"/>
                        <a:t>предприятии </a:t>
                      </a:r>
                      <a:r>
                        <a:rPr lang="ru-RU" sz="1600" b="1" dirty="0" smtClean="0"/>
                        <a:t>изготовителе </a:t>
                      </a:r>
                      <a:r>
                        <a:rPr lang="ru-RU" sz="1800" b="1" dirty="0" smtClean="0"/>
                        <a:t>(часы)</a:t>
                      </a:r>
                      <a:endParaRPr lang="ru-RU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641" marR="4364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 smtClean="0"/>
                        <a:t>Температура, влажность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 smtClean="0"/>
                        <a:t>(</a:t>
                      </a:r>
                      <a:r>
                        <a:rPr kumimoji="0" lang="ru-RU" sz="1800" b="1" u="none" strike="noStrike" cap="none" normalizeH="0" baseline="30000" dirty="0" smtClean="0">
                          <a:ln>
                            <a:noFill/>
                          </a:ln>
                          <a:effectLst/>
                        </a:rPr>
                        <a:t>0</a:t>
                      </a:r>
                      <a:r>
                        <a:rPr kumimoji="0" lang="ru-RU" sz="18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C, %)</a:t>
                      </a:r>
                      <a:endParaRPr lang="ru-RU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641" marR="43641" marT="0" marB="0"/>
                </a:tc>
              </a:tr>
              <a:tr h="149789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/>
                        <a:t>Птица охлажденная; тушка, подготовленная к кулинарной обработке; филе; грудинка, </a:t>
                      </a:r>
                      <a:r>
                        <a:rPr lang="ru-RU" sz="2000" b="1" dirty="0" err="1"/>
                        <a:t>окорочок</a:t>
                      </a:r>
                      <a:r>
                        <a:rPr lang="ru-RU" sz="2000" b="1" dirty="0"/>
                        <a:t>; полуфабрикат для шеек фаршированных</a:t>
                      </a:r>
                      <a:endParaRPr lang="ru-RU" sz="2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641" marR="4364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 b="1"/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/>
                        <a:t>48</a:t>
                      </a:r>
                      <a:endParaRPr lang="ru-RU" sz="20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641" marR="4364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 b="1" dirty="0"/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/>
                        <a:t>12</a:t>
                      </a:r>
                      <a:endParaRPr lang="ru-RU" sz="2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641" marR="43641" marT="0" marB="0"/>
                </a:tc>
                <a:tc rowSpan="6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0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при </a:t>
                      </a:r>
                      <a:r>
                        <a:rPr kumimoji="0" lang="ru-RU" sz="2000" b="1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t</a:t>
                      </a:r>
                      <a:r>
                        <a:rPr kumimoji="0" lang="ru-RU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= 4-8</a:t>
                      </a:r>
                      <a:r>
                        <a:rPr kumimoji="0" lang="ru-RU" sz="2000" b="1" u="none" strike="noStrike" cap="none" normalizeH="0" baseline="30000" dirty="0" smtClean="0">
                          <a:ln>
                            <a:noFill/>
                          </a:ln>
                          <a:effectLst/>
                        </a:rPr>
                        <a:t>0</a:t>
                      </a:r>
                      <a:r>
                        <a:rPr kumimoji="0" lang="ru-RU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C;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  </a:t>
                      </a:r>
                      <a:r>
                        <a:rPr kumimoji="0" lang="ru-RU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  <a:sym typeface="Symbol" pitchFamily="18" charset="2"/>
                        </a:rPr>
                        <a:t></a:t>
                      </a:r>
                      <a:r>
                        <a:rPr kumimoji="0" lang="ru-RU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= 85%</a:t>
                      </a:r>
                      <a:endParaRPr kumimoji="0" lang="ru-RU" sz="2000" b="1" u="none" strike="noStrike" cap="none" normalizeH="0" baseline="0" dirty="0" smtClean="0">
                        <a:ln>
                          <a:noFill/>
                        </a:ln>
                        <a:effectLst/>
                        <a:sym typeface="Symbol" pitchFamily="18" charset="2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641" marR="43641" marT="0" marB="0"/>
                </a:tc>
              </a:tr>
              <a:tr h="89873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/>
                        <a:t>Набор для студня; набор для рагу; набор суповой; субпродукты охлажденные </a:t>
                      </a:r>
                      <a:endParaRPr lang="ru-RU" sz="2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641" marR="4364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000" b="1" dirty="0"/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/>
                        <a:t>12</a:t>
                      </a:r>
                      <a:endParaRPr lang="ru-RU" sz="2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641" marR="4364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 b="1" dirty="0"/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/>
                        <a:t>6</a:t>
                      </a:r>
                      <a:endParaRPr lang="ru-RU" sz="2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641" marR="43641" marT="0" marB="0"/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641" marR="436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957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/>
                        <a:t>Котлеты особые</a:t>
                      </a:r>
                      <a:endParaRPr lang="ru-RU" sz="20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641" marR="4364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/>
                        <a:t>12</a:t>
                      </a:r>
                      <a:endParaRPr lang="ru-RU" sz="20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641" marR="4364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/>
                        <a:t>4</a:t>
                      </a:r>
                      <a:endParaRPr lang="ru-RU" sz="2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641" marR="43641" marT="0" marB="0"/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641" marR="436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957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/>
                        <a:t>Субпродукты замороженные</a:t>
                      </a:r>
                      <a:endParaRPr lang="ru-RU" sz="2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641" marR="4364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/>
                        <a:t>24</a:t>
                      </a:r>
                      <a:endParaRPr lang="ru-RU" sz="2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641" marR="4364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/>
                        <a:t>12</a:t>
                      </a:r>
                      <a:endParaRPr lang="ru-RU" sz="2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641" marR="43641" marT="0" marB="0"/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641" marR="436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698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/>
                        <a:t>Паста для бульона</a:t>
                      </a:r>
                      <a:endParaRPr lang="ru-RU" sz="2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641" marR="4364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/>
                        <a:t>при t=-1-3</a:t>
                      </a:r>
                      <a:r>
                        <a:rPr lang="ru-RU" sz="1800" b="1" baseline="30000" dirty="0"/>
                        <a:t>0</a:t>
                      </a:r>
                      <a:r>
                        <a:rPr lang="ru-RU" sz="1800" b="1" dirty="0"/>
                        <a:t>С в течение 72 ч</a:t>
                      </a:r>
                      <a:endParaRPr lang="ru-RU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641" marR="4364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 b="1" dirty="0"/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/>
                        <a:t>12</a:t>
                      </a:r>
                      <a:endParaRPr lang="ru-RU" sz="2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641" marR="43641" marT="0" marB="0"/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641" marR="436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957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/>
                        <a:t>Птица и дичь замороженные</a:t>
                      </a:r>
                      <a:endParaRPr lang="ru-RU" sz="2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641" marR="4364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/>
                        <a:t>72</a:t>
                      </a:r>
                      <a:endParaRPr lang="ru-RU" sz="2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641" marR="4364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/>
                        <a:t>24</a:t>
                      </a:r>
                      <a:endParaRPr lang="ru-RU" sz="2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641" marR="43641" marT="0" marB="0"/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641" marR="436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0" y="0"/>
            <a:ext cx="91440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Сроки хранения полуфабрикатов </a:t>
            </a:r>
          </a:p>
        </p:txBody>
      </p:sp>
    </p:spTree>
  </p:cSld>
  <p:clrMapOvr>
    <a:masterClrMapping/>
  </p:clrMapOvr>
  <p:transition advClick="0">
    <p:wheel spokes="8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428595" y="1571612"/>
          <a:ext cx="8286810" cy="4184148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2143141"/>
                <a:gridCol w="1500198"/>
                <a:gridCol w="1071570"/>
                <a:gridCol w="3571901"/>
              </a:tblGrid>
              <a:tr h="65299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 smtClean="0"/>
                        <a:t>Полуфабрикат</a:t>
                      </a:r>
                      <a:endParaRPr lang="ru-RU" sz="2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08" marR="6630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 err="1"/>
                        <a:t>КМАФАнМ</a:t>
                      </a:r>
                      <a:r>
                        <a:rPr lang="ru-RU" sz="2000" b="1" dirty="0"/>
                        <a:t>, </a:t>
                      </a:r>
                      <a:endParaRPr lang="ru-RU" sz="2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08" marR="66308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/>
                        <a:t>Масса продукта (г), в которой не допускается</a:t>
                      </a:r>
                      <a:endParaRPr lang="ru-RU" sz="2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08" marR="66308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3316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08" marR="6630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/>
                        <a:t>КОЕ/г</a:t>
                      </a:r>
                      <a:endParaRPr lang="ru-RU" sz="2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08" marR="6630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/>
                        <a:t>БГКП</a:t>
                      </a:r>
                      <a:endParaRPr lang="ru-RU" sz="2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08" marR="6630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/>
                        <a:t>патогенные, в т.ч. сальмонеллы</a:t>
                      </a:r>
                      <a:endParaRPr lang="ru-RU" sz="2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08" marR="66308" marT="0" marB="0"/>
                </a:tc>
              </a:tr>
              <a:tr h="63316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/>
                        <a:t>Тушки птицы</a:t>
                      </a:r>
                      <a:endParaRPr lang="ru-RU" sz="20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08" marR="6630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/>
                        <a:t>10</a:t>
                      </a:r>
                      <a:r>
                        <a:rPr lang="ru-RU" sz="2000" b="1" baseline="30000"/>
                        <a:t>5</a:t>
                      </a:r>
                      <a:endParaRPr lang="ru-RU" sz="20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08" marR="6630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08" marR="6630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/>
                        <a:t>25</a:t>
                      </a:r>
                      <a:endParaRPr lang="ru-RU" sz="2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08" marR="66308" marT="0" marB="0"/>
                </a:tc>
              </a:tr>
              <a:tr h="12239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/>
                        <a:t>Мясо птицы бескостное; кусковые </a:t>
                      </a:r>
                      <a:r>
                        <a:rPr lang="ru-RU" sz="2000" b="1" dirty="0" smtClean="0"/>
                        <a:t>полуфабрикаты</a:t>
                      </a:r>
                      <a:endParaRPr lang="ru-RU" sz="2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08" marR="6630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 b="1" dirty="0"/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/>
                        <a:t>2 10</a:t>
                      </a:r>
                      <a:r>
                        <a:rPr lang="ru-RU" sz="2000" b="1" baseline="30000" dirty="0"/>
                        <a:t>5</a:t>
                      </a:r>
                      <a:endParaRPr lang="ru-RU" sz="2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08" marR="6630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08" marR="6630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 b="1" dirty="0"/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/>
                        <a:t>25</a:t>
                      </a:r>
                      <a:endParaRPr lang="ru-RU" sz="2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08" marR="66308" marT="0" marB="0"/>
                </a:tc>
              </a:tr>
              <a:tr h="7143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/>
                        <a:t>Рубленные </a:t>
                      </a:r>
                      <a:r>
                        <a:rPr lang="ru-RU" sz="2000" b="1" dirty="0" smtClean="0"/>
                        <a:t>полуфабрикаты</a:t>
                      </a:r>
                      <a:endParaRPr lang="ru-RU" sz="2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08" marR="6630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 b="1"/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/>
                        <a:t>10</a:t>
                      </a:r>
                      <a:r>
                        <a:rPr lang="ru-RU" sz="2000" b="1" baseline="30000"/>
                        <a:t>6</a:t>
                      </a:r>
                      <a:endParaRPr lang="ru-RU" sz="20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08" marR="6630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 b="1"/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/>
                        <a:t>0,0001</a:t>
                      </a:r>
                      <a:endParaRPr lang="ru-RU" sz="20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08" marR="6630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/>
                        <a:t>25</a:t>
                      </a:r>
                      <a:endParaRPr lang="ru-RU" sz="2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08" marR="66308" marT="0" marB="0"/>
                </a:tc>
              </a:tr>
              <a:tr h="32649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/>
                        <a:t>Субпродукты</a:t>
                      </a:r>
                      <a:endParaRPr lang="ru-RU" sz="20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08" marR="6630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/>
                        <a:t>10</a:t>
                      </a:r>
                      <a:r>
                        <a:rPr lang="ru-RU" sz="2000" b="1" baseline="30000"/>
                        <a:t>6</a:t>
                      </a:r>
                      <a:endParaRPr lang="ru-RU" sz="20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08" marR="6630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08" marR="6630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/>
                        <a:t>25</a:t>
                      </a:r>
                      <a:endParaRPr lang="ru-RU" sz="2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308" marR="66308" marT="0" marB="0"/>
                </a:tc>
              </a:tr>
            </a:tbl>
          </a:graphicData>
        </a:graphic>
      </p:graphicFrame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0" y="0"/>
            <a:ext cx="8903719" cy="1723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Микробиологические показатели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качества полуфабрикатов</a:t>
            </a:r>
            <a:endParaRPr kumimoji="0" lang="ru-RU" sz="4400" b="1" i="0" u="none" strike="noStrike" normalizeH="0" baseline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normalizeH="0" baseline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>
    <p:wheel spokes="8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0" y="-142900"/>
            <a:ext cx="9144000" cy="2446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9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Helvetica Neue"/>
                <a:cs typeface="Arial" pitchFamily="34" charset="0"/>
              </a:rPr>
              <a:t/>
            </a:r>
            <a:br>
              <a:rPr kumimoji="0" lang="ru-RU" sz="9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Helvetica Neue"/>
                <a:cs typeface="Arial" pitchFamily="34" charset="0"/>
              </a:rPr>
            </a:br>
            <a:r>
              <a:rPr kumimoji="0" lang="ru-RU" sz="28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Helvetica Neue"/>
                <a:cs typeface="Arial" pitchFamily="34" charset="0"/>
              </a:rPr>
              <a:t> </a:t>
            </a: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Микробиологические показатели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качества полуфабрикатов</a:t>
            </a:r>
            <a:endParaRPr lang="ru-RU" sz="36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1" i="0" u="none" strike="noStrike" normalizeH="0" baseline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kumimoji="0" lang="ru-RU" sz="18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endParaRPr kumimoji="0" lang="ru-RU" sz="1800" b="1" i="0" u="none" strike="noStrike" normalizeH="0" baseline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42844" y="1142984"/>
          <a:ext cx="8858312" cy="5603247"/>
        </p:xfrm>
        <a:graphic>
          <a:graphicData uri="http://schemas.openxmlformats.org/drawingml/2006/table">
            <a:tbl>
              <a:tblPr/>
              <a:tblGrid>
                <a:gridCol w="1920985"/>
                <a:gridCol w="1274204"/>
                <a:gridCol w="1415781"/>
                <a:gridCol w="1415781"/>
                <a:gridCol w="1132624"/>
                <a:gridCol w="1698937"/>
              </a:tblGrid>
              <a:tr h="227887"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Полуфабрикат</a:t>
                      </a:r>
                    </a:p>
                  </a:txBody>
                  <a:tcPr marL="13840" marR="138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Форма изделия</a:t>
                      </a:r>
                    </a:p>
                  </a:txBody>
                  <a:tcPr marL="13840" marR="138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Панировка</a:t>
                      </a:r>
                    </a:p>
                  </a:txBody>
                  <a:tcPr marL="13840" marR="138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Способ тепловой обработки</a:t>
                      </a:r>
                    </a:p>
                  </a:txBody>
                  <a:tcPr marL="13840" marR="138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b="1">
                          <a:latin typeface="Times New Roman" pitchFamily="18" charset="0"/>
                          <a:cs typeface="Times New Roman" pitchFamily="18" charset="0"/>
                        </a:rPr>
                        <a:t>Особенности</a:t>
                      </a:r>
                    </a:p>
                  </a:txBody>
                  <a:tcPr marL="13840" marR="138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57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Наличие косточки</a:t>
                      </a:r>
                    </a:p>
                  </a:txBody>
                  <a:tcPr marL="13840" marR="138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Наличие фарша</a:t>
                      </a:r>
                    </a:p>
                  </a:txBody>
                  <a:tcPr marL="13840" marR="138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024914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Котлета </a:t>
                      </a:r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натуральная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3840" marR="138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Овальная</a:t>
                      </a:r>
                    </a:p>
                  </a:txBody>
                  <a:tcPr marL="13840" marR="138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—</a:t>
                      </a:r>
                    </a:p>
                  </a:txBody>
                  <a:tcPr marL="13840" marR="138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err="1">
                          <a:latin typeface="Times New Roman" pitchFamily="18" charset="0"/>
                          <a:cs typeface="Times New Roman" pitchFamily="18" charset="0"/>
                        </a:rPr>
                        <a:t>Припускание</a:t>
                      </a:r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 или жаренье основным способом</a:t>
                      </a:r>
                    </a:p>
                  </a:txBody>
                  <a:tcPr marL="13840" marR="138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</a:p>
                  </a:txBody>
                  <a:tcPr marL="13840" marR="138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—</a:t>
                      </a:r>
                    </a:p>
                  </a:txBody>
                  <a:tcPr marL="13840" marR="138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024914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Котлета</a:t>
                      </a:r>
                    </a:p>
                    <a:p>
                      <a:pPr algn="ctr"/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панированная</a:t>
                      </a:r>
                    </a:p>
                    <a:p>
                      <a:pPr algn="ctr"/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ru-RU" sz="1400" b="1" dirty="0" err="1">
                          <a:latin typeface="Times New Roman" pitchFamily="18" charset="0"/>
                          <a:cs typeface="Times New Roman" pitchFamily="18" charset="0"/>
                        </a:rPr>
                        <a:t>деволяй</a:t>
                      </a:r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</a:p>
                  </a:txBody>
                  <a:tcPr marL="13840" marR="138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Овальная с</a:t>
                      </a:r>
                    </a:p>
                    <a:p>
                      <a:pPr algn="ctr"/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заостренным</a:t>
                      </a:r>
                    </a:p>
                    <a:p>
                      <a:pPr algn="ctr"/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концом</a:t>
                      </a:r>
                    </a:p>
                  </a:txBody>
                  <a:tcPr marL="13840" marR="138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>
                          <a:latin typeface="Times New Roman" pitchFamily="18" charset="0"/>
                          <a:cs typeface="Times New Roman" pitchFamily="18" charset="0"/>
                        </a:rPr>
                        <a:t>Льезон и белая хлебная</a:t>
                      </a:r>
                    </a:p>
                  </a:txBody>
                  <a:tcPr marL="13840" marR="138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>
                          <a:latin typeface="Times New Roman" pitchFamily="18" charset="0"/>
                          <a:cs typeface="Times New Roman" pitchFamily="18" charset="0"/>
                        </a:rPr>
                        <a:t>Жаренье основным способом</a:t>
                      </a:r>
                    </a:p>
                  </a:txBody>
                  <a:tcPr marL="13840" marR="138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</a:p>
                  </a:txBody>
                  <a:tcPr marL="13840" marR="138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—</a:t>
                      </a:r>
                    </a:p>
                  </a:txBody>
                  <a:tcPr marL="13840" marR="138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19931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Котлета</a:t>
                      </a:r>
                    </a:p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по-киевски</a:t>
                      </a:r>
                    </a:p>
                  </a:txBody>
                  <a:tcPr marL="13840" marR="138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Тоже</a:t>
                      </a:r>
                    </a:p>
                  </a:txBody>
                  <a:tcPr marL="13840" marR="138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>
                          <a:latin typeface="Times New Roman" pitchFamily="18" charset="0"/>
                          <a:cs typeface="Times New Roman" pitchFamily="18" charset="0"/>
                        </a:rPr>
                        <a:t>Льезон и белая хлебная (2 раза)</a:t>
                      </a:r>
                    </a:p>
                  </a:txBody>
                  <a:tcPr marL="13840" marR="138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>
                          <a:latin typeface="Times New Roman" pitchFamily="18" charset="0"/>
                          <a:cs typeface="Times New Roman" pitchFamily="18" charset="0"/>
                        </a:rPr>
                        <a:t>Жаренье во фритюре</a:t>
                      </a:r>
                    </a:p>
                  </a:txBody>
                  <a:tcPr marL="13840" marR="138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</a:p>
                  </a:txBody>
                  <a:tcPr marL="13840" marR="138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Кусочек охлажденного сливочного масла</a:t>
                      </a:r>
                    </a:p>
                  </a:txBody>
                  <a:tcPr marL="13840" marR="138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229896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Котлета</a:t>
                      </a:r>
                    </a:p>
                    <a:p>
                      <a:pPr algn="ctr"/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фаршированная</a:t>
                      </a:r>
                    </a:p>
                    <a:p>
                      <a:pPr algn="ctr"/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ru-RU" sz="1400" b="1" dirty="0" err="1">
                          <a:latin typeface="Times New Roman" pitchFamily="18" charset="0"/>
                          <a:cs typeface="Times New Roman" pitchFamily="18" charset="0"/>
                        </a:rPr>
                        <a:t>марешаль</a:t>
                      </a:r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</a:p>
                  </a:txBody>
                  <a:tcPr marL="13840" marR="138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>
                          <a:latin typeface="Times New Roman" pitchFamily="18" charset="0"/>
                          <a:cs typeface="Times New Roman" pitchFamily="18" charset="0"/>
                        </a:rPr>
                        <a:t>Форма груши</a:t>
                      </a:r>
                    </a:p>
                  </a:txBody>
                  <a:tcPr marL="13840" marR="138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Тоже</a:t>
                      </a:r>
                    </a:p>
                  </a:txBody>
                  <a:tcPr marL="13840" marR="138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>
                          <a:latin typeface="Times New Roman" pitchFamily="18" charset="0"/>
                          <a:cs typeface="Times New Roman" pitchFamily="18" charset="0"/>
                        </a:rPr>
                        <a:t>Тоже</a:t>
                      </a:r>
                    </a:p>
                  </a:txBody>
                  <a:tcPr marL="13840" marR="138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>
                          <a:latin typeface="Times New Roman" pitchFamily="18" charset="0"/>
                          <a:cs typeface="Times New Roman" pitchFamily="18" charset="0"/>
                        </a:rPr>
                        <a:t>Косточка от ножки курицы</a:t>
                      </a:r>
                    </a:p>
                  </a:txBody>
                  <a:tcPr marL="13840" marR="138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Паштет из печени с густым молочным соусом, с шампиньонами</a:t>
                      </a:r>
                    </a:p>
                  </a:txBody>
                  <a:tcPr marL="13840" marR="138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19931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Шницель</a:t>
                      </a:r>
                    </a:p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dirty="0" err="1">
                          <a:latin typeface="Times New Roman" pitchFamily="18" charset="0"/>
                          <a:cs typeface="Times New Roman" pitchFamily="18" charset="0"/>
                        </a:rPr>
                        <a:t>по-столичному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3840" marR="138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>
                          <a:latin typeface="Times New Roman" pitchFamily="18" charset="0"/>
                          <a:cs typeface="Times New Roman" pitchFamily="18" charset="0"/>
                        </a:rPr>
                        <a:t>Овальная</a:t>
                      </a:r>
                    </a:p>
                  </a:txBody>
                  <a:tcPr marL="13840" marR="138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>
                          <a:latin typeface="Times New Roman" pitchFamily="18" charset="0"/>
                          <a:cs typeface="Times New Roman" pitchFamily="18" charset="0"/>
                        </a:rPr>
                        <a:t>Льезон и пше­ничный хлеб соломкой</a:t>
                      </a:r>
                    </a:p>
                  </a:txBody>
                  <a:tcPr marL="13840" marR="138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>
                          <a:latin typeface="Times New Roman" pitchFamily="18" charset="0"/>
                          <a:cs typeface="Times New Roman" pitchFamily="18" charset="0"/>
                        </a:rPr>
                        <a:t>Жаренье основным способом</a:t>
                      </a:r>
                    </a:p>
                  </a:txBody>
                  <a:tcPr marL="13840" marR="138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>
                          <a:latin typeface="Times New Roman" pitchFamily="18" charset="0"/>
                          <a:cs typeface="Times New Roman" pitchFamily="18" charset="0"/>
                        </a:rPr>
                        <a:t>—</a:t>
                      </a:r>
                    </a:p>
                  </a:txBody>
                  <a:tcPr marL="13840" marR="138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—</a:t>
                      </a:r>
                    </a:p>
                  </a:txBody>
                  <a:tcPr marL="13840" marR="138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advClick="0">
    <p:wheel spokes="8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Приготовление полуфабрикатов"/>
          <p:cNvPicPr>
            <a:picLocks noChangeAspect="1" noChangeArrowheads="1"/>
          </p:cNvPicPr>
          <p:nvPr/>
        </p:nvPicPr>
        <p:blipFill>
          <a:blip r:embed="rId2" cstate="print">
            <a:lum contrast="40000"/>
          </a:blip>
          <a:srcRect/>
          <a:stretch>
            <a:fillRect/>
          </a:stretch>
        </p:blipFill>
        <p:spPr bwMode="auto">
          <a:xfrm>
            <a:off x="357157" y="1428736"/>
            <a:ext cx="2909475" cy="242889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TextBox 2"/>
          <p:cNvSpPr txBox="1"/>
          <p:nvPr/>
        </p:nvSpPr>
        <p:spPr>
          <a:xfrm>
            <a:off x="-142908" y="142852"/>
            <a:ext cx="9429816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Последовательность приготовления полуфабриката  «котлеты натуральные» 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8" y="3071810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2"/>
                </a:solidFill>
              </a:rPr>
              <a:t>1.Снятие кожи</a:t>
            </a:r>
            <a:endParaRPr lang="ru-RU" dirty="0">
              <a:solidFill>
                <a:schemeClr val="bg2"/>
              </a:solidFill>
            </a:endParaRPr>
          </a:p>
        </p:txBody>
      </p:sp>
      <p:pic>
        <p:nvPicPr>
          <p:cNvPr id="33796" name="Picture 4" descr="Приготовление полуфабрикатов"/>
          <p:cNvPicPr>
            <a:picLocks noChangeAspect="1" noChangeArrowheads="1"/>
          </p:cNvPicPr>
          <p:nvPr/>
        </p:nvPicPr>
        <p:blipFill>
          <a:blip r:embed="rId3" cstate="print">
            <a:lum contrast="40000"/>
          </a:blip>
          <a:srcRect/>
          <a:stretch>
            <a:fillRect/>
          </a:stretch>
        </p:blipFill>
        <p:spPr bwMode="auto">
          <a:xfrm>
            <a:off x="3357554" y="1428736"/>
            <a:ext cx="2857520" cy="242889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TextBox 5"/>
          <p:cNvSpPr txBox="1"/>
          <p:nvPr/>
        </p:nvSpPr>
        <p:spPr>
          <a:xfrm>
            <a:off x="3357554" y="1428736"/>
            <a:ext cx="1714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2.Снятие филе с каркаса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33798" name="Picture 6" descr="Приготовление полуфабрикатов"/>
          <p:cNvPicPr>
            <a:picLocks noChangeAspect="1" noChangeArrowheads="1"/>
          </p:cNvPicPr>
          <p:nvPr/>
        </p:nvPicPr>
        <p:blipFill>
          <a:blip r:embed="rId4" cstate="print">
            <a:lum contrast="40000"/>
          </a:blip>
          <a:srcRect/>
          <a:stretch>
            <a:fillRect/>
          </a:stretch>
        </p:blipFill>
        <p:spPr bwMode="auto">
          <a:xfrm>
            <a:off x="6286512" y="1428736"/>
            <a:ext cx="2500330" cy="242889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8" name="TextBox 7"/>
          <p:cNvSpPr txBox="1"/>
          <p:nvPr/>
        </p:nvSpPr>
        <p:spPr>
          <a:xfrm>
            <a:off x="6143636" y="2428868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6357950" y="1428736"/>
            <a:ext cx="25003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2.Чистое филе с</a:t>
            </a:r>
          </a:p>
          <a:p>
            <a:r>
              <a:rPr lang="ru-RU" dirty="0" smtClean="0"/>
              <a:t> зачищенной косточкой</a:t>
            </a:r>
            <a:endParaRPr lang="ru-RU" dirty="0"/>
          </a:p>
        </p:txBody>
      </p:sp>
      <p:pic>
        <p:nvPicPr>
          <p:cNvPr id="33800" name="Picture 8" descr="Приготовление полуфабрикатов"/>
          <p:cNvPicPr>
            <a:picLocks noChangeAspect="1" noChangeArrowheads="1"/>
          </p:cNvPicPr>
          <p:nvPr/>
        </p:nvPicPr>
        <p:blipFill>
          <a:blip r:embed="rId5" cstate="print">
            <a:lum contrast="40000"/>
          </a:blip>
          <a:srcRect/>
          <a:stretch>
            <a:fillRect/>
          </a:stretch>
        </p:blipFill>
        <p:spPr bwMode="auto">
          <a:xfrm>
            <a:off x="357158" y="4071942"/>
            <a:ext cx="2928958" cy="242889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1" name="TextBox 10"/>
          <p:cNvSpPr txBox="1"/>
          <p:nvPr/>
        </p:nvSpPr>
        <p:spPr>
          <a:xfrm>
            <a:off x="428596" y="5786455"/>
            <a:ext cx="27860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2"/>
                </a:solidFill>
              </a:rPr>
              <a:t>4. Отделение малого филе от большого</a:t>
            </a:r>
            <a:endParaRPr lang="ru-RU" dirty="0">
              <a:solidFill>
                <a:schemeClr val="bg2"/>
              </a:solidFill>
            </a:endParaRPr>
          </a:p>
        </p:txBody>
      </p:sp>
      <p:pic>
        <p:nvPicPr>
          <p:cNvPr id="33802" name="Picture 10" descr="Приготовление полуфабрикатов"/>
          <p:cNvPicPr>
            <a:picLocks noChangeAspect="1" noChangeArrowheads="1"/>
          </p:cNvPicPr>
          <p:nvPr/>
        </p:nvPicPr>
        <p:blipFill>
          <a:blip r:embed="rId6" cstate="print">
            <a:lum contrast="40000"/>
          </a:blip>
          <a:srcRect/>
          <a:stretch>
            <a:fillRect/>
          </a:stretch>
        </p:blipFill>
        <p:spPr bwMode="auto">
          <a:xfrm>
            <a:off x="3428992" y="4071942"/>
            <a:ext cx="2752707" cy="242889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4" name="TextBox 13"/>
          <p:cNvSpPr txBox="1"/>
          <p:nvPr/>
        </p:nvSpPr>
        <p:spPr>
          <a:xfrm>
            <a:off x="3500430" y="4143380"/>
            <a:ext cx="27860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smtClean="0"/>
              <a:t>5. Удаление  с филе</a:t>
            </a:r>
          </a:p>
          <a:p>
            <a:r>
              <a:rPr lang="ru-RU" dirty="0" smtClean="0"/>
              <a:t> наружной ленки</a:t>
            </a:r>
            <a:endParaRPr lang="ru-RU" dirty="0"/>
          </a:p>
        </p:txBody>
      </p:sp>
      <p:pic>
        <p:nvPicPr>
          <p:cNvPr id="33804" name="Picture 12" descr="Приготовление полуфабрикатов"/>
          <p:cNvPicPr>
            <a:picLocks noChangeAspect="1" noChangeArrowheads="1"/>
          </p:cNvPicPr>
          <p:nvPr/>
        </p:nvPicPr>
        <p:blipFill>
          <a:blip r:embed="rId7" cstate="print">
            <a:lum contrast="40000"/>
          </a:blip>
          <a:srcRect/>
          <a:stretch>
            <a:fillRect/>
          </a:stretch>
        </p:blipFill>
        <p:spPr bwMode="auto">
          <a:xfrm>
            <a:off x="6286512" y="4071942"/>
            <a:ext cx="2448736" cy="242889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6" name="TextBox 15"/>
          <p:cNvSpPr txBox="1"/>
          <p:nvPr/>
        </p:nvSpPr>
        <p:spPr>
          <a:xfrm>
            <a:off x="6357950" y="4071942"/>
            <a:ext cx="17991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6. Подрезание </a:t>
            </a:r>
          </a:p>
          <a:p>
            <a:r>
              <a:rPr lang="ru-RU" dirty="0" smtClean="0"/>
              <a:t>большого филе</a:t>
            </a:r>
            <a:endParaRPr lang="ru-RU" dirty="0"/>
          </a:p>
        </p:txBody>
      </p:sp>
    </p:spTree>
  </p:cSld>
  <p:clrMapOvr>
    <a:masterClrMapping/>
  </p:clrMapOvr>
  <p:transition advClick="0">
    <p:wheel spokes="8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214282" y="0"/>
            <a:ext cx="8929718" cy="95410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Последовательность  приготовления полуфабриката «котлета по-киевски»</a:t>
            </a:r>
            <a:endParaRPr lang="ru-RU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5906" name="Picture 66" descr="Котлеты по-киевски с косточкой (фоторецепт)"/>
          <p:cNvPicPr>
            <a:picLocks noChangeAspect="1" noChangeArrowheads="1"/>
          </p:cNvPicPr>
          <p:nvPr/>
        </p:nvPicPr>
        <p:blipFill>
          <a:blip r:embed="rId2" cstate="print">
            <a:lum contrast="40000"/>
          </a:blip>
          <a:srcRect l="21649" t="17647" r="17735" b="17647"/>
          <a:stretch>
            <a:fillRect/>
          </a:stretch>
        </p:blipFill>
        <p:spPr bwMode="auto">
          <a:xfrm>
            <a:off x="2000232" y="1071546"/>
            <a:ext cx="1500198" cy="121444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5908" name="Picture 68" descr="Котлеты по-киевски с косточкой (фоторецепт)"/>
          <p:cNvPicPr>
            <a:picLocks noChangeAspect="1" noChangeArrowheads="1"/>
          </p:cNvPicPr>
          <p:nvPr/>
        </p:nvPicPr>
        <p:blipFill>
          <a:blip r:embed="rId3" cstate="print">
            <a:lum contrast="40000"/>
          </a:blip>
          <a:srcRect l="19749"/>
          <a:stretch>
            <a:fillRect/>
          </a:stretch>
        </p:blipFill>
        <p:spPr bwMode="auto">
          <a:xfrm>
            <a:off x="214282" y="1071546"/>
            <a:ext cx="1808632" cy="121444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5910" name="Picture 70" descr="Котлеты по-киевски с косточкой (фоторецепт)"/>
          <p:cNvPicPr>
            <a:picLocks noChangeAspect="1" noChangeArrowheads="1"/>
          </p:cNvPicPr>
          <p:nvPr/>
        </p:nvPicPr>
        <p:blipFill>
          <a:blip r:embed="rId4" cstate="print">
            <a:lum contrast="40000"/>
          </a:blip>
          <a:srcRect l="9524" t="10526" r="4762" b="10526"/>
          <a:stretch>
            <a:fillRect/>
          </a:stretch>
        </p:blipFill>
        <p:spPr bwMode="auto">
          <a:xfrm>
            <a:off x="3500430" y="1071546"/>
            <a:ext cx="1357322" cy="121444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5912" name="Picture 72" descr="Котлеты по-киевски с косточкой (фоторецепт)"/>
          <p:cNvPicPr>
            <a:picLocks noChangeAspect="1" noChangeArrowheads="1"/>
          </p:cNvPicPr>
          <p:nvPr/>
        </p:nvPicPr>
        <p:blipFill>
          <a:blip r:embed="rId5" cstate="print">
            <a:lum contrast="40000"/>
          </a:blip>
          <a:srcRect l="9968" t="10909" r="13610" b="18180"/>
          <a:stretch>
            <a:fillRect/>
          </a:stretch>
        </p:blipFill>
        <p:spPr bwMode="auto">
          <a:xfrm>
            <a:off x="4857752" y="1071546"/>
            <a:ext cx="2071702" cy="121444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5916" name="Picture 76" descr="Котлеты по-киевски с косточкой (фоторецепт)"/>
          <p:cNvPicPr>
            <a:picLocks noChangeAspect="1" noChangeArrowheads="1"/>
          </p:cNvPicPr>
          <p:nvPr/>
        </p:nvPicPr>
        <p:blipFill>
          <a:blip r:embed="rId6" cstate="print">
            <a:lum contrast="40000"/>
          </a:blip>
          <a:srcRect l="13636" t="5556" r="-2273" b="11111"/>
          <a:stretch>
            <a:fillRect/>
          </a:stretch>
        </p:blipFill>
        <p:spPr bwMode="auto">
          <a:xfrm>
            <a:off x="6929454" y="1071546"/>
            <a:ext cx="2000264" cy="121444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5918" name="Picture 78" descr="Котлеты по-киевски с косточкой (фоторецепт)"/>
          <p:cNvPicPr>
            <a:picLocks noChangeAspect="1" noChangeArrowheads="1"/>
          </p:cNvPicPr>
          <p:nvPr/>
        </p:nvPicPr>
        <p:blipFill>
          <a:blip r:embed="rId7" cstate="print">
            <a:lum contrast="40000"/>
          </a:blip>
          <a:srcRect/>
          <a:stretch>
            <a:fillRect/>
          </a:stretch>
        </p:blipFill>
        <p:spPr bwMode="auto">
          <a:xfrm>
            <a:off x="214282" y="2285992"/>
            <a:ext cx="2143140" cy="121444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5920" name="Picture 80" descr="Котлеты по-киевски с косточкой (фоторецепт)"/>
          <p:cNvPicPr>
            <a:picLocks noChangeAspect="1" noChangeArrowheads="1"/>
          </p:cNvPicPr>
          <p:nvPr/>
        </p:nvPicPr>
        <p:blipFill>
          <a:blip r:embed="rId8" cstate="print">
            <a:lum contrast="40000"/>
          </a:blip>
          <a:srcRect l="14286" r="23810" b="13460"/>
          <a:stretch>
            <a:fillRect/>
          </a:stretch>
        </p:blipFill>
        <p:spPr bwMode="auto">
          <a:xfrm flipH="1">
            <a:off x="2357422" y="2285992"/>
            <a:ext cx="1857388" cy="121444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5926" name="Picture 86" descr="Котлеты по-киевски с косточкой (фоторецепт)"/>
          <p:cNvPicPr>
            <a:picLocks noChangeAspect="1" noChangeArrowheads="1"/>
          </p:cNvPicPr>
          <p:nvPr/>
        </p:nvPicPr>
        <p:blipFill>
          <a:blip r:embed="rId9" cstate="print">
            <a:lum contrast="40000"/>
          </a:blip>
          <a:srcRect t="29412" b="29412"/>
          <a:stretch>
            <a:fillRect/>
          </a:stretch>
        </p:blipFill>
        <p:spPr bwMode="auto">
          <a:xfrm>
            <a:off x="4214810" y="2285992"/>
            <a:ext cx="1285884" cy="121444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5928" name="Picture 88" descr="Котлеты по-киевски с косточкой (фоторецепт)"/>
          <p:cNvPicPr>
            <a:picLocks noChangeAspect="1" noChangeArrowheads="1"/>
          </p:cNvPicPr>
          <p:nvPr/>
        </p:nvPicPr>
        <p:blipFill>
          <a:blip r:embed="rId10" cstate="print">
            <a:lum contrast="40000"/>
          </a:blip>
          <a:srcRect l="22974" r="21888" b="8161"/>
          <a:stretch>
            <a:fillRect/>
          </a:stretch>
        </p:blipFill>
        <p:spPr bwMode="auto">
          <a:xfrm>
            <a:off x="5500694" y="2285992"/>
            <a:ext cx="1643074" cy="121444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5936" name="Picture 96" descr="Котлеты по-киевски с косточкой (фоторецепт)"/>
          <p:cNvPicPr>
            <a:picLocks noChangeAspect="1" noChangeArrowheads="1"/>
          </p:cNvPicPr>
          <p:nvPr/>
        </p:nvPicPr>
        <p:blipFill>
          <a:blip r:embed="rId11" cstate="print">
            <a:lum contrast="40000"/>
          </a:blip>
          <a:srcRect l="9789" t="13044" r="16794"/>
          <a:stretch>
            <a:fillRect/>
          </a:stretch>
        </p:blipFill>
        <p:spPr bwMode="auto">
          <a:xfrm>
            <a:off x="7072330" y="2285992"/>
            <a:ext cx="1857388" cy="121444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5938" name="Picture 98" descr="Котлеты по-киевски с косточкой (фоторецепт)"/>
          <p:cNvPicPr>
            <a:picLocks noChangeAspect="1" noChangeArrowheads="1"/>
          </p:cNvPicPr>
          <p:nvPr/>
        </p:nvPicPr>
        <p:blipFill>
          <a:blip r:embed="rId12" cstate="print">
            <a:lum contrast="40000"/>
          </a:blip>
          <a:srcRect l="22974" r="12699" b="20406"/>
          <a:stretch>
            <a:fillRect/>
          </a:stretch>
        </p:blipFill>
        <p:spPr bwMode="auto">
          <a:xfrm>
            <a:off x="214282" y="3500438"/>
            <a:ext cx="2071702" cy="107157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5940" name="Picture 100" descr="Котлеты по-киевски с косточкой (фоторецепт)"/>
          <p:cNvPicPr>
            <a:picLocks noChangeAspect="1" noChangeArrowheads="1"/>
          </p:cNvPicPr>
          <p:nvPr/>
        </p:nvPicPr>
        <p:blipFill>
          <a:blip r:embed="rId13" cstate="print"/>
          <a:srcRect l="24472" r="11899" b="8693"/>
          <a:stretch>
            <a:fillRect/>
          </a:stretch>
        </p:blipFill>
        <p:spPr bwMode="auto">
          <a:xfrm>
            <a:off x="2285984" y="3500438"/>
            <a:ext cx="1857388" cy="114300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5944" name="Picture 104" descr="Котлеты по-киевски с косточкой (фоторецепт)"/>
          <p:cNvPicPr>
            <a:picLocks noChangeAspect="1" noChangeArrowheads="1"/>
          </p:cNvPicPr>
          <p:nvPr/>
        </p:nvPicPr>
        <p:blipFill>
          <a:blip r:embed="rId14" cstate="print">
            <a:lum contrast="40000"/>
          </a:blip>
          <a:srcRect l="19578" t="13044" r="7005" b="8693"/>
          <a:stretch>
            <a:fillRect/>
          </a:stretch>
        </p:blipFill>
        <p:spPr bwMode="auto">
          <a:xfrm>
            <a:off x="4143372" y="3500438"/>
            <a:ext cx="2000264" cy="114300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5946" name="Picture 106" descr="Котлеты по-киевски с косточкой (фоторецепт)"/>
          <p:cNvPicPr>
            <a:picLocks noChangeAspect="1" noChangeArrowheads="1"/>
          </p:cNvPicPr>
          <p:nvPr/>
        </p:nvPicPr>
        <p:blipFill>
          <a:blip r:embed="rId15" cstate="print">
            <a:lum contrast="40000"/>
          </a:blip>
          <a:srcRect l="25000" t="13325" b="20050"/>
          <a:stretch>
            <a:fillRect/>
          </a:stretch>
        </p:blipFill>
        <p:spPr bwMode="auto">
          <a:xfrm>
            <a:off x="6143636" y="3500438"/>
            <a:ext cx="1285884" cy="114300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5948" name="Picture 108" descr="Котлеты по-киевски с косточкой (фоторецепт)"/>
          <p:cNvPicPr>
            <a:picLocks noChangeAspect="1" noChangeArrowheads="1"/>
          </p:cNvPicPr>
          <p:nvPr/>
        </p:nvPicPr>
        <p:blipFill>
          <a:blip r:embed="rId16" cstate="print">
            <a:lum contrast="40000"/>
          </a:blip>
          <a:srcRect l="4894" r="7005"/>
          <a:stretch>
            <a:fillRect/>
          </a:stretch>
        </p:blipFill>
        <p:spPr bwMode="auto">
          <a:xfrm>
            <a:off x="7358082" y="3500438"/>
            <a:ext cx="1571636" cy="109535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5952" name="Picture 112" descr="Котлеты по-киевски с косточкой (фоторецепт)"/>
          <p:cNvPicPr>
            <a:picLocks noChangeAspect="1" noChangeArrowheads="1"/>
          </p:cNvPicPr>
          <p:nvPr/>
        </p:nvPicPr>
        <p:blipFill>
          <a:blip r:embed="rId17" cstate="print">
            <a:lum contrast="40000"/>
          </a:blip>
          <a:srcRect l="20944" r="37168"/>
          <a:stretch>
            <a:fillRect/>
          </a:stretch>
        </p:blipFill>
        <p:spPr bwMode="auto">
          <a:xfrm>
            <a:off x="214282" y="4572008"/>
            <a:ext cx="1500198" cy="102391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5954" name="Picture 114" descr="Котлеты по-киевски с косточкой (фоторецепт)"/>
          <p:cNvPicPr>
            <a:picLocks noChangeAspect="1" noChangeArrowheads="1"/>
          </p:cNvPicPr>
          <p:nvPr/>
        </p:nvPicPr>
        <p:blipFill>
          <a:blip r:embed="rId18" cstate="print">
            <a:lum contrast="40000"/>
          </a:blip>
          <a:srcRect l="24561" t="28571" r="26316" b="14286"/>
          <a:stretch>
            <a:fillRect/>
          </a:stretch>
        </p:blipFill>
        <p:spPr bwMode="auto">
          <a:xfrm>
            <a:off x="1714480" y="4572008"/>
            <a:ext cx="1714512" cy="85725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5956" name="Picture 116" descr="Котлеты по-киевски с косточкой (фоторецепт)"/>
          <p:cNvPicPr>
            <a:picLocks noChangeAspect="1" noChangeArrowheads="1"/>
          </p:cNvPicPr>
          <p:nvPr/>
        </p:nvPicPr>
        <p:blipFill>
          <a:blip r:embed="rId19" cstate="print">
            <a:lum contrast="40000"/>
          </a:blip>
          <a:srcRect l="20944" t="6977" r="5753" b="16277"/>
          <a:stretch>
            <a:fillRect/>
          </a:stretch>
        </p:blipFill>
        <p:spPr bwMode="auto">
          <a:xfrm>
            <a:off x="3428992" y="4572008"/>
            <a:ext cx="1928826" cy="85725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5958" name="Picture 118" descr="Котлеты по-киевски с косточкой (фоторецепт)"/>
          <p:cNvPicPr>
            <a:picLocks noChangeAspect="1" noChangeArrowheads="1"/>
          </p:cNvPicPr>
          <p:nvPr/>
        </p:nvPicPr>
        <p:blipFill>
          <a:blip r:embed="rId20" cstate="print">
            <a:lum contrast="40000"/>
          </a:blip>
          <a:srcRect l="18255" b="10810"/>
          <a:stretch>
            <a:fillRect/>
          </a:stretch>
        </p:blipFill>
        <p:spPr bwMode="auto">
          <a:xfrm>
            <a:off x="5357818" y="4572008"/>
            <a:ext cx="1928826" cy="92869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5962" name="Picture 122" descr="Котлеты по-киевски с косточкой (фоторецепт)"/>
          <p:cNvPicPr>
            <a:picLocks noChangeAspect="1" noChangeArrowheads="1"/>
          </p:cNvPicPr>
          <p:nvPr/>
        </p:nvPicPr>
        <p:blipFill>
          <a:blip r:embed="rId21" cstate="print">
            <a:lum contrast="40000"/>
          </a:blip>
          <a:srcRect l="35315" r="29720" b="11763"/>
          <a:stretch>
            <a:fillRect/>
          </a:stretch>
        </p:blipFill>
        <p:spPr bwMode="auto">
          <a:xfrm rot="16200000" flipV="1">
            <a:off x="7608099" y="4107645"/>
            <a:ext cx="857256" cy="178598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5964" name="Picture 124" descr="Котлеты по-киевски с косточкой (фоторецепт)"/>
          <p:cNvPicPr>
            <a:picLocks noChangeAspect="1" noChangeArrowheads="1"/>
          </p:cNvPicPr>
          <p:nvPr/>
        </p:nvPicPr>
        <p:blipFill>
          <a:blip r:embed="rId22" cstate="print">
            <a:lum contrast="40000"/>
          </a:blip>
          <a:srcRect/>
          <a:stretch>
            <a:fillRect/>
          </a:stretch>
        </p:blipFill>
        <p:spPr bwMode="auto">
          <a:xfrm>
            <a:off x="214282" y="5500702"/>
            <a:ext cx="1571636" cy="116679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5970" name="Picture 130" descr="Котлеты по-киевски с косточкой (фоторецепт)"/>
          <p:cNvPicPr>
            <a:picLocks noChangeAspect="1" noChangeArrowheads="1"/>
          </p:cNvPicPr>
          <p:nvPr/>
        </p:nvPicPr>
        <p:blipFill>
          <a:blip r:embed="rId23" cstate="print">
            <a:lum contrast="20000"/>
          </a:blip>
          <a:srcRect t="6123" b="26529"/>
          <a:stretch>
            <a:fillRect/>
          </a:stretch>
        </p:blipFill>
        <p:spPr bwMode="auto">
          <a:xfrm>
            <a:off x="1785918" y="5429264"/>
            <a:ext cx="1483494" cy="121444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5972" name="Picture 132" descr="Котлеты по-киевски с косточкой (фоторецепт)"/>
          <p:cNvPicPr>
            <a:picLocks noChangeAspect="1" noChangeArrowheads="1"/>
          </p:cNvPicPr>
          <p:nvPr/>
        </p:nvPicPr>
        <p:blipFill>
          <a:blip r:embed="rId24" cstate="print">
            <a:lum contrast="10000"/>
          </a:blip>
          <a:srcRect l="19578" t="13044" r="16794" b="15215"/>
          <a:stretch>
            <a:fillRect/>
          </a:stretch>
        </p:blipFill>
        <p:spPr bwMode="auto">
          <a:xfrm>
            <a:off x="3286116" y="5429264"/>
            <a:ext cx="1857388" cy="121444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5974" name="Picture 134" descr="Котлеты по-киевски с косточкой (фоторецепт)"/>
          <p:cNvPicPr>
            <a:picLocks noChangeAspect="1" noChangeArrowheads="1"/>
          </p:cNvPicPr>
          <p:nvPr/>
        </p:nvPicPr>
        <p:blipFill>
          <a:blip r:embed="rId25" cstate="print">
            <a:lum contrast="10000"/>
          </a:blip>
          <a:srcRect l="28143" t="7500"/>
          <a:stretch>
            <a:fillRect/>
          </a:stretch>
        </p:blipFill>
        <p:spPr bwMode="auto">
          <a:xfrm>
            <a:off x="5143504" y="5429264"/>
            <a:ext cx="1785950" cy="121444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5976" name="Picture 136" descr="Котлеты по-киевски с косточкой (фоторецепт)"/>
          <p:cNvPicPr>
            <a:picLocks noChangeAspect="1" noChangeArrowheads="1"/>
          </p:cNvPicPr>
          <p:nvPr/>
        </p:nvPicPr>
        <p:blipFill>
          <a:blip r:embed="rId26" cstate="print">
            <a:lum contrast="40000"/>
          </a:blip>
          <a:srcRect l="56118" r="10792" b="10808"/>
          <a:stretch>
            <a:fillRect/>
          </a:stretch>
        </p:blipFill>
        <p:spPr bwMode="auto">
          <a:xfrm rot="16200000">
            <a:off x="7259858" y="4973846"/>
            <a:ext cx="1214444" cy="212528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0" name="TextBox 39"/>
          <p:cNvSpPr txBox="1"/>
          <p:nvPr/>
        </p:nvSpPr>
        <p:spPr>
          <a:xfrm flipH="1">
            <a:off x="214281" y="1071546"/>
            <a:ext cx="2143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1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071670" y="1071546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2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500430" y="1071546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3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4857752" y="1071546"/>
            <a:ext cx="8129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4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6929454" y="1071546"/>
            <a:ext cx="20274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5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14282" y="2285992"/>
            <a:ext cx="1813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6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357422" y="2285992"/>
            <a:ext cx="5986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7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214810" y="2285992"/>
            <a:ext cx="5272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8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5500694" y="228599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9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7072330" y="2285992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10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214282" y="3500438"/>
            <a:ext cx="22985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11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2285984" y="3500438"/>
            <a:ext cx="20127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12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4143372" y="3429000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13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6143636" y="3429000"/>
            <a:ext cx="1084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14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7358082" y="3500438"/>
            <a:ext cx="5840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15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214282" y="4572008"/>
            <a:ext cx="1012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16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714480" y="4572008"/>
            <a:ext cx="5840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17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3428992" y="4572008"/>
            <a:ext cx="655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18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5357818" y="4572008"/>
            <a:ext cx="5840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19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7143768" y="4572008"/>
            <a:ext cx="5840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20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214282" y="5500702"/>
            <a:ext cx="655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21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714480" y="5429264"/>
            <a:ext cx="798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22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3286116" y="5429264"/>
            <a:ext cx="7268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23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5143504" y="5429264"/>
            <a:ext cx="798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24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6786578" y="5429264"/>
            <a:ext cx="7268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25</a:t>
            </a:r>
            <a:endParaRPr lang="ru-RU" dirty="0"/>
          </a:p>
        </p:txBody>
      </p:sp>
    </p:spTree>
  </p:cSld>
  <p:clrMapOvr>
    <a:masterClrMapping/>
  </p:clrMapOvr>
  <p:transition advClick="0"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532576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Классификация домашней птицы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79712" y="1196752"/>
            <a:ext cx="5365260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Сельскохозяйстве</a:t>
            </a:r>
            <a:r>
              <a:rPr lang="ru-RU" sz="28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нная </a:t>
            </a:r>
            <a:r>
              <a:rPr lang="ru-RU" sz="24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птица</a:t>
            </a:r>
            <a:endParaRPr lang="ru-RU" sz="24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Модифицированные генетически куры не будут распространять грипп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500306"/>
            <a:ext cx="1357322" cy="12072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http://im0-tub-ru.yandex.net/i?id=ed0b5d78ae52965233634e1234d441ee-45-144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86182" y="2500306"/>
            <a:ext cx="1432557" cy="1214436"/>
          </a:xfrm>
          <a:prstGeom prst="rect">
            <a:avLst/>
          </a:prstGeom>
          <a:noFill/>
        </p:spPr>
      </p:pic>
      <p:pic>
        <p:nvPicPr>
          <p:cNvPr id="1028" name="Picture 4" descr="http://im3-tub-ru.yandex.net/i?id=0a2a1dd0b403cca2ae408e5f0663aa9d-42-144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43570" y="2500306"/>
            <a:ext cx="1000132" cy="1143008"/>
          </a:xfrm>
          <a:prstGeom prst="rect">
            <a:avLst/>
          </a:prstGeom>
          <a:noFill/>
        </p:spPr>
      </p:pic>
      <p:pic>
        <p:nvPicPr>
          <p:cNvPr id="1030" name="Picture 6" descr="http://im2-tub-ru.yandex.net/i?id=881ef325cefcef0db9d2855f0c212f6c-40-144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3108" y="2500306"/>
            <a:ext cx="1399232" cy="1242752"/>
          </a:xfrm>
          <a:prstGeom prst="rect">
            <a:avLst/>
          </a:prstGeom>
          <a:noFill/>
        </p:spPr>
      </p:pic>
      <p:pic>
        <p:nvPicPr>
          <p:cNvPr id="1032" name="Picture 8" descr="http://im3-tub-ru.yandex.net/i?id=ab923444008493753d3d0471a34b6999-32-144&amp;n=2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43768" y="2500306"/>
            <a:ext cx="1238248" cy="1071570"/>
          </a:xfrm>
          <a:prstGeom prst="rect">
            <a:avLst/>
          </a:prstGeom>
          <a:noFill/>
        </p:spPr>
      </p:pic>
      <p:cxnSp>
        <p:nvCxnSpPr>
          <p:cNvPr id="12" name="Прямая со стрелкой 11"/>
          <p:cNvCxnSpPr/>
          <p:nvPr/>
        </p:nvCxnSpPr>
        <p:spPr>
          <a:xfrm flipH="1">
            <a:off x="1259632" y="1844824"/>
            <a:ext cx="3357016" cy="8720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16200000" flipH="1">
            <a:off x="4216710" y="2141217"/>
            <a:ext cx="571503" cy="379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endCxn id="1030" idx="0"/>
          </p:cNvCxnSpPr>
          <p:nvPr/>
        </p:nvCxnSpPr>
        <p:spPr>
          <a:xfrm rot="10800000" flipV="1">
            <a:off x="2842724" y="1857364"/>
            <a:ext cx="1657838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>
            <a:endCxn id="1028" idx="0"/>
          </p:cNvCxnSpPr>
          <p:nvPr/>
        </p:nvCxnSpPr>
        <p:spPr>
          <a:xfrm>
            <a:off x="4500562" y="1857364"/>
            <a:ext cx="1643074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endCxn id="1032" idx="0"/>
          </p:cNvCxnSpPr>
          <p:nvPr/>
        </p:nvCxnSpPr>
        <p:spPr>
          <a:xfrm>
            <a:off x="4429124" y="1857364"/>
            <a:ext cx="3333768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500298" y="4071942"/>
            <a:ext cx="4000528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Пернатая дичь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34" name="Picture 10" descr="http://im0-tub-ru.yandex.net/i?id=87301724bddbf6608c3e5e5bd1cd6b40-15-144&amp;n=2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5721" y="5000636"/>
            <a:ext cx="1214446" cy="1142998"/>
          </a:xfrm>
          <a:prstGeom prst="rect">
            <a:avLst/>
          </a:prstGeom>
          <a:noFill/>
        </p:spPr>
      </p:pic>
      <p:pic>
        <p:nvPicPr>
          <p:cNvPr id="1036" name="Picture 12" descr="http://im2-tub-ru.yandex.net/i?id=6fcaf664d5bf7a6ce1cf6c5baf80aedc-85-144&amp;n=2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928794" y="5000636"/>
            <a:ext cx="1462086" cy="1246096"/>
          </a:xfrm>
          <a:prstGeom prst="rect">
            <a:avLst/>
          </a:prstGeom>
          <a:noFill/>
        </p:spPr>
      </p:pic>
      <p:pic>
        <p:nvPicPr>
          <p:cNvPr id="1038" name="Picture 14" descr="http://im3-tub-ru.yandex.net/i?id=2f101e72f89385f190781f5bff9fdc9d-24-144&amp;n=21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357818" y="5000636"/>
            <a:ext cx="1303020" cy="1357312"/>
          </a:xfrm>
          <a:prstGeom prst="rect">
            <a:avLst/>
          </a:prstGeom>
          <a:noFill/>
        </p:spPr>
      </p:pic>
      <p:sp>
        <p:nvSpPr>
          <p:cNvPr id="35" name="TextBox 34"/>
          <p:cNvSpPr txBox="1"/>
          <p:nvPr/>
        </p:nvSpPr>
        <p:spPr>
          <a:xfrm>
            <a:off x="2000232" y="6215082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Глухарь</a:t>
            </a:r>
            <a:endParaRPr lang="ru-RU" dirty="0"/>
          </a:p>
        </p:txBody>
      </p:sp>
      <p:sp>
        <p:nvSpPr>
          <p:cNvPr id="36" name="TextBox 35"/>
          <p:cNvSpPr txBox="1"/>
          <p:nvPr/>
        </p:nvSpPr>
        <p:spPr>
          <a:xfrm>
            <a:off x="285720" y="6143644"/>
            <a:ext cx="1500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Рябчик  </a:t>
            </a:r>
            <a:endParaRPr lang="ru-RU" dirty="0"/>
          </a:p>
        </p:txBody>
      </p:sp>
      <p:sp>
        <p:nvSpPr>
          <p:cNvPr id="37" name="TextBox 36"/>
          <p:cNvSpPr txBox="1"/>
          <p:nvPr/>
        </p:nvSpPr>
        <p:spPr>
          <a:xfrm>
            <a:off x="5286380" y="6286520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Перепел </a:t>
            </a:r>
            <a:endParaRPr lang="ru-RU" dirty="0"/>
          </a:p>
        </p:txBody>
      </p:sp>
      <p:pic>
        <p:nvPicPr>
          <p:cNvPr id="1040" name="Picture 16" descr="http://im0-tub-ru.yandex.net/i?id=0a621b5c18866eac487f8c74b63300a3-74-144&amp;n=21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143768" y="5072074"/>
            <a:ext cx="1371598" cy="1182412"/>
          </a:xfrm>
          <a:prstGeom prst="rect">
            <a:avLst/>
          </a:prstGeom>
          <a:noFill/>
        </p:spPr>
      </p:pic>
      <p:sp>
        <p:nvSpPr>
          <p:cNvPr id="39" name="TextBox 38"/>
          <p:cNvSpPr txBox="1"/>
          <p:nvPr/>
        </p:nvSpPr>
        <p:spPr>
          <a:xfrm>
            <a:off x="7215206" y="6215082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Фазан </a:t>
            </a:r>
            <a:endParaRPr lang="ru-RU" dirty="0"/>
          </a:p>
        </p:txBody>
      </p:sp>
      <p:pic>
        <p:nvPicPr>
          <p:cNvPr id="1044" name="Picture 20" descr="http://im2-tub-ru.yandex.net/i?id=b7447c3dd0d8fb0f53f89169ed63b88f-119-144&amp;n=21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500430" y="5000636"/>
            <a:ext cx="1714497" cy="1214446"/>
          </a:xfrm>
          <a:prstGeom prst="rect">
            <a:avLst/>
          </a:prstGeom>
          <a:noFill/>
        </p:spPr>
      </p:pic>
      <p:sp>
        <p:nvSpPr>
          <p:cNvPr id="42" name="TextBox 41"/>
          <p:cNvSpPr txBox="1"/>
          <p:nvPr/>
        </p:nvSpPr>
        <p:spPr>
          <a:xfrm>
            <a:off x="3643306" y="6286520"/>
            <a:ext cx="1348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Куропатка </a:t>
            </a:r>
            <a:endParaRPr lang="ru-RU" dirty="0"/>
          </a:p>
        </p:txBody>
      </p:sp>
      <p:sp>
        <p:nvSpPr>
          <p:cNvPr id="43" name="TextBox 42"/>
          <p:cNvSpPr txBox="1"/>
          <p:nvPr/>
        </p:nvSpPr>
        <p:spPr>
          <a:xfrm>
            <a:off x="571472" y="3786190"/>
            <a:ext cx="800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Куры </a:t>
            </a:r>
            <a:endParaRPr lang="ru-RU" dirty="0"/>
          </a:p>
        </p:txBody>
      </p:sp>
      <p:sp>
        <p:nvSpPr>
          <p:cNvPr id="44" name="TextBox 43"/>
          <p:cNvSpPr txBox="1"/>
          <p:nvPr/>
        </p:nvSpPr>
        <p:spPr>
          <a:xfrm>
            <a:off x="2285984" y="3714752"/>
            <a:ext cx="7090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Гуси </a:t>
            </a:r>
            <a:endParaRPr lang="ru-RU" dirty="0"/>
          </a:p>
        </p:txBody>
      </p:sp>
      <p:sp>
        <p:nvSpPr>
          <p:cNvPr id="45" name="TextBox 44"/>
          <p:cNvSpPr txBox="1"/>
          <p:nvPr/>
        </p:nvSpPr>
        <p:spPr>
          <a:xfrm>
            <a:off x="3714744" y="3714752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Индюки </a:t>
            </a:r>
            <a:endParaRPr lang="ru-RU" dirty="0"/>
          </a:p>
        </p:txBody>
      </p:sp>
      <p:sp>
        <p:nvSpPr>
          <p:cNvPr id="46" name="TextBox 45"/>
          <p:cNvSpPr txBox="1"/>
          <p:nvPr/>
        </p:nvSpPr>
        <p:spPr>
          <a:xfrm>
            <a:off x="5572132" y="3643314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Бройлеры </a:t>
            </a:r>
            <a:endParaRPr lang="ru-RU" dirty="0"/>
          </a:p>
        </p:txBody>
      </p:sp>
      <p:sp>
        <p:nvSpPr>
          <p:cNvPr id="47" name="TextBox 46"/>
          <p:cNvSpPr txBox="1"/>
          <p:nvPr/>
        </p:nvSpPr>
        <p:spPr>
          <a:xfrm>
            <a:off x="7215206" y="3571876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Утки </a:t>
            </a:r>
            <a:endParaRPr lang="ru-RU" dirty="0"/>
          </a:p>
        </p:txBody>
      </p:sp>
      <p:cxnSp>
        <p:nvCxnSpPr>
          <p:cNvPr id="49" name="Прямая со стрелкой 48"/>
          <p:cNvCxnSpPr>
            <a:stCxn id="31" idx="2"/>
          </p:cNvCxnSpPr>
          <p:nvPr/>
        </p:nvCxnSpPr>
        <p:spPr>
          <a:xfrm rot="5400000">
            <a:off x="2470650" y="2899286"/>
            <a:ext cx="487924" cy="35719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Прямая со стрелкой 50"/>
          <p:cNvCxnSpPr>
            <a:stCxn id="31" idx="2"/>
          </p:cNvCxnSpPr>
          <p:nvPr/>
        </p:nvCxnSpPr>
        <p:spPr>
          <a:xfrm rot="5400000">
            <a:off x="4191233" y="4750603"/>
            <a:ext cx="61865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3" name="Прямая со стрелкой 52"/>
          <p:cNvCxnSpPr>
            <a:stCxn id="31" idx="2"/>
            <a:endCxn id="1036" idx="0"/>
          </p:cNvCxnSpPr>
          <p:nvPr/>
        </p:nvCxnSpPr>
        <p:spPr>
          <a:xfrm rot="5400000">
            <a:off x="3300519" y="3800593"/>
            <a:ext cx="559362" cy="18407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6" name="Прямая со стрелкой 55"/>
          <p:cNvCxnSpPr>
            <a:stCxn id="31" idx="2"/>
            <a:endCxn id="1038" idx="0"/>
          </p:cNvCxnSpPr>
          <p:nvPr/>
        </p:nvCxnSpPr>
        <p:spPr>
          <a:xfrm rot="16200000" flipH="1">
            <a:off x="4975264" y="3966572"/>
            <a:ext cx="559362" cy="15087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8" name="Прямая со стрелкой 57"/>
          <p:cNvCxnSpPr>
            <a:stCxn id="31" idx="2"/>
            <a:endCxn id="1040" idx="0"/>
          </p:cNvCxnSpPr>
          <p:nvPr/>
        </p:nvCxnSpPr>
        <p:spPr>
          <a:xfrm rot="16200000" flipH="1">
            <a:off x="5849664" y="3092171"/>
            <a:ext cx="630800" cy="332900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advClick="0">
    <p:wheel spokes="8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7" name="Таблица 46"/>
          <p:cNvGraphicFramePr>
            <a:graphicFrameLocks noGrp="1"/>
          </p:cNvGraphicFramePr>
          <p:nvPr/>
        </p:nvGraphicFramePr>
        <p:xfrm>
          <a:off x="142844" y="914400"/>
          <a:ext cx="8858311" cy="5690244"/>
        </p:xfrm>
        <a:graphic>
          <a:graphicData uri="http://schemas.openxmlformats.org/drawingml/2006/table">
            <a:tbl>
              <a:tblPr/>
              <a:tblGrid>
                <a:gridCol w="1584413"/>
                <a:gridCol w="2734929"/>
                <a:gridCol w="1223124"/>
                <a:gridCol w="1265988"/>
                <a:gridCol w="2049857"/>
              </a:tblGrid>
              <a:tr h="481827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latin typeface="Times New Roman" pitchFamily="18" charset="0"/>
                          <a:cs typeface="Times New Roman" pitchFamily="18" charset="0"/>
                        </a:rPr>
                        <a:t>Полуфабрикат</a:t>
                      </a:r>
                    </a:p>
                  </a:txBody>
                  <a:tcPr marL="11403" marR="11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latin typeface="Times New Roman" pitchFamily="18" charset="0"/>
                          <a:cs typeface="Times New Roman" pitchFamily="18" charset="0"/>
                        </a:rPr>
                        <a:t>Форма изделия</a:t>
                      </a:r>
                    </a:p>
                  </a:txBody>
                  <a:tcPr marL="11403" marR="11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latin typeface="Times New Roman" pitchFamily="18" charset="0"/>
                          <a:cs typeface="Times New Roman" pitchFamily="18" charset="0"/>
                        </a:rPr>
                        <a:t>Панировка</a:t>
                      </a:r>
                    </a:p>
                  </a:txBody>
                  <a:tcPr marL="11403" marR="11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latin typeface="Times New Roman" pitchFamily="18" charset="0"/>
                          <a:cs typeface="Times New Roman" pitchFamily="18" charset="0"/>
                        </a:rPr>
                        <a:t>Тепловая обработка</a:t>
                      </a:r>
                    </a:p>
                  </a:txBody>
                  <a:tcPr marL="11403" marR="11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latin typeface="Times New Roman" pitchFamily="18" charset="0"/>
                          <a:cs typeface="Times New Roman" pitchFamily="18" charset="0"/>
                        </a:rPr>
                        <a:t>Особенности рецептуры</a:t>
                      </a:r>
                    </a:p>
                  </a:txBody>
                  <a:tcPr marL="11403" marR="11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084112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>
                          <a:latin typeface="Times New Roman" pitchFamily="18" charset="0"/>
                          <a:cs typeface="Times New Roman" pitchFamily="18" charset="0"/>
                        </a:rPr>
                        <a:t>Котлеты рубленые</a:t>
                      </a:r>
                    </a:p>
                  </a:txBody>
                  <a:tcPr marL="11403" marR="11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>
                          <a:latin typeface="Times New Roman" pitchFamily="18" charset="0"/>
                          <a:cs typeface="Times New Roman" pitchFamily="18" charset="0"/>
                        </a:rPr>
                        <a:t>Овально-приплюснутая с заост­ренным концом; толщина 2...2,5см, длина 10...12 см, ширина 5 см</a:t>
                      </a:r>
                    </a:p>
                  </a:txBody>
                  <a:tcPr marL="11403" marR="11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>
                          <a:latin typeface="Times New Roman" pitchFamily="18" charset="0"/>
                          <a:cs typeface="Times New Roman" pitchFamily="18" charset="0"/>
                        </a:rPr>
                        <a:t>Белая</a:t>
                      </a:r>
                    </a:p>
                  </a:txBody>
                  <a:tcPr marL="11403" marR="11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>
                          <a:latin typeface="Times New Roman" pitchFamily="18" charset="0"/>
                          <a:cs typeface="Times New Roman" pitchFamily="18" charset="0"/>
                        </a:rPr>
                        <a:t>Жаренье</a:t>
                      </a:r>
                    </a:p>
                    <a:p>
                      <a:pPr algn="ctr"/>
                      <a:r>
                        <a:rPr lang="ru-RU" sz="1800" b="1" dirty="0">
                          <a:latin typeface="Times New Roman" pitchFamily="18" charset="0"/>
                          <a:cs typeface="Times New Roman" pitchFamily="18" charset="0"/>
                        </a:rPr>
                        <a:t>основным</a:t>
                      </a:r>
                    </a:p>
                    <a:p>
                      <a:pPr algn="ctr"/>
                      <a:r>
                        <a:rPr lang="ru-RU" sz="1800" b="1" dirty="0">
                          <a:latin typeface="Times New Roman" pitchFamily="18" charset="0"/>
                          <a:cs typeface="Times New Roman" pitchFamily="18" charset="0"/>
                        </a:rPr>
                        <a:t>способом</a:t>
                      </a:r>
                    </a:p>
                  </a:txBody>
                  <a:tcPr marL="11403" marR="11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>
                          <a:latin typeface="Times New Roman" pitchFamily="18" charset="0"/>
                          <a:cs typeface="Times New Roman" pitchFamily="18" charset="0"/>
                        </a:rPr>
                        <a:t>Общая</a:t>
                      </a:r>
                    </a:p>
                  </a:txBody>
                  <a:tcPr marL="11403" marR="11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084112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>
                          <a:latin typeface="Times New Roman" pitchFamily="18" charset="0"/>
                          <a:cs typeface="Times New Roman" pitchFamily="18" charset="0"/>
                        </a:rPr>
                        <a:t>Биточки рубленые </a:t>
                      </a:r>
                      <a:r>
                        <a:rPr lang="ru-RU" sz="18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фарширова-нные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1403" marR="11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>
                          <a:latin typeface="Times New Roman" pitchFamily="18" charset="0"/>
                          <a:cs typeface="Times New Roman" pitchFamily="18" charset="0"/>
                        </a:rPr>
                        <a:t>Приплюснуто-круглая форма; толщина 2... 2,5 см, диаметр 6 см</a:t>
                      </a:r>
                    </a:p>
                  </a:txBody>
                  <a:tcPr marL="11403" marR="11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>
                          <a:latin typeface="Times New Roman" pitchFamily="18" charset="0"/>
                          <a:cs typeface="Times New Roman" pitchFamily="18" charset="0"/>
                        </a:rPr>
                        <a:t>Тоже</a:t>
                      </a:r>
                    </a:p>
                  </a:txBody>
                  <a:tcPr marL="11403" marR="11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>
                          <a:latin typeface="Times New Roman" pitchFamily="18" charset="0"/>
                          <a:cs typeface="Times New Roman" pitchFamily="18" charset="0"/>
                        </a:rPr>
                        <a:t>Тоже</a:t>
                      </a:r>
                    </a:p>
                  </a:txBody>
                  <a:tcPr marL="11403" marR="11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latin typeface="Times New Roman" pitchFamily="18" charset="0"/>
                          <a:cs typeface="Times New Roman" pitchFamily="18" charset="0"/>
                        </a:rPr>
                        <a:t>Общая; фарш — мелкорубленые вареные шампиньоны</a:t>
                      </a:r>
                    </a:p>
                  </a:txBody>
                  <a:tcPr marL="11403" marR="11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118244">
                <a:tc>
                  <a:txBody>
                    <a:bodyPr/>
                    <a:lstStyle/>
                    <a:p>
                      <a:pPr algn="ctr"/>
                      <a:r>
                        <a:rPr lang="ru-RU" sz="1800" b="1">
                          <a:latin typeface="Times New Roman" pitchFamily="18" charset="0"/>
                          <a:cs typeface="Times New Roman" pitchFamily="18" charset="0"/>
                        </a:rPr>
                        <a:t>Шницель рубленый</a:t>
                      </a:r>
                    </a:p>
                  </a:txBody>
                  <a:tcPr marL="11403" marR="11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>
                          <a:latin typeface="Times New Roman" pitchFamily="18" charset="0"/>
                          <a:cs typeface="Times New Roman" pitchFamily="18" charset="0"/>
                        </a:rPr>
                        <a:t>Форма овально-приплюснутая; </a:t>
                      </a:r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толщина</a:t>
                      </a:r>
                    </a:p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b="1" dirty="0">
                          <a:latin typeface="Times New Roman" pitchFamily="18" charset="0"/>
                          <a:cs typeface="Times New Roman" pitchFamily="18" charset="0"/>
                        </a:rPr>
                        <a:t>1 см; кирпичик с овальными краями</a:t>
                      </a:r>
                    </a:p>
                  </a:txBody>
                  <a:tcPr marL="11403" marR="11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</a:p>
                  </a:txBody>
                  <a:tcPr marL="11403" marR="11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</a:p>
                  </a:txBody>
                  <a:tcPr marL="11403" marR="11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latin typeface="Times New Roman" pitchFamily="18" charset="0"/>
                          <a:cs typeface="Times New Roman" pitchFamily="18" charset="0"/>
                        </a:rPr>
                        <a:t>Общая; уменьшают количество хлеба (на 1 кг мяса 200 г хлеба)</a:t>
                      </a:r>
                    </a:p>
                  </a:txBody>
                  <a:tcPr marL="11403" marR="11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063027">
                <a:tc>
                  <a:txBody>
                    <a:bodyPr/>
                    <a:lstStyle/>
                    <a:p>
                      <a:pPr algn="ctr"/>
                      <a:r>
                        <a:rPr lang="ru-RU" sz="1800" b="1">
                          <a:latin typeface="Times New Roman" pitchFamily="18" charset="0"/>
                          <a:cs typeface="Times New Roman" pitchFamily="18" charset="0"/>
                        </a:rPr>
                        <a:t>Котлеты пожарские</a:t>
                      </a:r>
                    </a:p>
                  </a:txBody>
                  <a:tcPr marL="11403" marR="11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>
                          <a:latin typeface="Times New Roman" pitchFamily="18" charset="0"/>
                          <a:cs typeface="Times New Roman" pitchFamily="18" charset="0"/>
                        </a:rPr>
                        <a:t>Яйцевидно-приплюснутая; кирпичик с овальными краями</a:t>
                      </a:r>
                    </a:p>
                  </a:txBody>
                  <a:tcPr marL="11403" marR="11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Пшеничный хлеб, нарезанный куби­ками или соломкой</a:t>
                      </a:r>
                    </a:p>
                  </a:txBody>
                  <a:tcPr marL="11403" marR="11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</a:p>
                  </a:txBody>
                  <a:tcPr marL="11403" marR="11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>
                          <a:latin typeface="Times New Roman" pitchFamily="18" charset="0"/>
                          <a:cs typeface="Times New Roman" pitchFamily="18" charset="0"/>
                        </a:rPr>
                        <a:t>Общая</a:t>
                      </a:r>
                    </a:p>
                  </a:txBody>
                  <a:tcPr marL="11403" marR="11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13084">
                <a:tc>
                  <a:txBody>
                    <a:bodyPr/>
                    <a:lstStyle/>
                    <a:p>
                      <a:pPr algn="ctr"/>
                      <a:r>
                        <a:rPr lang="ru-RU" sz="1800" b="1">
                          <a:latin typeface="Times New Roman" pitchFamily="18" charset="0"/>
                          <a:cs typeface="Times New Roman" pitchFamily="18" charset="0"/>
                        </a:rPr>
                        <a:t>Зразы</a:t>
                      </a:r>
                    </a:p>
                  </a:txBody>
                  <a:tcPr marL="11403" marR="11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>
                          <a:latin typeface="Times New Roman" pitchFamily="18" charset="0"/>
                          <a:cs typeface="Times New Roman" pitchFamily="18" charset="0"/>
                        </a:rPr>
                        <a:t>Кирпичик с овальными краями</a:t>
                      </a:r>
                    </a:p>
                  </a:txBody>
                  <a:tcPr marL="11403" marR="11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>
                          <a:latin typeface="Times New Roman" pitchFamily="18" charset="0"/>
                          <a:cs typeface="Times New Roman" pitchFamily="18" charset="0"/>
                        </a:rPr>
                        <a:t>Не панируют</a:t>
                      </a:r>
                    </a:p>
                  </a:txBody>
                  <a:tcPr marL="11403" marR="11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latin typeface="Times New Roman" pitchFamily="18" charset="0"/>
                          <a:cs typeface="Times New Roman" pitchFamily="18" charset="0"/>
                        </a:rPr>
                        <a:t>Варка на пару или </a:t>
                      </a:r>
                      <a:r>
                        <a:rPr lang="ru-RU" sz="1600" b="1" dirty="0" err="1">
                          <a:latin typeface="Times New Roman" pitchFamily="18" charset="0"/>
                          <a:cs typeface="Times New Roman" pitchFamily="18" charset="0"/>
                        </a:rPr>
                        <a:t>припускание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1403" marR="11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>
                          <a:latin typeface="Times New Roman" pitchFamily="18" charset="0"/>
                          <a:cs typeface="Times New Roman" pitchFamily="18" charset="0"/>
                        </a:rPr>
                        <a:t>Общая; фарш — омлетная масса с </a:t>
                      </a:r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овощами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1403" marR="11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64557" name="Rectangle 45"/>
          <p:cNvSpPr>
            <a:spLocks noChangeArrowheads="1"/>
          </p:cNvSpPr>
          <p:nvPr/>
        </p:nvSpPr>
        <p:spPr bwMode="auto">
          <a:xfrm>
            <a:off x="0" y="1"/>
            <a:ext cx="9001156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Характеристика полуфабрикатов из котлетной массы птицы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</p:spTree>
  </p:cSld>
  <p:clrMapOvr>
    <a:masterClrMapping/>
  </p:clrMapOvr>
  <p:transition advClick="0">
    <p:wheel spokes="8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-1"/>
            <a:ext cx="9001157" cy="107721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Схема приготовления котлетной массы из птицы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1000108"/>
            <a:ext cx="1571636" cy="64294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Филе птицы</a:t>
            </a:r>
            <a:endParaRPr lang="ru-RU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714744" y="1000108"/>
            <a:ext cx="1571636" cy="64294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Молоко или вода</a:t>
            </a:r>
            <a:endParaRPr lang="ru-RU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429256" y="1000108"/>
            <a:ext cx="1571636" cy="64294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Сливочное масло</a:t>
            </a:r>
            <a:endParaRPr lang="ru-RU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7286644" y="1000108"/>
            <a:ext cx="1571636" cy="64294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Соль, специи</a:t>
            </a:r>
            <a:endParaRPr lang="ru-RU" b="1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1928794" y="1000108"/>
            <a:ext cx="1571636" cy="64294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Хлеб пшеничный без корок</a:t>
            </a:r>
            <a:endParaRPr lang="ru-RU" sz="1400" b="1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5720" y="2071678"/>
            <a:ext cx="1714512" cy="78581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МКО птицы</a:t>
            </a:r>
            <a:endParaRPr lang="ru-RU" b="1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2428860" y="2500306"/>
            <a:ext cx="2786082" cy="71438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Замачивание </a:t>
            </a:r>
            <a:endParaRPr lang="ru-RU" b="1" dirty="0"/>
          </a:p>
        </p:txBody>
      </p:sp>
      <p:cxnSp>
        <p:nvCxnSpPr>
          <p:cNvPr id="38" name="Прямая со стрелкой 37"/>
          <p:cNvCxnSpPr>
            <a:stCxn id="16" idx="2"/>
            <a:endCxn id="19" idx="0"/>
          </p:cNvCxnSpPr>
          <p:nvPr/>
        </p:nvCxnSpPr>
        <p:spPr>
          <a:xfrm rot="16200000" flipH="1">
            <a:off x="2839628" y="1518033"/>
            <a:ext cx="857256" cy="110728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>
            <a:stCxn id="12" idx="2"/>
            <a:endCxn id="19" idx="0"/>
          </p:cNvCxnSpPr>
          <p:nvPr/>
        </p:nvCxnSpPr>
        <p:spPr>
          <a:xfrm rot="5400000">
            <a:off x="3732604" y="1732348"/>
            <a:ext cx="857256" cy="67866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>
            <a:stCxn id="5" idx="2"/>
          </p:cNvCxnSpPr>
          <p:nvPr/>
        </p:nvCxnSpPr>
        <p:spPr>
          <a:xfrm rot="5400000">
            <a:off x="785786" y="1857364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Прямоугольник 42"/>
          <p:cNvSpPr/>
          <p:nvPr/>
        </p:nvSpPr>
        <p:spPr>
          <a:xfrm>
            <a:off x="2428860" y="3429000"/>
            <a:ext cx="2786082" cy="71438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Слегка отжать</a:t>
            </a:r>
            <a:endParaRPr lang="ru-RU" b="1" dirty="0"/>
          </a:p>
        </p:txBody>
      </p:sp>
      <p:sp>
        <p:nvSpPr>
          <p:cNvPr id="44" name="Прямоугольник 43"/>
          <p:cNvSpPr/>
          <p:nvPr/>
        </p:nvSpPr>
        <p:spPr>
          <a:xfrm>
            <a:off x="285720" y="3143248"/>
            <a:ext cx="1714512" cy="114300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Пропустить через мясорубку</a:t>
            </a:r>
            <a:endParaRPr lang="ru-RU" b="1" dirty="0"/>
          </a:p>
        </p:txBody>
      </p:sp>
      <p:sp>
        <p:nvSpPr>
          <p:cNvPr id="50" name="Прямоугольник 49"/>
          <p:cNvSpPr/>
          <p:nvPr/>
        </p:nvSpPr>
        <p:spPr>
          <a:xfrm>
            <a:off x="571472" y="4572008"/>
            <a:ext cx="2286016" cy="78581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r>
              <a:rPr lang="ru-RU" b="1" dirty="0" smtClean="0"/>
              <a:t>Пропустить через мясорубку</a:t>
            </a:r>
            <a:endParaRPr lang="ru-RU" b="1" dirty="0"/>
          </a:p>
        </p:txBody>
      </p:sp>
      <p:cxnSp>
        <p:nvCxnSpPr>
          <p:cNvPr id="70" name="Прямая соединительная линия 69"/>
          <p:cNvCxnSpPr/>
          <p:nvPr/>
        </p:nvCxnSpPr>
        <p:spPr>
          <a:xfrm rot="5400000">
            <a:off x="6465901" y="3321843"/>
            <a:ext cx="3213916" cy="79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6" name="Прямоугольник 75"/>
          <p:cNvSpPr/>
          <p:nvPr/>
        </p:nvSpPr>
        <p:spPr>
          <a:xfrm>
            <a:off x="3428992" y="4572008"/>
            <a:ext cx="2786082" cy="71438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Соединить</a:t>
            </a:r>
            <a:endParaRPr lang="ru-RU" b="1" dirty="0"/>
          </a:p>
        </p:txBody>
      </p:sp>
      <p:cxnSp>
        <p:nvCxnSpPr>
          <p:cNvPr id="78" name="Прямая со стрелкой 77"/>
          <p:cNvCxnSpPr>
            <a:endCxn id="76" idx="3"/>
          </p:cNvCxnSpPr>
          <p:nvPr/>
        </p:nvCxnSpPr>
        <p:spPr>
          <a:xfrm rot="10800000">
            <a:off x="6215074" y="4929198"/>
            <a:ext cx="1857388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7" name="Прямая со стрелкой 86"/>
          <p:cNvCxnSpPr>
            <a:stCxn id="13" idx="2"/>
          </p:cNvCxnSpPr>
          <p:nvPr/>
        </p:nvCxnSpPr>
        <p:spPr>
          <a:xfrm rot="5400000">
            <a:off x="4535487" y="2893215"/>
            <a:ext cx="2929752" cy="42942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0" name="Прямая со стрелкой 89"/>
          <p:cNvCxnSpPr>
            <a:stCxn id="19" idx="2"/>
            <a:endCxn id="43" idx="0"/>
          </p:cNvCxnSpPr>
          <p:nvPr/>
        </p:nvCxnSpPr>
        <p:spPr>
          <a:xfrm rot="5400000">
            <a:off x="3714744" y="3321843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2" name="Прямая со стрелкой 91"/>
          <p:cNvCxnSpPr>
            <a:stCxn id="43" idx="2"/>
          </p:cNvCxnSpPr>
          <p:nvPr/>
        </p:nvCxnSpPr>
        <p:spPr>
          <a:xfrm rot="5400000">
            <a:off x="2553877" y="3303984"/>
            <a:ext cx="428629" cy="210742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Прямая со стрелкой 94"/>
          <p:cNvCxnSpPr>
            <a:stCxn id="43" idx="2"/>
            <a:endCxn id="76" idx="0"/>
          </p:cNvCxnSpPr>
          <p:nvPr/>
        </p:nvCxnSpPr>
        <p:spPr>
          <a:xfrm rot="16200000" flipH="1">
            <a:off x="4107653" y="3857628"/>
            <a:ext cx="428628" cy="10001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" name="Прямая со стрелкой 108"/>
          <p:cNvCxnSpPr/>
          <p:nvPr/>
        </p:nvCxnSpPr>
        <p:spPr>
          <a:xfrm>
            <a:off x="5715008" y="1714488"/>
            <a:ext cx="7143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Прямая со стрелкой 113"/>
          <p:cNvCxnSpPr>
            <a:stCxn id="18" idx="2"/>
            <a:endCxn id="44" idx="0"/>
          </p:cNvCxnSpPr>
          <p:nvPr/>
        </p:nvCxnSpPr>
        <p:spPr>
          <a:xfrm rot="5400000">
            <a:off x="1000100" y="3000372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6" name="Прямая со стрелкой 115"/>
          <p:cNvCxnSpPr>
            <a:stCxn id="44" idx="2"/>
            <a:endCxn id="50" idx="0"/>
          </p:cNvCxnSpPr>
          <p:nvPr/>
        </p:nvCxnSpPr>
        <p:spPr>
          <a:xfrm rot="16200000" flipH="1">
            <a:off x="1285852" y="4143380"/>
            <a:ext cx="285752" cy="5715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7" name="Прямоугольник 116"/>
          <p:cNvSpPr/>
          <p:nvPr/>
        </p:nvSpPr>
        <p:spPr>
          <a:xfrm>
            <a:off x="3428992" y="5357826"/>
            <a:ext cx="2786082" cy="571504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Перемешивание , взбивание</a:t>
            </a:r>
            <a:endParaRPr lang="ru-RU" b="1" dirty="0"/>
          </a:p>
        </p:txBody>
      </p:sp>
      <p:sp>
        <p:nvSpPr>
          <p:cNvPr id="118" name="Прямоугольник 117"/>
          <p:cNvSpPr/>
          <p:nvPr/>
        </p:nvSpPr>
        <p:spPr>
          <a:xfrm>
            <a:off x="3428992" y="6000768"/>
            <a:ext cx="2786082" cy="571504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Формование полуфабрикатов</a:t>
            </a:r>
            <a:endParaRPr lang="ru-RU" b="1" dirty="0"/>
          </a:p>
        </p:txBody>
      </p:sp>
    </p:spTree>
  </p:cSld>
  <p:clrMapOvr>
    <a:masterClrMapping/>
  </p:clrMapOvr>
  <p:transition advClick="0">
    <p:wheel spokes="8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Мясные полуфабрикаты &quot; Простые рецепты от лучших кулинаров мира"/>
          <p:cNvPicPr/>
          <p:nvPr/>
        </p:nvPicPr>
        <p:blipFill>
          <a:blip r:embed="rId2" cstate="print"/>
          <a:srcRect t="18395" r="74628" b="66666"/>
          <a:stretch>
            <a:fillRect/>
          </a:stretch>
        </p:blipFill>
        <p:spPr bwMode="auto">
          <a:xfrm>
            <a:off x="6215074" y="1142984"/>
            <a:ext cx="2600325" cy="1714512"/>
          </a:xfrm>
          <a:prstGeom prst="rect">
            <a:avLst/>
          </a:prstGeom>
          <a:noFill/>
        </p:spPr>
      </p:pic>
      <p:pic>
        <p:nvPicPr>
          <p:cNvPr id="10" name="Рисунок 9" descr="Мясные полуфабрикаты &quot; Простые рецепты от лучших кулинаров мира"/>
          <p:cNvPicPr/>
          <p:nvPr/>
        </p:nvPicPr>
        <p:blipFill>
          <a:blip r:embed="rId2" cstate="print"/>
          <a:srcRect l="49628" t="17490" r="25372" b="66893"/>
          <a:stretch>
            <a:fillRect/>
          </a:stretch>
        </p:blipFill>
        <p:spPr bwMode="auto">
          <a:xfrm>
            <a:off x="6215074" y="4786322"/>
            <a:ext cx="2562225" cy="1785950"/>
          </a:xfrm>
          <a:prstGeom prst="rect">
            <a:avLst/>
          </a:prstGeom>
          <a:noFill/>
        </p:spPr>
      </p:pic>
      <p:pic>
        <p:nvPicPr>
          <p:cNvPr id="11" name="Рисунок 10" descr="Мясные полуфабрикаты &quot; Простые рецепты от лучших кулинаров мира"/>
          <p:cNvPicPr/>
          <p:nvPr/>
        </p:nvPicPr>
        <p:blipFill>
          <a:blip r:embed="rId2" cstate="print"/>
          <a:srcRect l="49628" t="40169" r="25372" b="42720"/>
          <a:stretch>
            <a:fillRect/>
          </a:stretch>
        </p:blipFill>
        <p:spPr bwMode="auto">
          <a:xfrm>
            <a:off x="3143240" y="1142985"/>
            <a:ext cx="2714644" cy="1643074"/>
          </a:xfrm>
          <a:prstGeom prst="rect">
            <a:avLst/>
          </a:prstGeom>
          <a:noFill/>
        </p:spPr>
      </p:pic>
      <p:pic>
        <p:nvPicPr>
          <p:cNvPr id="12" name="Рисунок 11" descr="Мясные полуфабрикаты &quot; Простые рецепты от лучших кулинаров мира"/>
          <p:cNvPicPr/>
          <p:nvPr/>
        </p:nvPicPr>
        <p:blipFill>
          <a:blip r:embed="rId2" cstate="print"/>
          <a:srcRect l="25186" t="63346" r="50465" b="18999"/>
          <a:stretch>
            <a:fillRect/>
          </a:stretch>
        </p:blipFill>
        <p:spPr bwMode="auto">
          <a:xfrm>
            <a:off x="214282" y="4786322"/>
            <a:ext cx="2495550" cy="1857375"/>
          </a:xfrm>
          <a:prstGeom prst="rect">
            <a:avLst/>
          </a:prstGeom>
          <a:noFill/>
        </p:spPr>
      </p:pic>
      <p:pic>
        <p:nvPicPr>
          <p:cNvPr id="13" name="Рисунок 12" descr="Мясные полуфабрикаты &quot; Простые рецепты от лучших кулинаров мира"/>
          <p:cNvPicPr/>
          <p:nvPr/>
        </p:nvPicPr>
        <p:blipFill>
          <a:blip r:embed="rId2" cstate="print"/>
          <a:srcRect l="75558" t="17716" b="67346"/>
          <a:stretch>
            <a:fillRect/>
          </a:stretch>
        </p:blipFill>
        <p:spPr bwMode="auto">
          <a:xfrm>
            <a:off x="214282" y="1142984"/>
            <a:ext cx="2571768" cy="1714512"/>
          </a:xfrm>
          <a:prstGeom prst="rect">
            <a:avLst/>
          </a:prstGeom>
          <a:noFill/>
        </p:spPr>
      </p:pic>
      <p:pic>
        <p:nvPicPr>
          <p:cNvPr id="14" name="Рисунок 13" descr="Мясные полуфабрикаты &quot; Простые рецепты от лучших кулинаров мира"/>
          <p:cNvPicPr/>
          <p:nvPr/>
        </p:nvPicPr>
        <p:blipFill>
          <a:blip r:embed="rId2" cstate="print"/>
          <a:srcRect l="75558" t="64071" b="20312"/>
          <a:stretch>
            <a:fillRect/>
          </a:stretch>
        </p:blipFill>
        <p:spPr bwMode="auto">
          <a:xfrm>
            <a:off x="3143240" y="4786322"/>
            <a:ext cx="2714644" cy="1785950"/>
          </a:xfrm>
          <a:prstGeom prst="rect">
            <a:avLst/>
          </a:prstGeom>
          <a:noFill/>
        </p:spPr>
      </p:pic>
      <p:pic>
        <p:nvPicPr>
          <p:cNvPr id="16" name="Рисунок 15" descr="Мясные полуфабрикаты &quot; Простые рецепты от лучших кулинаров мира"/>
          <p:cNvPicPr/>
          <p:nvPr/>
        </p:nvPicPr>
        <p:blipFill>
          <a:blip r:embed="rId2" cstate="print"/>
          <a:srcRect l="24535" t="41047" r="50372" b="43592"/>
          <a:stretch>
            <a:fillRect/>
          </a:stretch>
        </p:blipFill>
        <p:spPr bwMode="auto">
          <a:xfrm>
            <a:off x="3143240" y="2857496"/>
            <a:ext cx="2714644" cy="1857388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0" y="0"/>
            <a:ext cx="9144001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Полуфабрикаты из котлетной </a:t>
            </a:r>
          </a:p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массы птицы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9" name="Рисунок 18" descr="Мясные полуфабрикаты &quot; Простые рецепты от лучших кулинаров мира"/>
          <p:cNvPicPr/>
          <p:nvPr/>
        </p:nvPicPr>
        <p:blipFill>
          <a:blip r:embed="rId2" cstate="print"/>
          <a:srcRect l="24535" t="16959" r="50465" b="66344"/>
          <a:stretch>
            <a:fillRect/>
          </a:stretch>
        </p:blipFill>
        <p:spPr bwMode="auto">
          <a:xfrm>
            <a:off x="214282" y="2928934"/>
            <a:ext cx="2562225" cy="1785950"/>
          </a:xfrm>
          <a:prstGeom prst="rect">
            <a:avLst/>
          </a:prstGeom>
          <a:noFill/>
        </p:spPr>
      </p:pic>
      <p:sp>
        <p:nvSpPr>
          <p:cNvPr id="20" name="TextBox 19"/>
          <p:cNvSpPr txBox="1"/>
          <p:nvPr/>
        </p:nvSpPr>
        <p:spPr>
          <a:xfrm flipH="1">
            <a:off x="6286512" y="6143644"/>
            <a:ext cx="2500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Котлеты </a:t>
            </a:r>
            <a:r>
              <a:rPr lang="ru-RU" b="1" dirty="0" err="1" smtClean="0"/>
              <a:t>пожарские</a:t>
            </a:r>
            <a:endParaRPr lang="ru-RU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3428992" y="2500306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Шницель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6786578" y="2500306"/>
            <a:ext cx="1198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Биточки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500034" y="4286256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Котлеты</a:t>
            </a:r>
            <a:endParaRPr lang="ru-RU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3571868" y="4286256"/>
            <a:ext cx="16109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 smtClean="0"/>
              <a:t>Рулетики</a:t>
            </a:r>
            <a:endParaRPr lang="ru-RU" b="1" dirty="0"/>
          </a:p>
        </p:txBody>
      </p:sp>
      <p:sp>
        <p:nvSpPr>
          <p:cNvPr id="25" name="TextBox 24"/>
          <p:cNvSpPr txBox="1"/>
          <p:nvPr/>
        </p:nvSpPr>
        <p:spPr>
          <a:xfrm flipH="1">
            <a:off x="214282" y="6286520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Фрикадельки</a:t>
            </a:r>
            <a:endParaRPr lang="ru-RU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3643306" y="6143644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Зразы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214282" y="2285993"/>
            <a:ext cx="25003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Котлеты фаршированные</a:t>
            </a:r>
            <a:endParaRPr lang="ru-RU" b="1" dirty="0"/>
          </a:p>
        </p:txBody>
      </p:sp>
      <p:pic>
        <p:nvPicPr>
          <p:cNvPr id="31" name="Рисунок 30" descr="Мясные полуфабрикаты &quot; Простые рецепты от лучших кулинаров мира"/>
          <p:cNvPicPr/>
          <p:nvPr/>
        </p:nvPicPr>
        <p:blipFill>
          <a:blip r:embed="rId2" cstate="print"/>
          <a:srcRect l="75000" t="40079" b="42900"/>
          <a:stretch>
            <a:fillRect/>
          </a:stretch>
        </p:blipFill>
        <p:spPr bwMode="auto">
          <a:xfrm>
            <a:off x="6215074" y="2928934"/>
            <a:ext cx="2562225" cy="1790700"/>
          </a:xfrm>
          <a:prstGeom prst="rect">
            <a:avLst/>
          </a:prstGeom>
          <a:noFill/>
        </p:spPr>
      </p:pic>
      <p:sp>
        <p:nvSpPr>
          <p:cNvPr id="32" name="TextBox 31"/>
          <p:cNvSpPr txBox="1"/>
          <p:nvPr/>
        </p:nvSpPr>
        <p:spPr>
          <a:xfrm>
            <a:off x="7072330" y="4214818"/>
            <a:ext cx="1200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err="1" smtClean="0"/>
              <a:t>Нагетцы</a:t>
            </a:r>
            <a:r>
              <a:rPr lang="ru-RU" b="1" dirty="0" smtClean="0"/>
              <a:t> </a:t>
            </a:r>
            <a:endParaRPr lang="ru-RU" b="1" dirty="0"/>
          </a:p>
        </p:txBody>
      </p:sp>
    </p:spTree>
  </p:cSld>
  <p:clrMapOvr>
    <a:masterClrMapping/>
  </p:clrMapOvr>
  <p:transition advClick="0">
    <p:wheel spokes="8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44" y="928671"/>
            <a:ext cx="8786874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buFont typeface="+mj-lt"/>
              <a:buAutoNum type="arabicPeriod"/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Андросов В.П., </a:t>
            </a:r>
            <a:r>
              <a:rPr lang="ru-RU" sz="1600" i="1" dirty="0" err="1" smtClean="0">
                <a:latin typeface="Times New Roman" pitchFamily="18" charset="0"/>
                <a:cs typeface="Times New Roman" pitchFamily="18" charset="0"/>
              </a:rPr>
              <a:t>Пыжова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 Т.В., </a:t>
            </a:r>
            <a:r>
              <a:rPr lang="ru-RU" sz="1600" i="1" dirty="0" err="1" smtClean="0">
                <a:latin typeface="Times New Roman" pitchFamily="18" charset="0"/>
                <a:cs typeface="Times New Roman" pitchFamily="18" charset="0"/>
              </a:rPr>
              <a:t>Овчинникова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 Л.В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«Производственное обучение профессии «Повар»/Часть3. Приготовление холодных блюд и закусок»/Учебное пособие. – М.: «Академия», 2007, –128с.</a:t>
            </a:r>
          </a:p>
          <a:p>
            <a:pPr marL="228600" indent="-228600">
              <a:buFont typeface="+mj-lt"/>
              <a:buAutoNum type="arabicPeriod"/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Анфимова Н.А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«Кулинария». /Учеб. пособие для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нач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проф. образования – М.: «Академия» –2011, – 328с.</a:t>
            </a:r>
          </a:p>
          <a:p>
            <a:pPr marL="228600" indent="-228600">
              <a:buFont typeface="+mj-lt"/>
              <a:buAutoNum type="arabicPeriod"/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Дубровская Н.И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«Кулинария. Лабораторный практикум». – М.:«Академия» –2011, – 240с.</a:t>
            </a:r>
          </a:p>
          <a:p>
            <a:pPr marL="228600" indent="-228600">
              <a:buFont typeface="+mj-lt"/>
              <a:buAutoNum type="arabicPeriod"/>
            </a:pPr>
            <a:r>
              <a:rPr lang="ru-RU" sz="1600" i="1" dirty="0" err="1" smtClean="0">
                <a:latin typeface="Times New Roman" pitchFamily="18" charset="0"/>
                <a:cs typeface="Times New Roman" pitchFamily="18" charset="0"/>
              </a:rPr>
              <a:t>Золин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 В.П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«Технологическое оборудование предприятий общественного питания». /Учебник для начального профессионального образования – М.: «Академия» – 2010, – 285с.</a:t>
            </a:r>
          </a:p>
          <a:p>
            <a:pPr marL="228600" indent="-228600">
              <a:buFont typeface="+mj-lt"/>
              <a:buAutoNum type="arabicPeriod"/>
            </a:pPr>
            <a:r>
              <a:rPr lang="ru-RU" sz="1600" i="1" dirty="0" err="1" smtClean="0">
                <a:latin typeface="Times New Roman" pitchFamily="18" charset="0"/>
                <a:cs typeface="Times New Roman" pitchFamily="18" charset="0"/>
              </a:rPr>
              <a:t>Качурина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 Т.А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«Кулинария: рабочая тетрадь». – М.: «Академия» – 2008, – 160с.</a:t>
            </a:r>
          </a:p>
          <a:p>
            <a:pPr marL="228600" indent="-228600">
              <a:buFont typeface="+mj-lt"/>
              <a:buAutoNum type="arabicPeriod"/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Скакун В.А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«Организация и методика профессионального обучения»/Учебное пособие. – М.: «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Форум-Инфра-М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», 2009, – 336с.</a:t>
            </a:r>
          </a:p>
          <a:p>
            <a:pPr marL="228600" indent="-228600">
              <a:buFont typeface="+mj-lt"/>
              <a:buAutoNum type="arabicPeriod"/>
            </a:pPr>
            <a:r>
              <a:rPr lang="ru-RU" sz="1600" i="1" dirty="0" err="1" smtClean="0">
                <a:latin typeface="Times New Roman" pitchFamily="18" charset="0"/>
                <a:cs typeface="Times New Roman" pitchFamily="18" charset="0"/>
              </a:rPr>
              <a:t>Смиряжко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 Т.Г., </a:t>
            </a:r>
            <a:r>
              <a:rPr lang="ru-RU" sz="1600" i="1" dirty="0" err="1" smtClean="0">
                <a:latin typeface="Times New Roman" pitchFamily="18" charset="0"/>
                <a:cs typeface="Times New Roman" pitchFamily="18" charset="0"/>
              </a:rPr>
              <a:t>Дерюгина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 М.Ю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«Кулинария. Контрольные материалы»./Учебное пособие. – М.: «Академия» –2009, – 400с.</a:t>
            </a:r>
          </a:p>
          <a:p>
            <a:pPr marL="228600" indent="-228600">
              <a:buFont typeface="+mj-lt"/>
              <a:buAutoNum type="arabicPeriod"/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Усов В.В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«Русская кухня». – М.: «Академия» – 2008, – 416с.</a:t>
            </a:r>
          </a:p>
          <a:p>
            <a:pPr marL="228600" indent="-228600">
              <a:buFont typeface="+mj-lt"/>
              <a:buAutoNum type="arabicPeriod"/>
            </a:pPr>
            <a:r>
              <a:rPr lang="ru-RU" sz="1600" i="1" dirty="0" err="1" smtClean="0">
                <a:latin typeface="Times New Roman" pitchFamily="18" charset="0"/>
                <a:cs typeface="Times New Roman" pitchFamily="18" charset="0"/>
              </a:rPr>
              <a:t>Шильман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 Л.З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«Технологические процессы предприятий питания». – М.: «Академия» –2011, –192с.</a:t>
            </a:r>
          </a:p>
          <a:p>
            <a:pPr marL="228600" indent="-228600">
              <a:buFont typeface="+mj-lt"/>
              <a:buAutoNum type="arabicPeriod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Сборник рецептур блюд и кулинарных изделий. Для предприятий общественного питания. / Составители: Алексей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Здобнов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Виктор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Цыганенко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– Издательство: Лада, Арий, – 2008.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228600" indent="-228600">
              <a:buFont typeface="+mj-lt"/>
              <a:buAutoNum type="arabicPeriod"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2"/>
              </a:rPr>
              <a:t>ttp://www.combinefoods.ru/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228600" indent="-228600">
              <a:buFont typeface="+mj-lt"/>
              <a:buAutoNum type="arabicPeriod"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http://abc.vvsu.ru/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228600" indent="-228600">
              <a:buFont typeface="+mj-lt"/>
              <a:buAutoNum type="arabicPeriod"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http://xn----7sbbhn4brhhfdm.xn--p1ai/index.php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228600" indent="-228600">
              <a:buFont typeface="+mj-lt"/>
              <a:buAutoNum type="arabicPeriod"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5"/>
              </a:rPr>
              <a:t>http://www.leice.ru/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228600" indent="-228600">
              <a:buFont typeface="+mj-lt"/>
              <a:buAutoNum type="arabicPeriod"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228600" indent="-228600">
              <a:buFont typeface="+mj-lt"/>
              <a:buAutoNum type="arabicPeriod"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228600" indent="-228600">
              <a:buFont typeface="+mj-lt"/>
              <a:buAutoNum type="arabicPeriod"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57422" y="357166"/>
            <a:ext cx="4214842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Источники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>
    <p:wheel spokes="8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3" y="857232"/>
            <a:ext cx="8286809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внимание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!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69634" name="Picture 2" descr="http://im3-tub-ru.yandex.net/i?id=2f81d445db8d8919adb7c301bc073d10-47-144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3786190"/>
            <a:ext cx="5000660" cy="2571768"/>
          </a:xfrm>
          <a:prstGeom prst="ellipse">
            <a:avLst/>
          </a:prstGeom>
          <a:noFill/>
        </p:spPr>
      </p:pic>
    </p:spTree>
  </p:cSld>
  <p:clrMapOvr>
    <a:masterClrMapping/>
  </p:clrMapOvr>
  <p:transition advClick="0"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-214338"/>
            <a:ext cx="8229600" cy="1143000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Классификация домашней птицы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2357422" y="1500174"/>
            <a:ext cx="4714908" cy="785818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428860" y="1643050"/>
            <a:ext cx="4429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/>
              <a:t>Сельскохозяйственную птицу подразделяют</a:t>
            </a:r>
            <a:endParaRPr lang="ru-RU" sz="1600" b="1" dirty="0"/>
          </a:p>
        </p:txBody>
      </p:sp>
      <p:sp>
        <p:nvSpPr>
          <p:cNvPr id="5" name="Овал 4"/>
          <p:cNvSpPr/>
          <p:nvPr/>
        </p:nvSpPr>
        <p:spPr>
          <a:xfrm>
            <a:off x="285720" y="2786058"/>
            <a:ext cx="1500198" cy="121444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по виду</a:t>
            </a:r>
            <a:endParaRPr lang="ru-RU" sz="1400" b="1" dirty="0"/>
          </a:p>
        </p:txBody>
      </p:sp>
      <p:sp>
        <p:nvSpPr>
          <p:cNvPr id="8" name="Овал 7"/>
          <p:cNvSpPr/>
          <p:nvPr/>
        </p:nvSpPr>
        <p:spPr>
          <a:xfrm>
            <a:off x="3500430" y="2714620"/>
            <a:ext cx="1643074" cy="1285884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857356" y="2714620"/>
            <a:ext cx="1571636" cy="1285884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5214942" y="2714620"/>
            <a:ext cx="1785950" cy="1357322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2143108" y="3071810"/>
            <a:ext cx="11110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/>
              <a:t>по возрасту </a:t>
            </a:r>
            <a:endParaRPr lang="ru-RU" sz="1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786182" y="3143248"/>
            <a:ext cx="11430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/>
              <a:t>по </a:t>
            </a:r>
          </a:p>
          <a:p>
            <a:pPr algn="ctr"/>
            <a:r>
              <a:rPr lang="ru-RU" sz="1200" b="1" dirty="0" smtClean="0"/>
              <a:t>упитанности </a:t>
            </a:r>
            <a:endParaRPr lang="ru-RU" sz="12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286380" y="3071810"/>
            <a:ext cx="17859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dirty="0" smtClean="0"/>
              <a:t> </a:t>
            </a:r>
            <a:r>
              <a:rPr lang="ru-RU" sz="1000" b="1" dirty="0" smtClean="0"/>
              <a:t>по способу </a:t>
            </a:r>
          </a:p>
          <a:p>
            <a:pPr algn="ctr"/>
            <a:r>
              <a:rPr lang="ru-RU" sz="1000" b="1" dirty="0" smtClean="0"/>
              <a:t>и качеству технологической обработки</a:t>
            </a:r>
            <a:endParaRPr lang="ru-RU" sz="1000" b="1" dirty="0"/>
          </a:p>
        </p:txBody>
      </p:sp>
      <p:sp>
        <p:nvSpPr>
          <p:cNvPr id="14" name="Овал 13"/>
          <p:cNvSpPr/>
          <p:nvPr/>
        </p:nvSpPr>
        <p:spPr>
          <a:xfrm>
            <a:off x="7215206" y="2786058"/>
            <a:ext cx="1643074" cy="1285884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7429520" y="3071810"/>
            <a:ext cx="12144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/>
              <a:t> </a:t>
            </a:r>
            <a:r>
              <a:rPr lang="ru-RU" sz="1200" b="1" dirty="0" smtClean="0"/>
              <a:t>по </a:t>
            </a:r>
          </a:p>
          <a:p>
            <a:pPr algn="ctr"/>
            <a:r>
              <a:rPr lang="ru-RU" sz="1200" b="1" dirty="0" smtClean="0"/>
              <a:t>термическому состоянию</a:t>
            </a:r>
            <a:endParaRPr lang="ru-RU" sz="1200" b="1" dirty="0"/>
          </a:p>
        </p:txBody>
      </p:sp>
      <p:cxnSp>
        <p:nvCxnSpPr>
          <p:cNvPr id="17" name="Прямая со стрелкой 16"/>
          <p:cNvCxnSpPr>
            <a:stCxn id="3" idx="4"/>
          </p:cNvCxnSpPr>
          <p:nvPr/>
        </p:nvCxnSpPr>
        <p:spPr>
          <a:xfrm rot="5400000">
            <a:off x="2786050" y="857232"/>
            <a:ext cx="500066" cy="335758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stCxn id="3" idx="4"/>
            <a:endCxn id="8" idx="0"/>
          </p:cNvCxnSpPr>
          <p:nvPr/>
        </p:nvCxnSpPr>
        <p:spPr>
          <a:xfrm rot="5400000">
            <a:off x="4304108" y="2303852"/>
            <a:ext cx="428628" cy="39290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stCxn id="3" idx="4"/>
            <a:endCxn id="9" idx="7"/>
          </p:cNvCxnSpPr>
          <p:nvPr/>
        </p:nvCxnSpPr>
        <p:spPr>
          <a:xfrm rot="5400000">
            <a:off x="3648384" y="1836440"/>
            <a:ext cx="616941" cy="151604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stCxn id="3" idx="4"/>
            <a:endCxn id="10" idx="0"/>
          </p:cNvCxnSpPr>
          <p:nvPr/>
        </p:nvCxnSpPr>
        <p:spPr>
          <a:xfrm rot="16200000" flipH="1">
            <a:off x="5197082" y="1803785"/>
            <a:ext cx="428628" cy="139304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stCxn id="3" idx="4"/>
            <a:endCxn id="14" idx="0"/>
          </p:cNvCxnSpPr>
          <p:nvPr/>
        </p:nvCxnSpPr>
        <p:spPr>
          <a:xfrm rot="16200000" flipH="1">
            <a:off x="6125776" y="875091"/>
            <a:ext cx="500066" cy="332186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Овал 26"/>
          <p:cNvSpPr/>
          <p:nvPr/>
        </p:nvSpPr>
        <p:spPr>
          <a:xfrm>
            <a:off x="2285984" y="4214818"/>
            <a:ext cx="5143536" cy="714380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TextBox 27"/>
          <p:cNvSpPr txBox="1"/>
          <p:nvPr/>
        </p:nvSpPr>
        <p:spPr>
          <a:xfrm>
            <a:off x="3643306" y="4429132"/>
            <a:ext cx="2786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Пернатую дичь делят</a:t>
            </a:r>
            <a:endParaRPr lang="ru-RU" b="1" dirty="0"/>
          </a:p>
        </p:txBody>
      </p:sp>
      <p:sp>
        <p:nvSpPr>
          <p:cNvPr id="29" name="Овал 28"/>
          <p:cNvSpPr/>
          <p:nvPr/>
        </p:nvSpPr>
        <p:spPr>
          <a:xfrm>
            <a:off x="285720" y="5429264"/>
            <a:ext cx="2071702" cy="1000132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4714876" y="5500702"/>
            <a:ext cx="2071702" cy="1000132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6858016" y="5357826"/>
            <a:ext cx="2071702" cy="1000132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2500298" y="5429264"/>
            <a:ext cx="2071702" cy="1000132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на степную</a:t>
            </a:r>
            <a:endParaRPr lang="ru-RU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571472" y="5715016"/>
            <a:ext cx="1467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/>
              <a:t>на боровую</a:t>
            </a:r>
            <a:endParaRPr lang="ru-RU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4786314" y="5643578"/>
            <a:ext cx="2050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/>
              <a:t>на </a:t>
            </a:r>
          </a:p>
          <a:p>
            <a:pPr algn="ctr"/>
            <a:r>
              <a:rPr lang="ru-RU" b="1" dirty="0" smtClean="0"/>
              <a:t>водоплавающую</a:t>
            </a:r>
            <a:endParaRPr lang="ru-RU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7143768" y="5715016"/>
            <a:ext cx="16032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на болотную</a:t>
            </a:r>
            <a:endParaRPr lang="ru-RU" b="1" dirty="0"/>
          </a:p>
        </p:txBody>
      </p:sp>
      <p:cxnSp>
        <p:nvCxnSpPr>
          <p:cNvPr id="37" name="Прямая со стрелкой 36"/>
          <p:cNvCxnSpPr>
            <a:stCxn id="27" idx="4"/>
            <a:endCxn id="29" idx="0"/>
          </p:cNvCxnSpPr>
          <p:nvPr/>
        </p:nvCxnSpPr>
        <p:spPr>
          <a:xfrm rot="5400000">
            <a:off x="2839629" y="3411141"/>
            <a:ext cx="500066" cy="353618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>
            <a:stCxn id="27" idx="4"/>
            <a:endCxn id="32" idx="0"/>
          </p:cNvCxnSpPr>
          <p:nvPr/>
        </p:nvCxnSpPr>
        <p:spPr>
          <a:xfrm rot="5400000">
            <a:off x="3946918" y="4518430"/>
            <a:ext cx="500066" cy="132160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>
            <a:stCxn id="27" idx="4"/>
            <a:endCxn id="30" idx="0"/>
          </p:cNvCxnSpPr>
          <p:nvPr/>
        </p:nvCxnSpPr>
        <p:spPr>
          <a:xfrm rot="16200000" flipH="1">
            <a:off x="5018487" y="4768462"/>
            <a:ext cx="571504" cy="8929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>
            <a:stCxn id="27" idx="4"/>
            <a:endCxn id="31" idx="0"/>
          </p:cNvCxnSpPr>
          <p:nvPr/>
        </p:nvCxnSpPr>
        <p:spPr>
          <a:xfrm rot="16200000" flipH="1">
            <a:off x="6161495" y="3625454"/>
            <a:ext cx="428628" cy="303611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Click="0"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42844" y="1142983"/>
          <a:ext cx="8715436" cy="5562617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2723563"/>
                <a:gridCol w="5991873"/>
              </a:tblGrid>
              <a:tr h="388585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Характеристика полуфабриката</a:t>
                      </a:r>
                      <a:endParaRPr lang="ru-RU" dirty="0"/>
                    </a:p>
                  </a:txBody>
                  <a:tcPr/>
                </a:tc>
              </a:tr>
              <a:tr h="1373354">
                <a:tc>
                  <a:txBody>
                    <a:bodyPr/>
                    <a:lstStyle/>
                    <a:p>
                      <a:pPr algn="ctr"/>
                      <a:r>
                        <a:rPr kumimoji="0" lang="ru-RU" sz="2000" b="1" kern="1200" dirty="0" smtClean="0"/>
                        <a:t>По термическому состоянию 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kern="1200" dirty="0" smtClean="0"/>
                        <a:t>Охлажденная -температура в мышце 0-4</a:t>
                      </a:r>
                      <a:r>
                        <a:rPr kumimoji="0" lang="ru-RU" sz="2000" b="1" kern="1200" baseline="30000" dirty="0" smtClean="0"/>
                        <a:t>0</a:t>
                      </a:r>
                      <a:r>
                        <a:rPr kumimoji="0" lang="ru-RU" sz="2000" b="1" kern="1200" dirty="0" smtClean="0"/>
                        <a:t>С. Замороженная – температура  в мышце минус 6</a:t>
                      </a:r>
                      <a:r>
                        <a:rPr kumimoji="0" lang="ru-RU" sz="2000" b="1" kern="1200" baseline="30000" dirty="0" smtClean="0"/>
                        <a:t>0</a:t>
                      </a:r>
                      <a:r>
                        <a:rPr kumimoji="0" lang="ru-RU" sz="2000" b="1" kern="1200" dirty="0" smtClean="0"/>
                        <a:t>С и ниже.</a:t>
                      </a:r>
                    </a:p>
                    <a:p>
                      <a:pPr algn="ctr"/>
                      <a:endParaRPr lang="ru-RU" sz="2000" b="1" dirty="0"/>
                    </a:p>
                  </a:txBody>
                  <a:tcPr/>
                </a:tc>
              </a:tr>
              <a:tr h="1373354">
                <a:tc>
                  <a:txBody>
                    <a:bodyPr/>
                    <a:lstStyle/>
                    <a:p>
                      <a:pPr algn="ctr"/>
                      <a:r>
                        <a:rPr kumimoji="0" lang="ru-RU" sz="2000" b="1" kern="1200" dirty="0" smtClean="0"/>
                        <a:t>По способу обработки 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000" b="1" kern="1200" dirty="0" err="1" smtClean="0"/>
                        <a:t>Полупотрошеные</a:t>
                      </a:r>
                      <a:r>
                        <a:rPr kumimoji="0" lang="ru-RU" sz="2000" b="1" kern="1200" dirty="0" smtClean="0"/>
                        <a:t> - тушки с удаленным кишечником. Потрошеные – без внутренних органов (без вложенных или с вложенными потрохами).</a:t>
                      </a:r>
                      <a:endParaRPr lang="ru-RU" sz="2000" b="1" dirty="0"/>
                    </a:p>
                  </a:txBody>
                  <a:tcPr/>
                </a:tc>
              </a:tr>
              <a:tr h="1692739">
                <a:tc>
                  <a:txBody>
                    <a:bodyPr/>
                    <a:lstStyle/>
                    <a:p>
                      <a:pPr algn="ctr"/>
                      <a:r>
                        <a:rPr kumimoji="0" lang="ru-RU" sz="2000" b="1" kern="1200" dirty="0" smtClean="0"/>
                        <a:t>По упитанности и качеству обработки 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000" b="1" kern="1200" dirty="0" smtClean="0"/>
                        <a:t>на  I и II категории</a:t>
                      </a:r>
                    </a:p>
                    <a:p>
                      <a:pPr algn="ctr"/>
                      <a:r>
                        <a:rPr kumimoji="0" lang="ru-RU" sz="2000" b="1" kern="1200" dirty="0" smtClean="0"/>
                        <a:t>Дичь - на первый и второй сорта, </a:t>
                      </a:r>
                    </a:p>
                    <a:p>
                      <a:pPr algn="ctr"/>
                      <a:r>
                        <a:rPr kumimoji="0" lang="ru-RU" sz="2000" b="1" kern="1200" dirty="0" smtClean="0"/>
                        <a:t>кролик - I и II категории с удаленными внутренними органами кроме почек и околопочечного жира.</a:t>
                      </a:r>
                      <a:endParaRPr kumimoji="0" lang="ru-RU" sz="20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73458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/>
                        <a:t>По возрасту </a:t>
                      </a:r>
                    </a:p>
                    <a:p>
                      <a:pPr algn="ctr"/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Классификация</a:t>
                      </a:r>
                      <a:endParaRPr lang="ru-RU" sz="20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0" y="357166"/>
            <a:ext cx="8858280" cy="64633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Классификация домашней птицы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42848" y="1428738"/>
          <a:ext cx="8858311" cy="5352787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563231"/>
                <a:gridCol w="744395"/>
                <a:gridCol w="521077"/>
                <a:gridCol w="595517"/>
                <a:gridCol w="521077"/>
                <a:gridCol w="446638"/>
                <a:gridCol w="446638"/>
                <a:gridCol w="521077"/>
                <a:gridCol w="521077"/>
                <a:gridCol w="595517"/>
                <a:gridCol w="521077"/>
                <a:gridCol w="521077"/>
                <a:gridCol w="604005"/>
                <a:gridCol w="735908"/>
              </a:tblGrid>
              <a:tr h="181008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 dirty="0" smtClean="0"/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2000" dirty="0" smtClean="0"/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2000" dirty="0" smtClean="0"/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2000" dirty="0" smtClean="0"/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smtClean="0"/>
                        <a:t>Вид мяса</a:t>
                      </a:r>
                      <a:endParaRPr lang="ru-RU" sz="20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083" marR="4208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err="1" smtClean="0"/>
                        <a:t>Белки</a:t>
                      </a:r>
                      <a:r>
                        <a:rPr lang="ru-RU" sz="2000" dirty="0" err="1"/>
                        <a:t>,%</a:t>
                      </a:r>
                      <a:endParaRPr lang="ru-RU" sz="20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083" marR="42083" marT="0" marB="0" vert="vert27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smtClean="0"/>
                        <a:t>Жиры</a:t>
                      </a:r>
                      <a:r>
                        <a:rPr lang="ru-RU" sz="2000" dirty="0"/>
                        <a:t>, %</a:t>
                      </a:r>
                      <a:endParaRPr lang="ru-RU" sz="20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083" marR="42083" marT="0" marB="0" vert="vert27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err="1"/>
                        <a:t>Na</a:t>
                      </a:r>
                      <a:r>
                        <a:rPr lang="ru-RU" sz="2000" dirty="0"/>
                        <a:t>, </a:t>
                      </a:r>
                      <a:r>
                        <a:rPr lang="ru-RU" sz="2000" dirty="0" err="1"/>
                        <a:t>мг%</a:t>
                      </a:r>
                      <a:endParaRPr lang="ru-RU" sz="20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083" marR="42083" marT="0" marB="0" vert="vert27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/>
                        <a:t>К, </a:t>
                      </a:r>
                      <a:r>
                        <a:rPr lang="ru-RU" sz="2000" dirty="0" err="1"/>
                        <a:t>мг%</a:t>
                      </a:r>
                      <a:endParaRPr lang="ru-RU" sz="20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083" marR="42083" marT="0" marB="0" vert="vert27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err="1"/>
                        <a:t>Са</a:t>
                      </a:r>
                      <a:r>
                        <a:rPr lang="ru-RU" sz="2000" dirty="0"/>
                        <a:t>, </a:t>
                      </a:r>
                      <a:r>
                        <a:rPr lang="ru-RU" sz="2000" dirty="0" err="1"/>
                        <a:t>мг%</a:t>
                      </a:r>
                      <a:endParaRPr lang="ru-RU" sz="20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083" marR="42083" marT="0" marB="0" vert="vert27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err="1"/>
                        <a:t>Мg</a:t>
                      </a:r>
                      <a:r>
                        <a:rPr lang="ru-RU" sz="2000" dirty="0"/>
                        <a:t>, </a:t>
                      </a:r>
                      <a:r>
                        <a:rPr lang="ru-RU" sz="2000" dirty="0" err="1"/>
                        <a:t>мг%</a:t>
                      </a:r>
                      <a:endParaRPr lang="ru-RU" sz="20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083" marR="42083" marT="0" marB="0" vert="vert27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/>
                        <a:t>Р, </a:t>
                      </a:r>
                      <a:r>
                        <a:rPr lang="ru-RU" sz="2000" dirty="0" err="1"/>
                        <a:t>мг%</a:t>
                      </a:r>
                      <a:endParaRPr lang="ru-RU" sz="20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083" marR="42083" marT="0" marB="0" vert="vert27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err="1"/>
                        <a:t>Fe</a:t>
                      </a:r>
                      <a:r>
                        <a:rPr lang="ru-RU" sz="2000" dirty="0"/>
                        <a:t>, </a:t>
                      </a:r>
                      <a:r>
                        <a:rPr lang="ru-RU" sz="2000" dirty="0" err="1"/>
                        <a:t>мг%</a:t>
                      </a:r>
                      <a:endParaRPr lang="ru-RU" sz="20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083" marR="42083" marT="0" marB="0" vert="vert27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/>
                        <a:t>В</a:t>
                      </a:r>
                      <a:r>
                        <a:rPr lang="ru-RU" sz="2000" baseline="-25000" dirty="0"/>
                        <a:t>1</a:t>
                      </a:r>
                      <a:r>
                        <a:rPr lang="ru-RU" sz="2000" dirty="0"/>
                        <a:t>,</a:t>
                      </a:r>
                      <a:r>
                        <a:rPr lang="ru-RU" sz="2000" baseline="-25000" dirty="0"/>
                        <a:t> </a:t>
                      </a:r>
                      <a:r>
                        <a:rPr lang="ru-RU" sz="2000" dirty="0" err="1"/>
                        <a:t>мг%</a:t>
                      </a:r>
                      <a:endParaRPr lang="ru-RU" sz="20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083" marR="42083" marT="0" marB="0" vert="vert27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smtClean="0"/>
                        <a:t>В</a:t>
                      </a:r>
                      <a:r>
                        <a:rPr lang="ru-RU" sz="2000" baseline="-25000" dirty="0" smtClean="0"/>
                        <a:t>2</a:t>
                      </a:r>
                      <a:r>
                        <a:rPr lang="ru-RU" sz="2000" dirty="0" smtClean="0"/>
                        <a:t>,мг</a:t>
                      </a:r>
                      <a:r>
                        <a:rPr lang="ru-RU" sz="2000" dirty="0"/>
                        <a:t>%</a:t>
                      </a:r>
                      <a:endParaRPr lang="ru-RU" sz="20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083" marR="42083" marT="0" marB="0" vert="vert27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/>
                        <a:t>РР, </a:t>
                      </a:r>
                      <a:r>
                        <a:rPr lang="ru-RU" sz="2000" dirty="0" err="1"/>
                        <a:t>мг%</a:t>
                      </a:r>
                      <a:endParaRPr lang="ru-RU" sz="20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083" marR="42083" marT="0" marB="0" vert="vert27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/>
                        <a:t>А, </a:t>
                      </a:r>
                      <a:r>
                        <a:rPr lang="ru-RU" sz="2000" dirty="0" err="1"/>
                        <a:t>мг%</a:t>
                      </a:r>
                      <a:endParaRPr lang="ru-RU" sz="20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083" marR="42083" marT="0" marB="0" vert="vert27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smtClean="0"/>
                        <a:t>Энергетическая ценность</a:t>
                      </a:r>
                      <a:r>
                        <a:rPr lang="ru-RU" sz="2000" dirty="0"/>
                        <a:t>, ккал</a:t>
                      </a:r>
                      <a:endParaRPr lang="ru-RU" sz="20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083" marR="42083" marT="0" marB="0" vert="vert270"/>
                </a:tc>
              </a:tr>
              <a:tr h="5878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/>
                        <a:t>Гуси</a:t>
                      </a:r>
                      <a:endParaRPr lang="ru-RU" sz="18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083" marR="4208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/>
                        <a:t>16,1</a:t>
                      </a:r>
                      <a:endParaRPr lang="ru-RU" sz="18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083" marR="4208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/>
                        <a:t>33,1</a:t>
                      </a:r>
                      <a:endParaRPr lang="ru-RU" sz="1800" b="1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083" marR="4208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/>
                        <a:t>201</a:t>
                      </a:r>
                      <a:endParaRPr lang="ru-RU" sz="1800" b="1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083" marR="4208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/>
                        <a:t>222</a:t>
                      </a:r>
                      <a:endParaRPr lang="ru-RU" sz="1800" b="1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083" marR="4208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/>
                        <a:t>16</a:t>
                      </a:r>
                      <a:endParaRPr lang="ru-RU" sz="18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083" marR="4208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/>
                        <a:t>38</a:t>
                      </a:r>
                      <a:endParaRPr lang="ru-RU" sz="1800" b="1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083" marR="4208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/>
                        <a:t>188</a:t>
                      </a:r>
                      <a:endParaRPr lang="ru-RU" sz="1800" b="1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083" marR="4208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/>
                        <a:t>3,3</a:t>
                      </a:r>
                      <a:endParaRPr lang="ru-RU" sz="1800" b="1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083" marR="4208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/>
                        <a:t>0,08</a:t>
                      </a:r>
                      <a:endParaRPr lang="ru-RU" sz="1800" b="1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083" marR="4208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/>
                        <a:t>0,24</a:t>
                      </a:r>
                      <a:endParaRPr lang="ru-RU" sz="18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083" marR="4208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/>
                        <a:t>2,4</a:t>
                      </a:r>
                      <a:endParaRPr lang="ru-RU" sz="18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083" marR="4208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/>
                        <a:t>0,02</a:t>
                      </a:r>
                      <a:endParaRPr lang="ru-RU" sz="18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083" marR="4208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/>
                        <a:t>365</a:t>
                      </a:r>
                      <a:endParaRPr lang="ru-RU" sz="18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083" marR="42083" marT="0" marB="0"/>
                </a:tc>
              </a:tr>
              <a:tr h="5878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Индейки</a:t>
                      </a:r>
                      <a:endParaRPr lang="ru-RU" sz="18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083" marR="42083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800"/>
                        <a:t>20,6</a:t>
                      </a:r>
                      <a:endParaRPr lang="ru-RU" sz="1800" b="1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083" marR="42083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800"/>
                        <a:t>17,0</a:t>
                      </a:r>
                      <a:endParaRPr lang="ru-RU" sz="1800" b="1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083" marR="42083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800"/>
                        <a:t>101</a:t>
                      </a:r>
                      <a:endParaRPr lang="ru-RU" sz="1800" b="1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083" marR="42083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800" dirty="0"/>
                        <a:t>235</a:t>
                      </a:r>
                      <a:endParaRPr lang="ru-RU" sz="18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083" marR="42083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800" dirty="0"/>
                        <a:t>11</a:t>
                      </a:r>
                      <a:endParaRPr lang="ru-RU" sz="18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083" marR="42083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800" dirty="0"/>
                        <a:t>21</a:t>
                      </a:r>
                      <a:endParaRPr lang="ru-RU" sz="18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083" marR="42083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800" dirty="0"/>
                        <a:t>212</a:t>
                      </a:r>
                      <a:endParaRPr lang="ru-RU" sz="18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083" marR="42083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800" dirty="0"/>
                        <a:t>3,7</a:t>
                      </a:r>
                      <a:endParaRPr lang="ru-RU" sz="18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083" marR="42083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800" dirty="0"/>
                        <a:t>0,06</a:t>
                      </a:r>
                      <a:endParaRPr lang="ru-RU" sz="18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083" marR="42083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800" dirty="0"/>
                        <a:t>0,21</a:t>
                      </a:r>
                      <a:endParaRPr lang="ru-RU" sz="18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083" marR="42083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800" dirty="0"/>
                        <a:t>3,9</a:t>
                      </a:r>
                      <a:endParaRPr lang="ru-RU" sz="18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083" marR="42083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800" dirty="0"/>
                        <a:t>0,01</a:t>
                      </a:r>
                      <a:endParaRPr lang="ru-RU" sz="18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083" marR="42083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800" dirty="0"/>
                        <a:t>237</a:t>
                      </a:r>
                      <a:endParaRPr lang="ru-RU" sz="18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083" marR="42083" marT="0" marB="0"/>
                </a:tc>
              </a:tr>
              <a:tr h="5878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/>
                        <a:t>Куры</a:t>
                      </a:r>
                      <a:endParaRPr lang="ru-RU" sz="1800" b="1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083" marR="4208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/>
                        <a:t>19,5</a:t>
                      </a:r>
                      <a:endParaRPr lang="ru-RU" sz="1800" b="1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083" marR="4208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/>
                        <a:t>27,2</a:t>
                      </a:r>
                      <a:endParaRPr lang="ru-RU" sz="1800" b="1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083" marR="4208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/>
                        <a:t>95</a:t>
                      </a:r>
                      <a:endParaRPr lang="ru-RU" sz="1800" b="1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083" marR="4208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/>
                        <a:t>200</a:t>
                      </a:r>
                      <a:endParaRPr lang="ru-RU" sz="1800" b="1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083" marR="4208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/>
                        <a:t>28</a:t>
                      </a:r>
                      <a:endParaRPr lang="ru-RU" sz="1800" b="1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083" marR="4208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/>
                        <a:t>42</a:t>
                      </a:r>
                      <a:endParaRPr lang="ru-RU" sz="1800" b="1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083" marR="4208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/>
                        <a:t>263</a:t>
                      </a:r>
                      <a:endParaRPr lang="ru-RU" sz="1800" b="1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083" marR="4208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/>
                        <a:t>3,2</a:t>
                      </a:r>
                      <a:endParaRPr lang="ru-RU" sz="1800" b="1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083" marR="4208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/>
                        <a:t>0,07</a:t>
                      </a:r>
                      <a:endParaRPr lang="ru-RU" sz="1800" b="1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083" marR="4208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/>
                        <a:t>1,88</a:t>
                      </a:r>
                      <a:endParaRPr lang="ru-RU" sz="1800" b="1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083" marR="4208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/>
                        <a:t>3,7</a:t>
                      </a:r>
                      <a:endParaRPr lang="ru-RU" sz="18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083" marR="4208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/>
                        <a:t>0,07</a:t>
                      </a:r>
                      <a:endParaRPr lang="ru-RU" sz="18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083" marR="4208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/>
                        <a:t>203</a:t>
                      </a:r>
                      <a:endParaRPr lang="ru-RU" sz="18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083" marR="42083" marT="0" marB="0"/>
                </a:tc>
              </a:tr>
              <a:tr h="5878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/>
                        <a:t>Утки</a:t>
                      </a:r>
                      <a:endParaRPr lang="ru-RU" sz="18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083" marR="4208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/>
                        <a:t>16,5</a:t>
                      </a:r>
                      <a:endParaRPr lang="ru-RU" sz="1800" b="1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083" marR="4208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/>
                        <a:t>31,1</a:t>
                      </a:r>
                      <a:endParaRPr lang="ru-RU" sz="1800" b="1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083" marR="4208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/>
                        <a:t>83</a:t>
                      </a:r>
                      <a:endParaRPr lang="ru-RU" sz="1800" b="1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083" marR="4208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/>
                        <a:t>190</a:t>
                      </a:r>
                      <a:endParaRPr lang="ru-RU" sz="1800" b="1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083" marR="4208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/>
                        <a:t>22</a:t>
                      </a:r>
                      <a:endParaRPr lang="ru-RU" sz="1800" b="1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083" marR="4208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/>
                        <a:t>30</a:t>
                      </a:r>
                      <a:endParaRPr lang="ru-RU" sz="1800" b="1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083" marR="4208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/>
                        <a:t>209</a:t>
                      </a:r>
                      <a:endParaRPr lang="ru-RU" sz="1800" b="1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083" marR="4208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/>
                        <a:t>3,1</a:t>
                      </a:r>
                      <a:endParaRPr lang="ru-RU" sz="1800" b="1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083" marR="4208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/>
                        <a:t>0,15</a:t>
                      </a:r>
                      <a:endParaRPr lang="ru-RU" sz="1800" b="1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083" marR="4208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/>
                        <a:t>0,18</a:t>
                      </a:r>
                      <a:endParaRPr lang="ru-RU" sz="1800" b="1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083" marR="4208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/>
                        <a:t>2,9</a:t>
                      </a:r>
                      <a:endParaRPr lang="ru-RU" sz="18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083" marR="4208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/>
                        <a:t>0,05</a:t>
                      </a:r>
                      <a:endParaRPr lang="ru-RU" sz="18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083" marR="4208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/>
                        <a:t>346</a:t>
                      </a:r>
                      <a:endParaRPr lang="ru-RU" sz="18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083" marR="42083" marT="0" marB="0"/>
                </a:tc>
              </a:tr>
              <a:tr h="5878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Перепелки</a:t>
                      </a:r>
                      <a:endParaRPr lang="ru-RU" sz="18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083" marR="42083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800"/>
                        <a:t>18,0</a:t>
                      </a:r>
                      <a:endParaRPr lang="ru-RU" sz="1800" b="1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083" marR="42083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800"/>
                        <a:t>18,6</a:t>
                      </a:r>
                      <a:endParaRPr lang="ru-RU" sz="1800" b="1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083" marR="42083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800"/>
                        <a:t>149</a:t>
                      </a:r>
                      <a:endParaRPr lang="ru-RU" sz="1800" b="1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083" marR="42083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800"/>
                        <a:t>352</a:t>
                      </a:r>
                      <a:endParaRPr lang="ru-RU" sz="1800" b="1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083" marR="42083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800"/>
                        <a:t>18</a:t>
                      </a:r>
                      <a:endParaRPr lang="ru-RU" sz="1800" b="1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083" marR="42083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800"/>
                        <a:t>25</a:t>
                      </a:r>
                      <a:endParaRPr lang="ru-RU" sz="1800" b="1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083" marR="42083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800"/>
                        <a:t>308</a:t>
                      </a:r>
                      <a:endParaRPr lang="ru-RU" sz="1800" b="1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083" marR="42083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800"/>
                        <a:t>8,0</a:t>
                      </a:r>
                      <a:endParaRPr lang="ru-RU" sz="1800" b="1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083" marR="42083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800"/>
                        <a:t>0,10</a:t>
                      </a:r>
                      <a:endParaRPr lang="ru-RU" sz="1800" b="1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083" marR="42083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800"/>
                        <a:t>0,26</a:t>
                      </a:r>
                      <a:endParaRPr lang="ru-RU" sz="1800" b="1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083" marR="42083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800" dirty="0"/>
                        <a:t>2,2</a:t>
                      </a:r>
                      <a:endParaRPr lang="ru-RU" sz="18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083" marR="42083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800" dirty="0"/>
                        <a:t>0,07</a:t>
                      </a:r>
                      <a:endParaRPr lang="ru-RU" sz="18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083" marR="42083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800" dirty="0"/>
                        <a:t>239</a:t>
                      </a:r>
                      <a:endParaRPr lang="ru-RU" sz="18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083" marR="42083" marT="0" marB="0"/>
                </a:tc>
              </a:tr>
              <a:tr h="60336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Кролик</a:t>
                      </a:r>
                      <a:endParaRPr lang="ru-RU" sz="18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083" marR="42083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800" dirty="0"/>
                        <a:t>21,1</a:t>
                      </a:r>
                      <a:endParaRPr lang="ru-RU" sz="18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083" marR="42083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800" dirty="0"/>
                        <a:t>22,4</a:t>
                      </a:r>
                      <a:endParaRPr lang="ru-RU" sz="18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083" marR="42083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800" dirty="0"/>
                        <a:t>57</a:t>
                      </a:r>
                      <a:endParaRPr lang="ru-RU" sz="18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083" marR="42083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800" dirty="0"/>
                        <a:t>335</a:t>
                      </a:r>
                      <a:endParaRPr lang="ru-RU" sz="18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083" marR="42083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800" dirty="0"/>
                        <a:t>20</a:t>
                      </a:r>
                      <a:endParaRPr lang="ru-RU" sz="18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083" marR="42083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800" dirty="0"/>
                        <a:t>25</a:t>
                      </a:r>
                      <a:endParaRPr lang="ru-RU" sz="18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083" marR="42083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800" dirty="0"/>
                        <a:t>190</a:t>
                      </a:r>
                      <a:endParaRPr lang="ru-RU" sz="18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083" marR="42083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800" dirty="0"/>
                        <a:t>3,3</a:t>
                      </a:r>
                      <a:endParaRPr lang="ru-RU" sz="18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083" marR="42083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800" dirty="0"/>
                        <a:t>0,12</a:t>
                      </a:r>
                      <a:endParaRPr lang="ru-RU" sz="18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083" marR="42083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800" dirty="0"/>
                        <a:t>0,18</a:t>
                      </a:r>
                      <a:endParaRPr lang="ru-RU" sz="18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083" marR="42083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800" dirty="0"/>
                        <a:t>40</a:t>
                      </a:r>
                      <a:endParaRPr lang="ru-RU" sz="18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083" marR="42083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800" dirty="0"/>
                        <a:t>0,01</a:t>
                      </a:r>
                      <a:endParaRPr lang="ru-RU" sz="18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083" marR="42083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800" dirty="0"/>
                        <a:t>199</a:t>
                      </a:r>
                      <a:endParaRPr lang="ru-RU" sz="18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083" marR="42083" marT="0" marB="0"/>
                </a:tc>
              </a:tr>
            </a:tbl>
          </a:graphicData>
        </a:graphic>
      </p:graphicFrame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214282" y="214290"/>
            <a:ext cx="878687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Химический состав некоторых видов птицы</a:t>
            </a:r>
            <a:endParaRPr kumimoji="0" lang="ru-RU" sz="3600" b="1" i="0" u="none" strike="noStrike" normalizeH="0" baseline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142844" y="1428736"/>
            <a:ext cx="8786874" cy="535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Усвояемость белка  93-98% -  обусловлена хорошей сбалансированностью  аминокислот (скор незаменимых аминокислот более 100%.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Жир, благодаря повышенному (в 3-5 раз) количеству полиненасыщенных жирных кислот, является легкоплавким и хорошо усваивается.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Витаминный состав представлен в основном витаминами группы В.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Отличительная особенность мяса сельскохозяйственной птицы и пернатой дичи состоит в том, оно содержит высокое количество экстрактивных веществ (1,5-2,0%), которые представлены креатином (1100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мг%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),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карнозином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(430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мг%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и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ансерином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(700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мг%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).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Необходимо отметить, что цвет мышечной ткани кур и индеек различен: грудные мышцы и мышцы крыльев имеют белую окраску, а остальные - темно-красную. Цвет мышц кролика и водоплавающей птицы не зависит от места расположения и функциональной нагрузки. Мясо дичи имеет темную окраску и более плотную консистенцию.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Пищевая ценность белого мяса несколько выше, чем красного за счет большего содержания белков и более благоприятного соотношения между полноценными и неполноценными белками. В белом мясе в 1,5 раза больше креатина, чем в красном. В то же время, темное мясо содержит больше жира по сравнению с белым.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2844" y="0"/>
            <a:ext cx="8858312" cy="120032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Сбалансированность химического состава птицы</a:t>
            </a:r>
            <a:endParaRPr lang="ru-RU" sz="36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52" name="Picture 16" descr="Куплю оборудование для ресторанов, кафе, Санкт-Петербург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 b="14999"/>
          <a:stretch>
            <a:fillRect/>
          </a:stretch>
        </p:blipFill>
        <p:spPr bwMode="auto">
          <a:xfrm>
            <a:off x="214282" y="4286256"/>
            <a:ext cx="4429156" cy="242889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Оборудование  и инвентарь мясного цеха </a:t>
            </a:r>
          </a:p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для приготовления </a:t>
            </a:r>
            <a:r>
              <a:rPr lang="ru-RU" sz="32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/фабрикатов из птицы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65540" name="Picture 4" descr="http://im3-tub-ru.yandex.net/i?id=957eeedf0739f307054de7508862266f-05-144&amp;n=21"/>
          <p:cNvPicPr>
            <a:picLocks noChangeAspect="1" noChangeArrowheads="1"/>
          </p:cNvPicPr>
          <p:nvPr/>
        </p:nvPicPr>
        <p:blipFill>
          <a:blip r:embed="rId4" cstate="print"/>
          <a:srcRect r="12000"/>
          <a:stretch>
            <a:fillRect/>
          </a:stretch>
        </p:blipFill>
        <p:spPr bwMode="auto">
          <a:xfrm>
            <a:off x="214282" y="1000108"/>
            <a:ext cx="4357718" cy="3143272"/>
          </a:xfrm>
          <a:prstGeom prst="rect">
            <a:avLst/>
          </a:prstGeom>
          <a:noFill/>
        </p:spPr>
      </p:pic>
      <p:pic>
        <p:nvPicPr>
          <p:cNvPr id="65546" name="Picture 10" descr="http://im1-tub-ru.yandex.net/i?id=4c05a2f34ef320d9e18d33604933d540-78-144&amp;n=21"/>
          <p:cNvPicPr>
            <a:picLocks noChangeAspect="1" noChangeArrowheads="1"/>
          </p:cNvPicPr>
          <p:nvPr/>
        </p:nvPicPr>
        <p:blipFill>
          <a:blip r:embed="rId5" cstate="print"/>
          <a:srcRect l="4348"/>
          <a:stretch>
            <a:fillRect/>
          </a:stretch>
        </p:blipFill>
        <p:spPr bwMode="auto">
          <a:xfrm>
            <a:off x="4714876" y="1071546"/>
            <a:ext cx="1571636" cy="1928826"/>
          </a:xfrm>
          <a:prstGeom prst="rect">
            <a:avLst/>
          </a:prstGeom>
          <a:noFill/>
        </p:spPr>
      </p:pic>
      <p:pic>
        <p:nvPicPr>
          <p:cNvPr id="65548" name="Picture 12" descr="http://im3-tub-ru.yandex.net/i?id=f54830bbb6b462152f104b3f993e0d95-54-144&amp;n=21"/>
          <p:cNvPicPr>
            <a:picLocks noChangeAspect="1" noChangeArrowheads="1"/>
          </p:cNvPicPr>
          <p:nvPr/>
        </p:nvPicPr>
        <p:blipFill>
          <a:blip r:embed="rId6" cstate="print"/>
          <a:srcRect l="-1" r="5511"/>
          <a:stretch>
            <a:fillRect/>
          </a:stretch>
        </p:blipFill>
        <p:spPr bwMode="auto">
          <a:xfrm>
            <a:off x="6286512" y="1071546"/>
            <a:ext cx="1143008" cy="1928826"/>
          </a:xfrm>
          <a:prstGeom prst="rect">
            <a:avLst/>
          </a:prstGeom>
          <a:noFill/>
        </p:spPr>
      </p:pic>
      <p:pic>
        <p:nvPicPr>
          <p:cNvPr id="65556" name="Picture 20" descr="http://im3-tub-ru.yandex.net/i?id=f2b9598be3c949a1d4c3ed539cba0a69-99-144&amp;n=21"/>
          <p:cNvPicPr>
            <a:picLocks noChangeAspect="1" noChangeArrowheads="1"/>
          </p:cNvPicPr>
          <p:nvPr/>
        </p:nvPicPr>
        <p:blipFill>
          <a:blip r:embed="rId7" cstate="print"/>
          <a:srcRect l="17857" r="14286"/>
          <a:stretch>
            <a:fillRect/>
          </a:stretch>
        </p:blipFill>
        <p:spPr bwMode="auto">
          <a:xfrm>
            <a:off x="7429520" y="1071546"/>
            <a:ext cx="1357322" cy="1928826"/>
          </a:xfrm>
          <a:prstGeom prst="rect">
            <a:avLst/>
          </a:prstGeom>
          <a:noFill/>
        </p:spPr>
      </p:pic>
      <p:pic>
        <p:nvPicPr>
          <p:cNvPr id="65560" name="Picture 24" descr="http://im3-tub-ru.yandex.net/i?id=c4f6caf3501ec65ef04ca1326a7a0fdf-80-144&amp;n=2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714876" y="3000372"/>
            <a:ext cx="1643074" cy="1643064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214282" y="1071546"/>
            <a:ext cx="435771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Схема расположения механического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b="1" dirty="0" smtClean="0"/>
              <a:t>оборудования в мясном цехе</a:t>
            </a:r>
            <a:endParaRPr lang="ru-RU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2571736" y="6072206"/>
            <a:ext cx="20717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Немеханическое </a:t>
            </a:r>
          </a:p>
          <a:p>
            <a:r>
              <a:rPr lang="ru-RU" b="1" dirty="0" smtClean="0"/>
              <a:t>оборудование</a:t>
            </a:r>
            <a:endParaRPr lang="ru-RU" b="1" dirty="0"/>
          </a:p>
        </p:txBody>
      </p:sp>
      <p:pic>
        <p:nvPicPr>
          <p:cNvPr id="65562" name="Picture 26" descr="http://im3-tub-ru.yandex.net/i?id=2242d1be6c155b7e62defa9c2666326e-108-144&amp;n=21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714876" y="4643446"/>
            <a:ext cx="1357309" cy="1071560"/>
          </a:xfrm>
          <a:prstGeom prst="rect">
            <a:avLst/>
          </a:prstGeom>
          <a:noFill/>
        </p:spPr>
      </p:pic>
      <p:pic>
        <p:nvPicPr>
          <p:cNvPr id="65564" name="Picture 28" descr="http://im0-tub-ru.yandex.net/i?id=82be54be253e5ed887ace801c6bfca48-130-144&amp;n=21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072198" y="4643446"/>
            <a:ext cx="1428759" cy="1000132"/>
          </a:xfrm>
          <a:prstGeom prst="rect">
            <a:avLst/>
          </a:prstGeom>
          <a:noFill/>
        </p:spPr>
      </p:pic>
      <p:pic>
        <p:nvPicPr>
          <p:cNvPr id="65566" name="Picture 30" descr="http://im1-tub-ru.yandex.net/i?id=6988453b2ca3deb1dc203a07fa908df1-105-144&amp;n=21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357950" y="3000372"/>
            <a:ext cx="1076325" cy="1643074"/>
          </a:xfrm>
          <a:prstGeom prst="rect">
            <a:avLst/>
          </a:prstGeom>
          <a:noFill/>
        </p:spPr>
      </p:pic>
      <p:pic>
        <p:nvPicPr>
          <p:cNvPr id="65568" name="Picture 32" descr="http://im1-tub-ru.yandex.net/i?id=95efcb3764b54d6b05a14520f0f1431a-05-144&amp;n=21"/>
          <p:cNvPicPr>
            <a:picLocks noChangeAspect="1" noChangeArrowheads="1"/>
          </p:cNvPicPr>
          <p:nvPr/>
        </p:nvPicPr>
        <p:blipFill>
          <a:blip r:embed="rId12" cstate="print"/>
          <a:srcRect l="20000" t="20000" r="14999" b="19999"/>
          <a:stretch>
            <a:fillRect/>
          </a:stretch>
        </p:blipFill>
        <p:spPr bwMode="auto">
          <a:xfrm>
            <a:off x="7429520" y="3000372"/>
            <a:ext cx="1357322" cy="1643074"/>
          </a:xfrm>
          <a:prstGeom prst="rect">
            <a:avLst/>
          </a:prstGeom>
          <a:noFill/>
        </p:spPr>
      </p:pic>
      <p:pic>
        <p:nvPicPr>
          <p:cNvPr id="65570" name="Picture 34" descr="http://im1-tub-ru.yandex.net/i?id=2dcb192c3ba2c7b5e9cfa6dae372945a-109-144&amp;n=21"/>
          <p:cNvPicPr>
            <a:picLocks noChangeAspect="1" noChangeArrowheads="1"/>
          </p:cNvPicPr>
          <p:nvPr/>
        </p:nvPicPr>
        <p:blipFill>
          <a:blip r:embed="rId13" cstate="print"/>
          <a:srcRect t="5000" b="14999"/>
          <a:stretch>
            <a:fillRect/>
          </a:stretch>
        </p:blipFill>
        <p:spPr bwMode="auto">
          <a:xfrm>
            <a:off x="7500958" y="4643446"/>
            <a:ext cx="1285884" cy="1000132"/>
          </a:xfrm>
          <a:prstGeom prst="rect">
            <a:avLst/>
          </a:prstGeom>
          <a:noFill/>
        </p:spPr>
      </p:pic>
      <p:pic>
        <p:nvPicPr>
          <p:cNvPr id="65572" name="Picture 36" descr="http://im3-tub-ru.yandex.net/i?id=e0b5a8244d6f0aff4dc8972cd216690f-96-144&amp;n=21"/>
          <p:cNvPicPr>
            <a:picLocks noChangeAspect="1" noChangeArrowheads="1"/>
          </p:cNvPicPr>
          <p:nvPr/>
        </p:nvPicPr>
        <p:blipFill>
          <a:blip r:embed="rId14" cstate="print"/>
          <a:srcRect b="4073"/>
          <a:stretch>
            <a:fillRect/>
          </a:stretch>
        </p:blipFill>
        <p:spPr bwMode="auto">
          <a:xfrm>
            <a:off x="6929454" y="5643578"/>
            <a:ext cx="1857388" cy="1000132"/>
          </a:xfrm>
          <a:prstGeom prst="rect">
            <a:avLst/>
          </a:prstGeom>
          <a:noFill/>
        </p:spPr>
      </p:pic>
      <p:pic>
        <p:nvPicPr>
          <p:cNvPr id="45058" name="Picture 2" descr="http://im2-tub-ru.yandex.net/i?id=b41652876a0950cdaf59470bbcd3a97a-42-144&amp;n=21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4714876" y="5643578"/>
            <a:ext cx="2214578" cy="1000132"/>
          </a:xfrm>
          <a:prstGeom prst="rect">
            <a:avLst/>
          </a:prstGeom>
          <a:noFill/>
        </p:spPr>
      </p:pic>
    </p:spTree>
  </p:cSld>
  <p:clrMapOvr>
    <a:masterClrMapping/>
  </p:clrMapOvr>
  <p:transition advClick="0"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Технология приготовления пищи - Кулинария - реферат - KazEdu…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008824"/>
            <a:ext cx="8643998" cy="584917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Технологическая схема производства полуфабрикатов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142852"/>
            <a:ext cx="6572296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Заправка птицы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6" name="Picture 2" descr="Технологический процесс кулинарной обработки сельскохозяйственной птицы. Технологический процесс обработки пернатой дичи и крол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071546"/>
            <a:ext cx="1914525" cy="5524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8" name="Picture 4" descr="http://im3-tub-ru.yandex.net/i?id=2ea7bdc77f2678431b48cd815d64ca2a-30-144&amp;n=21"/>
          <p:cNvPicPr>
            <a:picLocks noChangeAspect="1" noChangeArrowheads="1"/>
          </p:cNvPicPr>
          <p:nvPr/>
        </p:nvPicPr>
        <p:blipFill>
          <a:blip r:embed="rId3" cstate="print">
            <a:lum contrast="40000"/>
          </a:blip>
          <a:srcRect/>
          <a:stretch>
            <a:fillRect/>
          </a:stretch>
        </p:blipFill>
        <p:spPr bwMode="auto">
          <a:xfrm>
            <a:off x="2500298" y="1214422"/>
            <a:ext cx="2466976" cy="157163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2571736" y="2214554"/>
            <a:ext cx="23574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/>
              <a:t>Заправка в одну нитку</a:t>
            </a:r>
          </a:p>
          <a:p>
            <a:pPr algn="ctr"/>
            <a:r>
              <a:rPr lang="ru-RU" sz="1400" b="1" dirty="0" smtClean="0"/>
              <a:t> (рябчики, куропатки) </a:t>
            </a:r>
            <a:endParaRPr lang="ru-RU" sz="1400" b="1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>
            <a:lum contrast="40000"/>
          </a:blip>
          <a:srcRect l="5931" t="1400" r="5096" b="1991"/>
          <a:stretch>
            <a:fillRect/>
          </a:stretch>
        </p:blipFill>
        <p:spPr bwMode="auto">
          <a:xfrm>
            <a:off x="5500694" y="1285860"/>
            <a:ext cx="3214710" cy="521497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5572132" y="5929330"/>
            <a:ext cx="13997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b="1" dirty="0" smtClean="0"/>
              <a:t>Заправка </a:t>
            </a:r>
          </a:p>
          <a:p>
            <a:pPr algn="ctr"/>
            <a:r>
              <a:rPr lang="ru-RU" sz="1400" b="1" dirty="0" smtClean="0"/>
              <a:t>«в кармашек»</a:t>
            </a:r>
            <a:endParaRPr lang="ru-RU" sz="1400" b="1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lum contrast="40000"/>
          </a:blip>
          <a:srcRect l="2866" t="11261" r="5413" b="3152"/>
          <a:stretch>
            <a:fillRect/>
          </a:stretch>
        </p:blipFill>
        <p:spPr bwMode="auto">
          <a:xfrm>
            <a:off x="2428860" y="3071810"/>
            <a:ext cx="2571768" cy="342902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9" name="TextBox 8"/>
          <p:cNvSpPr txBox="1"/>
          <p:nvPr/>
        </p:nvSpPr>
        <p:spPr>
          <a:xfrm>
            <a:off x="2571736" y="6143644"/>
            <a:ext cx="22145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/>
              <a:t>Заправка в две нити</a:t>
            </a:r>
            <a:endParaRPr lang="ru-RU" sz="1400" b="1" dirty="0"/>
          </a:p>
        </p:txBody>
      </p:sp>
    </p:spTree>
  </p:cSld>
  <p:clrMapOvr>
    <a:masterClrMapping/>
  </p:clrMapOvr>
  <p:transition advClick="0"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Другая 1">
      <a:dk1>
        <a:sysClr val="windowText" lastClr="000000"/>
      </a:dk1>
      <a:lt1>
        <a:srgbClr val="F0D7EB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/>
        </a:defPPr>
      </a:lstStyle>
    </a:tx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844</TotalTime>
  <Words>1746</Words>
  <Application>Microsoft Office PowerPoint</Application>
  <PresentationFormat>Экран (4:3)</PresentationFormat>
  <Paragraphs>513</Paragraphs>
  <Slides>24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Литейная</vt:lpstr>
      <vt:lpstr>Слайд 1</vt:lpstr>
      <vt:lpstr>Классификация домашней птицы</vt:lpstr>
      <vt:lpstr>Классификация домашней птицы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Областное Государственное бюджетное Образовательное Учреждение  Начального Профессионального Образования «Профессиональное училище №15»</dc:title>
  <dc:creator>User</dc:creator>
  <cp:lastModifiedBy>Пользователь Windows</cp:lastModifiedBy>
  <cp:revision>91</cp:revision>
  <dcterms:created xsi:type="dcterms:W3CDTF">2015-03-08T12:48:59Z</dcterms:created>
  <dcterms:modified xsi:type="dcterms:W3CDTF">2021-01-18T19:25:32Z</dcterms:modified>
</cp:coreProperties>
</file>