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20"/>
  </p:notesMasterIdLst>
  <p:sldIdLst>
    <p:sldId id="287" r:id="rId2"/>
    <p:sldId id="289" r:id="rId3"/>
    <p:sldId id="290" r:id="rId4"/>
    <p:sldId id="292" r:id="rId5"/>
    <p:sldId id="294" r:id="rId6"/>
    <p:sldId id="295" r:id="rId7"/>
    <p:sldId id="296" r:id="rId8"/>
    <p:sldId id="299" r:id="rId9"/>
    <p:sldId id="297" r:id="rId10"/>
    <p:sldId id="279" r:id="rId11"/>
    <p:sldId id="300" r:id="rId12"/>
    <p:sldId id="282" r:id="rId13"/>
    <p:sldId id="293" r:id="rId14"/>
    <p:sldId id="301" r:id="rId15"/>
    <p:sldId id="278" r:id="rId16"/>
    <p:sldId id="302" r:id="rId17"/>
    <p:sldId id="288" r:id="rId18"/>
    <p:sldId id="30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331" autoAdjust="0"/>
    <p:restoredTop sz="93234" autoAdjust="0"/>
  </p:normalViewPr>
  <p:slideViewPr>
    <p:cSldViewPr>
      <p:cViewPr>
        <p:scale>
          <a:sx n="89" d="100"/>
          <a:sy n="89" d="100"/>
        </p:scale>
        <p:origin x="-1114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A458C-FC84-4B07-8DEE-C6A38A755736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BF9B47-32FD-46AC-9F04-CA1E58932C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F9B47-32FD-46AC-9F04-CA1E58932C31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79B9102-2178-4B52-A978-ACF48278DD81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317A99-1090-4B1D-8672-42BEC5B67E0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64C1A10-0AC0-44B6-934D-48CA57C1F43D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6800" y="1981200"/>
            <a:ext cx="3695700" cy="41148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62BC0-5B30-48E7-B8C5-329072DCB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5816293"/>
      </p:ext>
    </p:extLst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1D827E-FD8F-43BD-9522-8296D575ADD3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0C5B038D-E7C9-490C-80BB-909723B7074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07C09F-D910-4062-BBFC-1AAF0C25F77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48EFB4-AA43-46A4-AFFA-34750AF3F3A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BC158CF-27CE-4862-A1EC-BA04EEFA71EE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91D7DF-ECDB-4B5B-8973-BA88632ACDC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E4A2B1-D543-4B83-9AA1-F44B6E4DCF31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B836F1-FC85-4430-8EFC-E2041A76AE0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email">
              <a:alphaModFix amt="43000"/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 alt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FA0DA02-7CEE-4DBC-B4A5-6C143C9F0D0D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img1.russianfood.com/dycontent/images_upl/24/big_23680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5" name="Rectangle 27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8172400" cy="259228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 </a:t>
            </a:r>
            <a:br>
              <a:rPr lang="ru-RU" sz="1200" dirty="0"/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Технология приготовления блюд из запеченной </a:t>
            </a:r>
            <a:r>
              <a:rPr lang="ru-RU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рыбы</a:t>
            </a:r>
            <a:r>
              <a:rPr lang="ru-RU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МДК 02.02. </a:t>
            </a:r>
            <a:br>
              <a:rPr lang="ru-RU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обработки сырья и приготовление блюд из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/>
            </a:r>
            <a:br>
              <a:rPr lang="en-US" sz="1800" i="1" dirty="0" smtClean="0">
                <a:solidFill>
                  <a:schemeClr val="tx1"/>
                </a:solidFill>
                <a:latin typeface="Century" panose="02040604050505020304" pitchFamily="18" charset="0"/>
              </a:rPr>
            </a:br>
            <a:r>
              <a:rPr lang="ru-RU" sz="1800" i="1" dirty="0" smtClean="0">
                <a:solidFill>
                  <a:schemeClr val="tx1"/>
                </a:solidFill>
                <a:latin typeface="Century" panose="02040604050505020304" pitchFamily="18" charset="0"/>
              </a:rPr>
              <a:t>                     </a:t>
            </a:r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5436096" y="5661248"/>
            <a:ext cx="34563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400" dirty="0" smtClean="0">
                <a:cs typeface="+mn-cs"/>
              </a:rPr>
              <a:t>Подготовила : мастер производственного обучения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400" dirty="0" err="1" smtClean="0">
                <a:cs typeface="+mn-cs"/>
              </a:rPr>
              <a:t>Китова</a:t>
            </a:r>
            <a:r>
              <a:rPr lang="ru-RU" altLang="ru-RU" sz="1400" dirty="0" smtClean="0">
                <a:cs typeface="+mn-cs"/>
              </a:rPr>
              <a:t> О.А.</a:t>
            </a:r>
            <a:endParaRPr lang="ru-RU" altLang="ru-RU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yapovar.com/uploads/taginator/Jun-2013/losos-zapechennyj-v-duxovk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5040560" cy="336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fitelife.ru/wp-content/uploads/2016/09/%D0%A2%D1%80%D0%B5%D1%81%D0%BA%D0%B0-%D0%B7%D0%B0%D0%BF%D0%B5%D1%87%D0%B5%D0%BD%D0%BD%D0%B0%D1%8F-%D0%BF%D0%BE-%D0%B3%D1%80%D0%B5%D1%87%D0%B5%D1%81%D0%BA%D0%B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3024335" cy="245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5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7632848" cy="64713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i="1" dirty="0">
                <a:latin typeface="Arial Black" panose="020B0A04020102020204" pitchFamily="34" charset="0"/>
              </a:rPr>
              <a:t>Рыба запечённая в сметанном соусе с грибами, по-московски</a:t>
            </a:r>
          </a:p>
        </p:txBody>
      </p:sp>
      <p:graphicFrame>
        <p:nvGraphicFramePr>
          <p:cNvPr id="39027" name="Group 115"/>
          <p:cNvGraphicFramePr>
            <a:graphicFrameLocks noGrp="1"/>
          </p:cNvGraphicFramePr>
          <p:nvPr>
            <p:ph idx="1"/>
          </p:nvPr>
        </p:nvGraphicFramePr>
        <p:xfrm>
          <a:off x="250825" y="1125538"/>
          <a:ext cx="7633543" cy="5486400"/>
        </p:xfrm>
        <a:graphic>
          <a:graphicData uri="http://schemas.openxmlformats.org/drawingml/2006/table">
            <a:tbl>
              <a:tblPr/>
              <a:tblGrid>
                <a:gridCol w="4340988"/>
                <a:gridCol w="1737574"/>
                <a:gridCol w="1554981"/>
              </a:tblGrid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Брутто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Нетто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Судак 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осетр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301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Мука пшеничная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Грибы белые свежие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26/17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шампиньоны свежие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43/17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репчатый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20/10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Кулинарный жир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рыбы жареной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Яйца 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1/2шт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Гарнир –картофель жареный (из вареного)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Соус сметанный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Маргарин столовый или масло сливочное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1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полуфабриката</a:t>
                      </a:r>
                    </a:p>
                  </a:txBody>
                  <a:tcPr marL="91452" marR="9145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</a:p>
                  </a:txBody>
                  <a:tcPr marL="91452" marR="914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9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120358" cy="1080542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i="1" dirty="0" smtClean="0">
                <a:latin typeface="Arial Black" pitchFamily="34" charset="0"/>
              </a:rPr>
              <a:t>Солянка из рыбы на сковороде</a:t>
            </a: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3400377" y="1412776"/>
            <a:ext cx="4700015" cy="4680520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ru-RU" dirty="0" smtClean="0"/>
              <a:t>На порционную сковороду укладывают половину тушеной капусты. На нее помещают припущенную рыбу, припущенные огурцы, пассерованный лук, каперсы. Сверху укладывают слой тушеной капусты, выравнивают его, посыпают тертым сыром или сухарями, поливают жиром и ставят в жарочный шкаф на 15 мин до образования поджаристой корочки. Перед отпуском украшают, раскладывая по ее поверхности маринованные фрукты и ягоды, </a:t>
            </a: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ru-RU" dirty="0" smtClean="0"/>
              <a:t>маслины, </a:t>
            </a:r>
            <a:r>
              <a:rPr lang="ru-RU" dirty="0" err="1" smtClean="0"/>
              <a:t>карбованный</a:t>
            </a:r>
            <a:r>
              <a:rPr lang="ru-RU" dirty="0" smtClean="0"/>
              <a:t> кружочек </a:t>
            </a: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ru-RU" dirty="0" smtClean="0"/>
              <a:t>лимона, каперсы, оливки, красиво </a:t>
            </a:r>
          </a:p>
          <a:p>
            <a:pPr marL="0" indent="0">
              <a:spcBef>
                <a:spcPct val="0"/>
              </a:spcBef>
              <a:buFont typeface="Wingdings 2" pitchFamily="18" charset="2"/>
              <a:buNone/>
            </a:pPr>
            <a:r>
              <a:rPr lang="ru-RU" dirty="0" smtClean="0"/>
              <a:t>нарезанные огурцы и зелень петрушки.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024336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http://hozyaushka.org/uploads/taginator/Sep-2013/recept-solyanki-s-gribami-i-maslinami-dlya-zakato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313184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147050" cy="498475"/>
          </a:xfrm>
        </p:spPr>
        <p:txBody>
          <a:bodyPr/>
          <a:lstStyle/>
          <a:p>
            <a:pPr algn="ctr"/>
            <a:r>
              <a:rPr lang="ru-RU" sz="2800" i="1" dirty="0" smtClean="0">
                <a:latin typeface="Arial Black" pitchFamily="34" charset="0"/>
              </a:rPr>
              <a:t>Солянка из рыбы на сковороде</a:t>
            </a:r>
          </a:p>
        </p:txBody>
      </p:sp>
      <p:graphicFrame>
        <p:nvGraphicFramePr>
          <p:cNvPr id="47244" name="Group 140"/>
          <p:cNvGraphicFramePr>
            <a:graphicFrameLocks noGrp="1"/>
          </p:cNvGraphicFramePr>
          <p:nvPr>
            <p:ph idx="1"/>
          </p:nvPr>
        </p:nvGraphicFramePr>
        <p:xfrm>
          <a:off x="107503" y="998755"/>
          <a:ext cx="7920881" cy="5742612"/>
        </p:xfrm>
        <a:graphic>
          <a:graphicData uri="http://schemas.openxmlformats.org/drawingml/2006/table">
            <a:tbl>
              <a:tblPr/>
              <a:tblGrid>
                <a:gridCol w="2880321"/>
                <a:gridCol w="2304256"/>
                <a:gridCol w="2736304"/>
              </a:tblGrid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Брутто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Нетто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Минтай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судак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рыбы припущенной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тушеная №773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Огурцы соленые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42/36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Каперсы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Томатное пюре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 репчатый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12/6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сухари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Маргарин столовый 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полуфабриката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готовой солянки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Плоды маринованные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Маслины 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Лимон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19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Выход</a:t>
                      </a:r>
                    </a:p>
                  </a:txBody>
                  <a:tcPr marL="91433" marR="91433"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</a:p>
                  </a:txBody>
                  <a:tcPr marL="91433" marR="91433"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7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499176" cy="7905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latin typeface="Arial Black" pitchFamily="34" charset="0"/>
              </a:rPr>
              <a:t>Требования к качеству блюд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95289" y="1412875"/>
            <a:ext cx="5328839" cy="4389438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 2" pitchFamily="18" charset="2"/>
              <a:buNone/>
            </a:pPr>
            <a:r>
              <a:rPr lang="ru-RU" sz="3200" b="1" dirty="0" smtClean="0"/>
              <a:t>Внешний вид</a:t>
            </a:r>
            <a:r>
              <a:rPr lang="ru-RU" sz="3200" dirty="0" smtClean="0"/>
              <a:t>: на поверхности румяная корочка.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3200" b="1" dirty="0" smtClean="0"/>
              <a:t>Вкус и запах</a:t>
            </a:r>
            <a:r>
              <a:rPr lang="ru-RU" sz="3200" dirty="0" smtClean="0"/>
              <a:t>: свойственные данному виду рыбы, гарнира и соуса.</a:t>
            </a:r>
          </a:p>
          <a:p>
            <a:pPr marL="0" indent="0">
              <a:buFont typeface="Wingdings 2" pitchFamily="18" charset="2"/>
              <a:buNone/>
            </a:pPr>
            <a:r>
              <a:rPr lang="ru-RU" sz="3200" b="1" dirty="0" smtClean="0"/>
              <a:t>Консистенция:</a:t>
            </a:r>
            <a:r>
              <a:rPr lang="ru-RU" sz="3200" dirty="0" smtClean="0"/>
              <a:t> сочная, рыба и гарнир не пригоревшие и не присохшие к посуде.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788024" y="3501008"/>
            <a:ext cx="3240360" cy="3066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632972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latin typeface="Arial Black" pitchFamily="34" charset="0"/>
              </a:rPr>
              <a:t>Сроки хранения запеченных рыбных блюд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endParaRPr lang="ru-RU" dirty="0" smtClean="0"/>
          </a:p>
          <a:p>
            <a:pPr marL="0" indent="0">
              <a:buFont typeface="Wingdings 2" pitchFamily="18" charset="2"/>
              <a:buNone/>
            </a:pPr>
            <a:r>
              <a:rPr lang="ru-RU" dirty="0" smtClean="0"/>
              <a:t>Запеченные </a:t>
            </a:r>
            <a:r>
              <a:rPr lang="ru-RU" dirty="0" smtClean="0"/>
              <a:t>рыбные блюда приготавливают по мере спроса.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321754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3928" y="2852936"/>
            <a:ext cx="3960813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8719" y="404664"/>
            <a:ext cx="1769442" cy="1769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96752"/>
            <a:ext cx="8229600" cy="649288"/>
          </a:xfrm>
        </p:spPr>
        <p:txBody>
          <a:bodyPr/>
          <a:lstStyle/>
          <a:p>
            <a:pPr algn="ctr"/>
            <a:r>
              <a:rPr lang="ru-RU" sz="3600" i="1" dirty="0" smtClean="0">
                <a:latin typeface="Arial Black" pitchFamily="34" charset="0"/>
              </a:rPr>
              <a:t>Ответьте на вопросы 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916832"/>
            <a:ext cx="7057032" cy="4824561"/>
          </a:xfrm>
        </p:spPr>
        <p:txBody>
          <a:bodyPr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Какую рыбу используют для запекания?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С какими гарнирами и соусами запекают рыбу?</a:t>
            </a:r>
            <a:endParaRPr lang="ru-RU" sz="28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В какой посуде производят запекание блюд?</a:t>
            </a:r>
            <a:endParaRPr lang="ru-RU" sz="28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/>
              <a:t>По составу продуктов определить блюдо (картофель , грибы, рыба, сметана, перец, соль, сыр, масло сливочное.)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dirty="0" smtClean="0"/>
              <a:t>Какие требования предъявляют к качеству запеченных рыбных блюд?</a:t>
            </a:r>
            <a:endParaRPr lang="ru-RU" sz="28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20725"/>
          </a:xfrm>
        </p:spPr>
        <p:txBody>
          <a:bodyPr/>
          <a:lstStyle/>
          <a:p>
            <a:pPr algn="ctr"/>
            <a:r>
              <a:rPr lang="ru-RU" sz="3200" i="1" smtClean="0">
                <a:latin typeface="Arial Black" pitchFamily="34" charset="0"/>
              </a:rPr>
              <a:t>Заполните таблицу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412875"/>
          <a:ext cx="7777559" cy="5111750"/>
        </p:xfrm>
        <a:graphic>
          <a:graphicData uri="http://schemas.openxmlformats.org/drawingml/2006/table">
            <a:tbl>
              <a:tblPr/>
              <a:tblGrid>
                <a:gridCol w="2970036"/>
                <a:gridCol w="1626074"/>
                <a:gridCol w="1413978"/>
                <a:gridCol w="1767471"/>
              </a:tblGrid>
              <a:tr h="730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блюда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1C6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п/ф из рыбы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1C6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Гарнир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1C6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Соус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1C6F7"/>
                    </a:solidFill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Рыба, запечённая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картофелем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по-русски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EA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Рыба, запеченная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под молочным соусом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EA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Рыба, запечённая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сметанном соусе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грибами по-московски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EA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Солянка рыбная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сковороде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EA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smtClean="0">
                <a:latin typeface="Arial Black" pitchFamily="34" charset="0"/>
              </a:rPr>
              <a:t>Использованная литература, интернет - ресурсы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417519" cy="3471664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/>
              <a:t>1. </a:t>
            </a:r>
            <a:r>
              <a:rPr lang="ru-RU" dirty="0">
                <a:cs typeface="Times New Roman" pitchFamily="18" charset="0"/>
              </a:rPr>
              <a:t>Анфимова </a:t>
            </a:r>
            <a:r>
              <a:rPr lang="ru-RU" dirty="0" err="1">
                <a:cs typeface="Times New Roman" pitchFamily="18" charset="0"/>
              </a:rPr>
              <a:t>Н.А</a:t>
            </a:r>
            <a:r>
              <a:rPr lang="ru-RU" dirty="0">
                <a:cs typeface="Times New Roman" pitchFamily="18" charset="0"/>
              </a:rPr>
              <a:t>. Кулинария. – Москва: Академия, 2011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2. Сборник </a:t>
            </a:r>
            <a:r>
              <a:rPr lang="ru-RU" dirty="0"/>
              <a:t>рецептур блюд и кулинарных изделий для</a:t>
            </a:r>
            <a:br>
              <a:rPr lang="ru-RU" dirty="0"/>
            </a:br>
            <a:r>
              <a:rPr lang="ru-RU" dirty="0"/>
              <a:t>приятий общественного питания. - М., Экономика, 2007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>
              <a:hlinkClick r:id="rId2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img1.russianfood.com/dycontent/images_upl/24/big_23680.jpg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http://</a:t>
            </a:r>
            <a:r>
              <a:rPr lang="en-US" dirty="0" smtClean="0"/>
              <a:t>uchebana5.ru/images/1687/3373867/740692c.jpg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http://</a:t>
            </a:r>
            <a:r>
              <a:rPr lang="en-US" dirty="0" smtClean="0"/>
              <a:t>ist1.objorka.com/img0004/70/470_0162_7573_6hi.jpg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http://</a:t>
            </a:r>
            <a:r>
              <a:rPr lang="en-US" dirty="0" smtClean="0"/>
              <a:t>cs622428.vk.me/v622428510/4c783/BxS5TppxPJs.jpg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http://</a:t>
            </a:r>
            <a:r>
              <a:rPr lang="en-US" dirty="0" smtClean="0"/>
              <a:t>partnerfood.ru/images/liniiRazdachi.jpg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http://v.img.com.ua/b/600x500/c/dc/017e7556ae083d17a8a72a0bca414dcc.jpg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83446" y="1772816"/>
            <a:ext cx="506096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xmlns="" val="5963129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203575" y="304800"/>
            <a:ext cx="5761038" cy="14319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Запекание рыбы</a:t>
            </a:r>
          </a:p>
        </p:txBody>
      </p:sp>
      <p:sp>
        <p:nvSpPr>
          <p:cNvPr id="7171" name="Текст 3"/>
          <p:cNvSpPr>
            <a:spLocks noGrp="1"/>
          </p:cNvSpPr>
          <p:nvPr>
            <p:ph type="body" sz="half" idx="2"/>
          </p:nvPr>
        </p:nvSpPr>
        <p:spPr>
          <a:xfrm>
            <a:off x="3323053" y="1772816"/>
            <a:ext cx="4449668" cy="3096344"/>
          </a:xfrm>
        </p:spPr>
        <p:txBody>
          <a:bodyPr>
            <a:normAutofit fontScale="92500"/>
          </a:bodyPr>
          <a:lstStyle/>
          <a:p>
            <a:pPr marL="0" indent="0" algn="ctr">
              <a:buFont typeface="Wingdings 2" pitchFamily="18" charset="2"/>
              <a:buNone/>
            </a:pPr>
            <a:r>
              <a:rPr lang="ru-RU" dirty="0" smtClean="0"/>
              <a:t>Для запекания используют любую речную и морскую рыбу, кроме очень крупных экземпляров. Запеченные блюда готовят на противнях, порционных сковородах, блюдах, раковинах, в которых и подают.</a:t>
            </a:r>
          </a:p>
        </p:txBody>
      </p:sp>
      <p:pic>
        <p:nvPicPr>
          <p:cNvPr id="7172" name="Picture 4" descr="http://www.katmvf.ru/photos1/1305221539314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95232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88064">
            <a:off x="974138" y="4199467"/>
            <a:ext cx="3031893" cy="255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99992" y="4797152"/>
            <a:ext cx="2376264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1156714">
            <a:off x="323528" y="2420888"/>
            <a:ext cx="266429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Текст 3"/>
          <p:cNvSpPr>
            <a:spLocks noGrp="1"/>
          </p:cNvSpPr>
          <p:nvPr>
            <p:ph type="body" sz="half" idx="2"/>
          </p:nvPr>
        </p:nvSpPr>
        <p:spPr>
          <a:xfrm>
            <a:off x="0" y="188640"/>
            <a:ext cx="8208911" cy="468052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dirty="0" smtClean="0"/>
              <a:t>Мелкую рыбу используют для </a:t>
            </a:r>
            <a:r>
              <a:rPr lang="ru-RU" dirty="0" err="1" smtClean="0"/>
              <a:t>запекания</a:t>
            </a:r>
            <a:r>
              <a:rPr lang="ru-RU" dirty="0" smtClean="0"/>
              <a:t> в целом виде (карасей, леща, карпов, язя, линя). Более крупную рыбу разделывают на порционные куски без костей. 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352839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99992" y="1988840"/>
            <a:ext cx="289242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5900" y="4292600"/>
            <a:ext cx="8100516" cy="1939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0" dirty="0">
                <a:latin typeface="+mn-lt"/>
                <a:cs typeface="+mn-cs"/>
              </a:rPr>
              <a:t>Для запекания используют гарниры в виде отварного или жареного картофеля, картофельного пюре, тушеной капусты, рассыпчатой гречневой каши, отварных макарон и соусы – белый, паровой, молочный, сметанный, томатный и др.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11188" y="304800"/>
            <a:ext cx="7999412" cy="747713"/>
          </a:xfrm>
        </p:spPr>
        <p:txBody>
          <a:bodyPr/>
          <a:lstStyle/>
          <a:p>
            <a:pPr algn="ctr"/>
            <a:r>
              <a:rPr lang="ru-RU" sz="4000" b="1" i="1" smtClean="0">
                <a:latin typeface="Arial Black" pitchFamily="34" charset="0"/>
              </a:rPr>
              <a:t>Запекание рыбы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71800" y="1341438"/>
            <a:ext cx="5256583" cy="2087562"/>
          </a:xfrm>
        </p:spPr>
        <p:txBody>
          <a:bodyPr>
            <a:normAutofit lnSpcReduction="10000"/>
          </a:bodyPr>
          <a:lstStyle/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/>
              <a:t>Запекают в жарочном шкафу при температуре 250-280ºС, сырую при 200-220 ºС.</a:t>
            </a:r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/>
              <a:t>Готовность определяют по образованию румяной корочки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2797" y="1196752"/>
            <a:ext cx="2125663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://meat-boss.ru/assets/theme/file/art/statie/zapekanie/zapekanie%20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19046" y="3649361"/>
            <a:ext cx="3698207" cy="279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td0.mycdn.me/image?id=850746103350&amp;t=20&amp;plc=WEB&amp;tkn=*JnR721mZSJlykUPe_hLeTxWiODk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95936" y="3649361"/>
            <a:ext cx="4104456" cy="279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04801"/>
            <a:ext cx="8496944" cy="81994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i="1" dirty="0">
                <a:latin typeface="Arial Black" panose="020B0A04020102020204" pitchFamily="34" charset="0"/>
              </a:rPr>
              <a:t>Рыба, запеченная с картофелем, </a:t>
            </a:r>
            <a:r>
              <a:rPr lang="ru-RU" sz="2800" i="1" dirty="0" smtClean="0">
                <a:latin typeface="Arial Black" panose="020B0A04020102020204" pitchFamily="34" charset="0"/>
              </a:rPr>
              <a:t/>
            </a:r>
            <a:br>
              <a:rPr lang="ru-RU" sz="2800" i="1" dirty="0" smtClean="0">
                <a:latin typeface="Arial Black" panose="020B0A04020102020204" pitchFamily="34" charset="0"/>
              </a:rPr>
            </a:br>
            <a:r>
              <a:rPr lang="ru-RU" sz="2800" i="1" dirty="0" smtClean="0">
                <a:latin typeface="Arial Black" panose="020B0A04020102020204" pitchFamily="34" charset="0"/>
              </a:rPr>
              <a:t>по-русски</a:t>
            </a:r>
            <a:endParaRPr lang="ru-RU" sz="2800" i="1" dirty="0">
              <a:latin typeface="Arial Black" panose="020B0A040201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075" y="1196752"/>
            <a:ext cx="7881317" cy="3528392"/>
          </a:xfrm>
        </p:spPr>
        <p:txBody>
          <a:bodyPr>
            <a:normAutofit fontScale="92500" lnSpcReduction="10000"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/>
              <a:t>Рыбу нарезают на филе с кожей без костей. </a:t>
            </a:r>
            <a:r>
              <a:rPr lang="ru-RU" dirty="0" smtClean="0"/>
              <a:t>На порционную </a:t>
            </a:r>
            <a:r>
              <a:rPr lang="ru-RU" dirty="0"/>
              <a:t>сковороду </a:t>
            </a:r>
            <a:r>
              <a:rPr lang="ru-RU" dirty="0" smtClean="0"/>
              <a:t>подливают часть </a:t>
            </a:r>
            <a:r>
              <a:rPr lang="ru-RU" dirty="0"/>
              <a:t>соуса, </a:t>
            </a:r>
            <a:r>
              <a:rPr lang="ru-RU" dirty="0" smtClean="0"/>
              <a:t> </a:t>
            </a:r>
            <a:r>
              <a:rPr lang="ru-RU" dirty="0"/>
              <a:t>укладывают в середину сырую рыбу, вокруг выкладывают картофель, нарезанный ломтиками, а на него аккуратно в виде веера картофель, нарезанный кружочками, закрывая полностью сверху всю рыбу. Блюдо поливают оставшимся соусом, посыпают тертым сыром или сухарями, сбрызгивают </a:t>
            </a:r>
            <a:endParaRPr lang="ru-RU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растопленным </a:t>
            </a:r>
            <a:r>
              <a:rPr lang="ru-RU" dirty="0"/>
              <a:t>сливочным маслом </a:t>
            </a:r>
            <a:endParaRPr lang="ru-RU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и </a:t>
            </a:r>
            <a:r>
              <a:rPr lang="ru-RU" dirty="0"/>
              <a:t>запекают в жарочном </a:t>
            </a:r>
            <a:r>
              <a:rPr lang="ru-RU" dirty="0" smtClean="0"/>
              <a:t>шкафу.</a:t>
            </a:r>
            <a:endParaRPr lang="ru-RU" dirty="0"/>
          </a:p>
        </p:txBody>
      </p:sp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4869160"/>
            <a:ext cx="1655763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219075" y="5964238"/>
            <a:ext cx="2466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Соус белый основной </a:t>
            </a:r>
          </a:p>
          <a:p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рыбном бульоне</a:t>
            </a:r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96939">
            <a:off x="2283605" y="5137478"/>
            <a:ext cx="1786463" cy="3444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098" name="Picture 2" descr="http://recepty1.ru/uploads/taginator/May-2013/ryba-po-moskovski-recept-fot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4581128"/>
            <a:ext cx="3452158" cy="213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304800"/>
            <a:ext cx="8856662" cy="10366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i="1" dirty="0">
                <a:latin typeface="Arial Black" panose="020B0A04020102020204" pitchFamily="34" charset="0"/>
              </a:rPr>
              <a:t>Рыба, запеченная под молочным </a:t>
            </a:r>
            <a:r>
              <a:rPr lang="ru-RU" sz="3600" i="1" dirty="0" smtClean="0">
                <a:latin typeface="Arial Black" panose="020B0A04020102020204" pitchFamily="34" charset="0"/>
              </a:rPr>
              <a:t>соусом</a:t>
            </a:r>
            <a:endParaRPr lang="ru-RU" sz="3600" i="1" dirty="0">
              <a:latin typeface="Arial Black" panose="020B0A04020102020204" pitchFamily="34" charset="0"/>
            </a:endParaRPr>
          </a:p>
        </p:txBody>
      </p:sp>
      <p:sp>
        <p:nvSpPr>
          <p:cNvPr id="11267" name="Текст 3"/>
          <p:cNvSpPr>
            <a:spLocks noGrp="1"/>
          </p:cNvSpPr>
          <p:nvPr>
            <p:ph type="body" sz="half" idx="2"/>
          </p:nvPr>
        </p:nvSpPr>
        <p:spPr>
          <a:xfrm>
            <a:off x="179388" y="1412875"/>
            <a:ext cx="7993012" cy="468312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dirty="0" smtClean="0"/>
              <a:t>       Порционную сковороду смазывают маслом и выкладывают на нее отварные макароны, в середине их делают углубление и кладут порционный кусок припущенной рыбы. Блюдо поливают горячим молочным соусом, посыпают сыром, сбрызгивают сливочным маслом и запекают в жарочном шкафу.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99992" y="4221088"/>
            <a:ext cx="3652837" cy="1923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344618" cy="8921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i="1" dirty="0">
                <a:latin typeface="Arial Black" panose="020B0A04020102020204" pitchFamily="34" charset="0"/>
              </a:rPr>
              <a:t>Рыба, запеченная в сметанном </a:t>
            </a:r>
            <a:r>
              <a:rPr lang="ru-RU" sz="3600" i="1" dirty="0" smtClean="0">
                <a:latin typeface="Arial Black" panose="020B0A04020102020204" pitchFamily="34" charset="0"/>
              </a:rPr>
              <a:t>соусе</a:t>
            </a:r>
            <a:endParaRPr lang="ru-RU" sz="3600" i="1" dirty="0">
              <a:latin typeface="Arial Black" panose="020B0A04020102020204" pitchFamily="34" charset="0"/>
            </a:endParaRPr>
          </a:p>
        </p:txBody>
      </p:sp>
      <p:sp>
        <p:nvSpPr>
          <p:cNvPr id="12291" name="Текст 3"/>
          <p:cNvSpPr>
            <a:spLocks noGrp="1"/>
          </p:cNvSpPr>
          <p:nvPr>
            <p:ph type="body" sz="half" idx="2"/>
          </p:nvPr>
        </p:nvSpPr>
        <p:spPr>
          <a:xfrm>
            <a:off x="395289" y="1557338"/>
            <a:ext cx="7489080" cy="2312942"/>
          </a:xfrm>
        </p:spPr>
        <p:txBody>
          <a:bodyPr>
            <a:normAutofit lnSpcReduction="10000"/>
          </a:bodyPr>
          <a:lstStyle/>
          <a:p>
            <a:pPr marL="0" indent="0">
              <a:buFont typeface="Wingdings 2" pitchFamily="18" charset="2"/>
              <a:buNone/>
            </a:pPr>
            <a:r>
              <a:rPr lang="ru-RU" dirty="0" smtClean="0"/>
              <a:t>На смазанную порционную сковороду укладывают </a:t>
            </a:r>
            <a:r>
              <a:rPr lang="ru-RU" dirty="0" smtClean="0"/>
              <a:t>гарнир</a:t>
            </a:r>
            <a:r>
              <a:rPr lang="ru-RU" dirty="0" smtClean="0"/>
              <a:t>, делают в середине углубление и помещают обжаренные куски рыбы, заливают соусом сметанным, посыпают сыром, поливают растопленным жиром и запекают в жарочном шкафу.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9" y="3870280"/>
            <a:ext cx="3600400" cy="258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recepty1.ru/uploads/taginator/May-2013/ryba-po-moskovski-recept-fot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3870280"/>
            <a:ext cx="3635472" cy="258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435975" cy="7858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smtClean="0">
                <a:latin typeface="Arial Black" pitchFamily="34" charset="0"/>
              </a:rPr>
              <a:t>Рыба запеченная в сметанном соусе</a:t>
            </a:r>
          </a:p>
        </p:txBody>
      </p:sp>
      <p:graphicFrame>
        <p:nvGraphicFramePr>
          <p:cNvPr id="16566" name="Group 182"/>
          <p:cNvGraphicFramePr>
            <a:graphicFrameLocks noGrp="1"/>
          </p:cNvGraphicFramePr>
          <p:nvPr>
            <p:ph idx="1"/>
          </p:nvPr>
        </p:nvGraphicFramePr>
        <p:xfrm>
          <a:off x="179512" y="1052736"/>
          <a:ext cx="7848872" cy="5616579"/>
        </p:xfrm>
        <a:graphic>
          <a:graphicData uri="http://schemas.openxmlformats.org/drawingml/2006/table">
            <a:tbl>
              <a:tblPr/>
              <a:tblGrid>
                <a:gridCol w="3580267"/>
                <a:gridCol w="2267650"/>
                <a:gridCol w="2000955"/>
              </a:tblGrid>
              <a:tr h="633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Брутто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Нетто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Судак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полуфабрикатов(судак)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Мука пшеничная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Жир кулинарный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жаренной рыбы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Гарнир №744, 760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Соус №863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сыр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Маргарин столовый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полуфабриката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Выход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304800"/>
            <a:ext cx="7848996" cy="747713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i="1" dirty="0">
                <a:latin typeface="Arial Black" panose="020B0A04020102020204" pitchFamily="34" charset="0"/>
              </a:rPr>
              <a:t>Рыба, запеченная в сметанном соусе с грибами, по-московски</a:t>
            </a:r>
          </a:p>
        </p:txBody>
      </p:sp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>
          <a:xfrm>
            <a:off x="323850" y="1196975"/>
            <a:ext cx="7704534" cy="489902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dirty="0" smtClean="0"/>
              <a:t>Порционную сковороду смазывают маслом и наливают на нее немного сметанного соуса, затем кладут кусок жареной рыбы, вокруг красиво укладывают картофель жаренный из отварного. На рыбу помещают </a:t>
            </a:r>
            <a:r>
              <a:rPr lang="ru-RU" dirty="0" err="1" smtClean="0"/>
              <a:t>пассерованный</a:t>
            </a:r>
            <a:r>
              <a:rPr lang="ru-RU" dirty="0" smtClean="0"/>
              <a:t> лук с обжаренными грибами, сверху кладут кружочек вареного яйца. Подготовленное блюдо заливают сметанным соусом, посыпают сыром, поливают растопленным сливочным маслом, запекают при температуре 250 °С. 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99992" y="5256212"/>
            <a:ext cx="2268537" cy="1485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15616" y="5286375"/>
            <a:ext cx="2292350" cy="138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537</TotalTime>
  <Words>845</Words>
  <Application>Microsoft Office PowerPoint</Application>
  <PresentationFormat>Экран (4:3)</PresentationFormat>
  <Paragraphs>219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                                      Технология приготовления блюд из запеченной рыбы  МДК 02.02.  Технология обработки сырья и приготовление блюд из рыбы.                      </vt:lpstr>
      <vt:lpstr>Запекание рыбы</vt:lpstr>
      <vt:lpstr>Слайд 3</vt:lpstr>
      <vt:lpstr>Запекание рыбы</vt:lpstr>
      <vt:lpstr>Рыба, запеченная с картофелем,  по-русски</vt:lpstr>
      <vt:lpstr>Рыба, запеченная под молочным соусом</vt:lpstr>
      <vt:lpstr>Рыба, запеченная в сметанном соусе</vt:lpstr>
      <vt:lpstr>Рыба запеченная в сметанном соусе</vt:lpstr>
      <vt:lpstr>Рыба, запеченная в сметанном соусе с грибами, по-московски</vt:lpstr>
      <vt:lpstr>Рыба запечённая в сметанном соусе с грибами, по-московски</vt:lpstr>
      <vt:lpstr>Солянка из рыбы на сковороде</vt:lpstr>
      <vt:lpstr>Солянка из рыбы на сковороде</vt:lpstr>
      <vt:lpstr>Требования к качеству блюд</vt:lpstr>
      <vt:lpstr>Сроки хранения запеченных рыбных блюд</vt:lpstr>
      <vt:lpstr>Ответьте на вопросы :</vt:lpstr>
      <vt:lpstr>Заполните таблицу</vt:lpstr>
      <vt:lpstr>Использованная литература, интернет - ресурсы</vt:lpstr>
      <vt:lpstr>Слайд 18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Приготовление запеченных блюд из рыбы</dc:title>
  <dc:creator>Speed_XP</dc:creator>
  <cp:lastModifiedBy>Пользователь Windows</cp:lastModifiedBy>
  <cp:revision>72</cp:revision>
  <dcterms:created xsi:type="dcterms:W3CDTF">2010-10-11T07:21:02Z</dcterms:created>
  <dcterms:modified xsi:type="dcterms:W3CDTF">2021-01-16T19:42:44Z</dcterms:modified>
</cp:coreProperties>
</file>