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  <p:sldMasterId id="2147483753" r:id="rId2"/>
  </p:sldMasterIdLst>
  <p:sldIdLst>
    <p:sldId id="329" r:id="rId3"/>
    <p:sldId id="332" r:id="rId4"/>
    <p:sldId id="335" r:id="rId5"/>
    <p:sldId id="331" r:id="rId6"/>
    <p:sldId id="340" r:id="rId7"/>
    <p:sldId id="339" r:id="rId8"/>
    <p:sldId id="336" r:id="rId9"/>
    <p:sldId id="337" r:id="rId10"/>
    <p:sldId id="33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F8A"/>
    <a:srgbClr val="00863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1710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03E105-D027-40A3-847D-303E8E35392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pic>
        <p:nvPicPr>
          <p:cNvPr id="6146" name="Picture 2" descr="D:\_Папа-адм\Desktop\Рисунок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171" y="6597651"/>
            <a:ext cx="2700337" cy="26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745543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60E95-A5D1-48FA-827D-1A9B1C67C70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566844106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E3CA5-2211-486F-BA15-A5BF6B12B86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705826932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4620E-03B6-4A88-961C-A5C37945337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936381513"/>
      </p:ext>
    </p:extLst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2E84B-C348-421B-83C5-873C26BD10D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375263916"/>
      </p:ext>
    </p:extLst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ru-RU" altLang="en-US" noProof="0" dirty="0" smtClean="0"/>
              <a:t>Образец подзаголовка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03E105-D027-40A3-847D-303E8E35392D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  <p:pic>
        <p:nvPicPr>
          <p:cNvPr id="6146" name="Picture 2" descr="D:\_Папа-адм\Desktop\Рисунок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171" y="6597651"/>
            <a:ext cx="2700337" cy="26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694529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E0ED7-DB4D-4DB9-8182-EFC0D4946C72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3424713"/>
      </p:ext>
    </p:extLst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D58D7-701D-48F6-95CE-CD010E4E5974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3392809"/>
      </p:ext>
    </p:extLst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009E74-0138-4E6B-8763-A93950415DB8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7635699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B4771-EDA8-44CC-AC72-72A9B03C887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3565383"/>
      </p:ext>
    </p:extLst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27D03-7E06-4DA9-A3C8-9CB304C503B2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3070062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E0ED7-DB4D-4DB9-8182-EFC0D4946C7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452212859"/>
      </p:ext>
    </p:extLst>
  </p:cSld>
  <p:clrMapOvr>
    <a:masterClrMapping/>
  </p:clrMapOvr>
  <p:transition spd="med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93E3B-E540-4AB8-B4D1-FF27EE22D9ED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7303569"/>
      </p:ext>
    </p:extLst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DEED7-92A4-43A8-9B21-73CC7A85329D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9744751"/>
      </p:ext>
    </p:extLst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56D9F-73B6-4FAC-BBD0-32571A58418C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8510343"/>
      </p:ext>
    </p:extLst>
  </p:cSld>
  <p:clrMapOvr>
    <a:masterClrMapping/>
  </p:clrMapOvr>
  <p:transition spd="med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60E95-A5D1-48FA-827D-1A9B1C67C702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7094966"/>
      </p:ext>
    </p:extLst>
  </p:cSld>
  <p:clrMapOvr>
    <a:masterClrMapping/>
  </p:clrMapOvr>
  <p:transition spd="med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E3CA5-2211-486F-BA15-A5BF6B12B867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1853879"/>
      </p:ext>
    </p:extLst>
  </p:cSld>
  <p:clrMapOvr>
    <a:masterClrMapping/>
  </p:clrMapOvr>
  <p:transition spd="med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4620E-03B6-4A88-961C-A5C379453379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2514968"/>
      </p:ext>
    </p:extLst>
  </p:cSld>
  <p:clrMapOvr>
    <a:masterClrMapping/>
  </p:clrMapOvr>
  <p:transition spd="med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2E84B-C348-421B-83C5-873C26BD10DF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5937082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D58D7-701D-48F6-95CE-CD010E4E597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987069601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009E74-0138-4E6B-8763-A93950415DB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264100426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B4771-EDA8-44CC-AC72-72A9B03C887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2835957176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27D03-7E06-4DA9-A3C8-9CB304C503B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789058435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93E3B-E540-4AB8-B4D1-FF27EE22D9E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497456742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DEED7-92A4-43A8-9B21-73CC7A85329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755863918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56D9F-73B6-4FAC-BBD0-32571A58418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119923410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fld id="{EF3DB5B2-37A1-44B2-9AFD-B95B216D0AE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40" name="Picture 2" descr="D:\_Папа-адм\Desktop\Рисунок1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171" y="6597651"/>
            <a:ext cx="2700337" cy="26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fld id="{EF3DB5B2-37A1-44B2-9AFD-B95B216D0AE0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</p:grpSp>
      <p:pic>
        <p:nvPicPr>
          <p:cNvPr id="40" name="Picture 2" descr="D:\_Папа-адм\Desktop\Рисунок1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171" y="6597651"/>
            <a:ext cx="2700337" cy="26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80444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f-oge.sdamgia.ru/prob_catalog" TargetMode="Externa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f-oge.sdamgia.ru/prob_catalog" TargetMode="Externa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4400" dirty="0" smtClean="0"/>
              <a:t>Основы </a:t>
            </a:r>
            <a:br>
              <a:rPr lang="ru-RU" sz="4400" dirty="0" smtClean="0"/>
            </a:br>
            <a:r>
              <a:rPr lang="ru-RU" sz="4400" dirty="0" smtClean="0"/>
              <a:t>алгоритмизации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1500" y="3049588"/>
            <a:ext cx="7236804" cy="23622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accent6">
                    <a:lumMod val="75000"/>
                  </a:schemeClr>
                </a:solidFill>
              </a:rPr>
              <a:t>Циклические алгоритмы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Цикл со счётчиком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39544" y="6497960"/>
            <a:ext cx="4104456" cy="36004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488814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412776"/>
            <a:ext cx="8280920" cy="442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ru-RU" sz="3200" dirty="0" smtClean="0"/>
              <a:t>Что такое алгоритм?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ru-RU" sz="3200" dirty="0" smtClean="0"/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ru-RU" sz="3200" dirty="0" smtClean="0"/>
              <a:t>Какие алгоритмические структуры </a:t>
            </a:r>
          </a:p>
          <a:p>
            <a:pPr marL="457200">
              <a:lnSpc>
                <a:spcPct val="80000"/>
              </a:lnSpc>
            </a:pPr>
            <a:r>
              <a:rPr lang="ru-RU" sz="3200" dirty="0" smtClean="0"/>
              <a:t>вы знаете ?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ru-RU" sz="3200" dirty="0" smtClean="0"/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ru-RU" sz="3200" dirty="0" smtClean="0"/>
              <a:t>Какой алгоритм называется линейным?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ru-RU" sz="3200" dirty="0" smtClean="0"/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ru-RU" sz="3200" dirty="0" smtClean="0"/>
              <a:t>Разветвляющимся?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ru-RU" sz="3200" dirty="0" smtClean="0"/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ru-RU" sz="3200" dirty="0" smtClean="0"/>
              <a:t>Циклическим?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ru-RU" sz="32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5039544" y="6497960"/>
            <a:ext cx="4104456" cy="36004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0"/>
            <a:ext cx="3640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Повторим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2"/>
          <p:cNvSpPr>
            <a:spLocks/>
          </p:cNvSpPr>
          <p:nvPr/>
        </p:nvSpPr>
        <p:spPr bwMode="auto">
          <a:xfrm>
            <a:off x="323528" y="1484784"/>
            <a:ext cx="814705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altLang="ru-RU" sz="2800" b="1" dirty="0" smtClean="0">
                <a:solidFill>
                  <a:schemeClr val="tx2"/>
                </a:solidFill>
                <a:latin typeface="Calibri" pitchFamily="34" charset="0"/>
              </a:rPr>
              <a:t>Цикл </a:t>
            </a:r>
            <a:r>
              <a:rPr lang="ru-RU" altLang="ru-RU" sz="2800" b="1" dirty="0">
                <a:solidFill>
                  <a:schemeClr val="tx2"/>
                </a:solidFill>
                <a:latin typeface="Calibri" pitchFamily="34" charset="0"/>
              </a:rPr>
              <a:t>с заданным числом </a:t>
            </a:r>
            <a:r>
              <a:rPr lang="ru-RU" altLang="ru-RU" sz="2800" b="1" dirty="0" smtClean="0">
                <a:solidFill>
                  <a:schemeClr val="tx2"/>
                </a:solidFill>
                <a:latin typeface="Calibri" pitchFamily="34" charset="0"/>
              </a:rPr>
              <a:t>повторений:</a:t>
            </a:r>
            <a:endParaRPr lang="en-US" altLang="ru-RU" sz="2800" b="1" dirty="0">
              <a:solidFill>
                <a:schemeClr val="tx2"/>
              </a:solidFill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ru-RU" altLang="ru-RU" sz="2800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ru-RU" altLang="ru-RU" sz="2800" b="1" dirty="0" err="1" smtClean="0">
                <a:solidFill>
                  <a:schemeClr val="tx2"/>
                </a:solidFill>
                <a:latin typeface="Calibri" pitchFamily="34" charset="0"/>
              </a:rPr>
              <a:t>цикл-ДЛЯ</a:t>
            </a:r>
            <a:r>
              <a:rPr lang="ru-RU" altLang="ru-RU" sz="2800" b="1" dirty="0">
                <a:solidFill>
                  <a:schemeClr val="tx2"/>
                </a:solidFill>
                <a:latin typeface="Calibri" pitchFamily="34" charset="0"/>
              </a:rPr>
              <a:t>, цикл с </a:t>
            </a:r>
            <a:r>
              <a:rPr lang="ru-RU" altLang="ru-RU" sz="2800" b="1" dirty="0" smtClean="0">
                <a:solidFill>
                  <a:schemeClr val="tx2"/>
                </a:solidFill>
                <a:latin typeface="Calibri" pitchFamily="34" charset="0"/>
              </a:rPr>
              <a:t>параметром, </a:t>
            </a:r>
            <a:endParaRPr lang="en-US" altLang="ru-RU" sz="28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ru-RU" altLang="ru-RU" sz="2800" b="1" u="sng" dirty="0" smtClean="0">
                <a:solidFill>
                  <a:srgbClr val="FF0000"/>
                </a:solidFill>
                <a:latin typeface="Calibri" pitchFamily="34" charset="0"/>
              </a:rPr>
              <a:t>цикл со счётчиком</a:t>
            </a:r>
            <a:endParaRPr lang="ru-RU" altLang="ru-RU" sz="2800" b="1" u="sng" dirty="0">
              <a:solidFill>
                <a:srgbClr val="FF0000"/>
              </a:solidFill>
              <a:latin typeface="Calibri" pitchFamily="34" charset="0"/>
            </a:endParaRPr>
          </a:p>
          <a:p>
            <a:pPr algn="ctr">
              <a:lnSpc>
                <a:spcPct val="80000"/>
              </a:lnSpc>
            </a:pPr>
            <a:endParaRPr lang="ru-RU" altLang="ru-RU" sz="40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6107" name="Text Box 27"/>
          <p:cNvSpPr txBox="1">
            <a:spLocks noChangeArrowheads="1"/>
          </p:cNvSpPr>
          <p:nvPr/>
        </p:nvSpPr>
        <p:spPr bwMode="auto">
          <a:xfrm>
            <a:off x="1259632" y="4293096"/>
            <a:ext cx="6624736" cy="2055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u="sng" dirty="0">
                <a:solidFill>
                  <a:srgbClr val="C00000"/>
                </a:solidFill>
              </a:rPr>
              <a:t>Запись на алгоритмическом языке:</a:t>
            </a:r>
          </a:p>
          <a:p>
            <a:pPr lvl="3">
              <a:defRPr/>
            </a:pPr>
            <a:endParaRPr lang="ru-RU" sz="2400" u="sng" dirty="0"/>
          </a:p>
          <a:p>
            <a:pPr lvl="3">
              <a:lnSpc>
                <a:spcPct val="90000"/>
              </a:lnSpc>
              <a:defRPr/>
            </a:pPr>
            <a:r>
              <a:rPr lang="ru-RU" sz="2400" b="1" dirty="0">
                <a:latin typeface="FangSong" pitchFamily="49" charset="-122"/>
              </a:rPr>
              <a:t> </a:t>
            </a:r>
            <a:r>
              <a:rPr lang="en-US" sz="2400" b="1" dirty="0" smtClean="0">
                <a:latin typeface="FangSong" pitchFamily="49" charset="-122"/>
              </a:rPr>
              <a:t> </a:t>
            </a:r>
            <a:r>
              <a:rPr lang="ru-RU" sz="2400" b="1" dirty="0" err="1" smtClean="0">
                <a:latin typeface="+mj-lt"/>
              </a:rPr>
              <a:t>нц</a:t>
            </a:r>
            <a:r>
              <a:rPr lang="en-US" sz="2400" b="1" dirty="0" smtClean="0">
                <a:latin typeface="+mj-lt"/>
              </a:rPr>
              <a:t>  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+mj-lt"/>
              </a:rPr>
              <a:t>для</a:t>
            </a:r>
            <a:r>
              <a:rPr lang="ru-RU" sz="2400" b="1" dirty="0">
                <a:latin typeface="+mj-lt"/>
              </a:rPr>
              <a:t>  </a:t>
            </a:r>
            <a:r>
              <a:rPr lang="en-US" sz="3200" b="1" dirty="0" err="1">
                <a:solidFill>
                  <a:srgbClr val="0070C0"/>
                </a:solidFill>
                <a:latin typeface="+mj-lt"/>
              </a:rPr>
              <a:t>i</a:t>
            </a:r>
            <a:r>
              <a:rPr lang="ru-RU" sz="2400" b="1" dirty="0">
                <a:latin typeface="+mj-lt"/>
              </a:rPr>
              <a:t>  от </a:t>
            </a:r>
            <a:r>
              <a:rPr lang="ru-RU" sz="24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+mj-lt"/>
              </a:rPr>
              <a:t>i1</a:t>
            </a:r>
            <a:r>
              <a:rPr lang="ru-RU" sz="24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ru-RU" sz="2400" b="1" dirty="0">
                <a:latin typeface="+mj-lt"/>
              </a:rPr>
              <a:t>до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i2</a:t>
            </a:r>
            <a:r>
              <a:rPr lang="ru-RU" sz="2400" dirty="0">
                <a:solidFill>
                  <a:srgbClr val="0070C0"/>
                </a:solidFill>
                <a:latin typeface="+mj-lt"/>
              </a:rPr>
              <a:t>  </a:t>
            </a:r>
            <a:r>
              <a:rPr lang="ru-RU" sz="2400" b="1" dirty="0">
                <a:latin typeface="+mj-lt"/>
              </a:rPr>
              <a:t>шаг</a:t>
            </a:r>
            <a:r>
              <a:rPr lang="en-US" sz="2400" b="1" dirty="0">
                <a:latin typeface="+mj-lt"/>
              </a:rPr>
              <a:t> </a:t>
            </a:r>
            <a:r>
              <a:rPr lang="ru-RU" sz="2400" dirty="0">
                <a:latin typeface="+mj-lt"/>
              </a:rPr>
              <a:t> 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h</a:t>
            </a:r>
            <a:endParaRPr lang="ru-RU" sz="2400" b="1" dirty="0">
              <a:solidFill>
                <a:srgbClr val="0070C0"/>
              </a:solidFill>
              <a:latin typeface="+mj-lt"/>
            </a:endParaRPr>
          </a:p>
          <a:p>
            <a:pPr lvl="3">
              <a:lnSpc>
                <a:spcPct val="90000"/>
              </a:lnSpc>
              <a:defRPr/>
            </a:pPr>
            <a:r>
              <a:rPr lang="ru-RU" sz="2400" dirty="0">
                <a:solidFill>
                  <a:srgbClr val="0070C0"/>
                </a:solidFill>
                <a:latin typeface="+mj-lt"/>
              </a:rPr>
              <a:t>     </a:t>
            </a:r>
            <a:r>
              <a:rPr lang="ru-RU" sz="2400" dirty="0" smtClean="0">
                <a:solidFill>
                  <a:srgbClr val="0070C0"/>
                </a:solidFill>
                <a:latin typeface="+mj-lt"/>
              </a:rPr>
              <a:t>   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</a:rPr>
              <a:t>тело цикла</a:t>
            </a:r>
            <a:endParaRPr lang="ru-RU" sz="2400" b="1" dirty="0">
              <a:solidFill>
                <a:srgbClr val="0070C0"/>
              </a:solidFill>
              <a:latin typeface="+mj-lt"/>
            </a:endParaRPr>
          </a:p>
          <a:p>
            <a:pPr lvl="3">
              <a:lnSpc>
                <a:spcPct val="90000"/>
              </a:lnSpc>
              <a:defRPr/>
            </a:pPr>
            <a:r>
              <a:rPr lang="ru-RU" sz="2400" b="1" dirty="0">
                <a:latin typeface="+mj-lt"/>
              </a:rPr>
              <a:t>   </a:t>
            </a:r>
            <a:r>
              <a:rPr lang="en-US" sz="2400" b="1" dirty="0" smtClean="0">
                <a:latin typeface="+mj-lt"/>
              </a:rPr>
              <a:t> 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 err="1">
                <a:latin typeface="+mj-lt"/>
              </a:rPr>
              <a:t>кц</a:t>
            </a:r>
            <a:r>
              <a:rPr lang="ru-RU" sz="2400" b="1" dirty="0">
                <a:latin typeface="+mj-lt"/>
              </a:rPr>
              <a:t> </a:t>
            </a: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3203848" y="2348880"/>
            <a:ext cx="2592387" cy="1801242"/>
            <a:chOff x="1882" y="935"/>
            <a:chExt cx="1633" cy="1180"/>
          </a:xfrm>
        </p:grpSpPr>
        <p:grpSp>
          <p:nvGrpSpPr>
            <p:cNvPr id="3" name="Group 36"/>
            <p:cNvGrpSpPr>
              <a:grpSpLocks/>
            </p:cNvGrpSpPr>
            <p:nvPr/>
          </p:nvGrpSpPr>
          <p:grpSpPr bwMode="auto">
            <a:xfrm>
              <a:off x="1882" y="1071"/>
              <a:ext cx="1633" cy="1044"/>
              <a:chOff x="1882" y="1071"/>
              <a:chExt cx="1633" cy="1044"/>
            </a:xfrm>
          </p:grpSpPr>
          <p:sp>
            <p:nvSpPr>
              <p:cNvPr id="16391" name="Line 35"/>
              <p:cNvSpPr>
                <a:spLocks noChangeShapeType="1"/>
              </p:cNvSpPr>
              <p:nvPr/>
            </p:nvSpPr>
            <p:spPr bwMode="auto">
              <a:xfrm>
                <a:off x="2699" y="1434"/>
                <a:ext cx="0" cy="6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2" name="Line 33"/>
              <p:cNvSpPr>
                <a:spLocks noChangeShapeType="1"/>
              </p:cNvSpPr>
              <p:nvPr/>
            </p:nvSpPr>
            <p:spPr bwMode="auto">
              <a:xfrm rot="5400000" flipV="1">
                <a:off x="2699" y="436"/>
                <a:ext cx="0" cy="163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3" name="Rectangle 29"/>
              <p:cNvSpPr>
                <a:spLocks noChangeArrowheads="1"/>
              </p:cNvSpPr>
              <p:nvPr/>
            </p:nvSpPr>
            <p:spPr bwMode="auto">
              <a:xfrm>
                <a:off x="2200" y="1706"/>
                <a:ext cx="998" cy="273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66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altLang="ru-RU"/>
                  <a:t>Тело цикла</a:t>
                </a:r>
              </a:p>
            </p:txBody>
          </p:sp>
          <p:sp>
            <p:nvSpPr>
              <p:cNvPr id="16394" name="Line 30"/>
              <p:cNvSpPr>
                <a:spLocks noChangeShapeType="1"/>
              </p:cNvSpPr>
              <p:nvPr/>
            </p:nvSpPr>
            <p:spPr bwMode="auto">
              <a:xfrm>
                <a:off x="1882" y="1253"/>
                <a:ext cx="0" cy="86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5" name="Line 31"/>
              <p:cNvSpPr>
                <a:spLocks noChangeShapeType="1"/>
              </p:cNvSpPr>
              <p:nvPr/>
            </p:nvSpPr>
            <p:spPr bwMode="auto">
              <a:xfrm rot="10800000">
                <a:off x="3515" y="1253"/>
                <a:ext cx="0" cy="77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6" name="AutoShape 32"/>
              <p:cNvSpPr>
                <a:spLocks noChangeArrowheads="1"/>
              </p:cNvSpPr>
              <p:nvPr/>
            </p:nvSpPr>
            <p:spPr bwMode="auto">
              <a:xfrm>
                <a:off x="2200" y="1071"/>
                <a:ext cx="1043" cy="363"/>
              </a:xfrm>
              <a:prstGeom prst="flowChartPreparation">
                <a:avLst/>
              </a:prstGeom>
              <a:solidFill>
                <a:schemeClr val="bg1"/>
              </a:solidFill>
              <a:ln w="38100">
                <a:solidFill>
                  <a:srgbClr val="0066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altLang="ru-RU" sz="2000" i="1" dirty="0" err="1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altLang="ru-RU" sz="2000" i="1" dirty="0">
                    <a:latin typeface="Times New Roman" pitchFamily="18" charset="0"/>
                    <a:cs typeface="Times New Roman" pitchFamily="18" charset="0"/>
                  </a:rPr>
                  <a:t> = i</a:t>
                </a:r>
                <a:r>
                  <a:rPr lang="en-US" altLang="ru-RU" sz="200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US" altLang="ru-RU" sz="2000" i="1" dirty="0">
                    <a:latin typeface="Times New Roman" pitchFamily="18" charset="0"/>
                    <a:cs typeface="Times New Roman" pitchFamily="18" charset="0"/>
                  </a:rPr>
                  <a:t>, i</a:t>
                </a:r>
                <a:r>
                  <a:rPr lang="en-US" altLang="ru-RU" sz="2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ru-RU" alt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397" name="Line 34"/>
              <p:cNvSpPr>
                <a:spLocks noChangeShapeType="1"/>
              </p:cNvSpPr>
              <p:nvPr/>
            </p:nvSpPr>
            <p:spPr bwMode="auto">
              <a:xfrm rot="-5400000">
                <a:off x="2291" y="1706"/>
                <a:ext cx="0" cy="8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390" name="Line 37"/>
            <p:cNvSpPr>
              <a:spLocks noChangeShapeType="1"/>
            </p:cNvSpPr>
            <p:nvPr/>
          </p:nvSpPr>
          <p:spPr bwMode="auto">
            <a:xfrm>
              <a:off x="2699" y="935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95536" y="0"/>
            <a:ext cx="759690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330066"/>
                </a:solidFill>
              </a:rPr>
              <a:t>Циклический алгоритм</a:t>
            </a:r>
            <a:r>
              <a:rPr lang="ru-RU" sz="2400" dirty="0">
                <a:solidFill>
                  <a:srgbClr val="330066"/>
                </a:solidFill>
              </a:rPr>
              <a:t> – </a:t>
            </a:r>
            <a:r>
              <a:rPr lang="ru-RU" sz="2000" dirty="0">
                <a:solidFill>
                  <a:srgbClr val="330066"/>
                </a:solidFill>
              </a:rPr>
              <a:t>это алгоритм, в котором одна и та же последовательность команд (тело цикла) повторяется несколько </a:t>
            </a:r>
            <a:r>
              <a:rPr lang="ru-RU" sz="2000" dirty="0" smtClean="0">
                <a:solidFill>
                  <a:srgbClr val="330066"/>
                </a:solidFill>
              </a:rPr>
              <a:t>раз.</a:t>
            </a:r>
            <a:endParaRPr lang="ru-RU" sz="2000" dirty="0">
              <a:solidFill>
                <a:srgbClr val="330066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39544" y="6497960"/>
            <a:ext cx="4104456" cy="36004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52400"/>
            <a:ext cx="7543800" cy="569913"/>
          </a:xfrm>
        </p:spPr>
        <p:txBody>
          <a:bodyPr/>
          <a:lstStyle/>
          <a:p>
            <a:pPr algn="ctr" eaLnBrk="1" hangingPunct="1"/>
            <a:r>
              <a:rPr lang="ru-RU" sz="3600" smtClean="0"/>
              <a:t>Циклы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259632" y="692696"/>
            <a:ext cx="5976938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330066"/>
                </a:solidFill>
              </a:rPr>
              <a:t>Цикл со счётчиком (цикл «ДЛЯ») </a:t>
            </a:r>
            <a:r>
              <a:rPr lang="ru-RU" dirty="0">
                <a:solidFill>
                  <a:srgbClr val="330066"/>
                </a:solidFill>
              </a:rPr>
              <a:t>–</a:t>
            </a:r>
            <a:br>
              <a:rPr lang="ru-RU" dirty="0">
                <a:solidFill>
                  <a:srgbClr val="330066"/>
                </a:solidFill>
              </a:rPr>
            </a:br>
            <a:r>
              <a:rPr lang="ru-RU" sz="2000" dirty="0">
                <a:solidFill>
                  <a:srgbClr val="330066"/>
                </a:solidFill>
              </a:rPr>
              <a:t>повторение тела цикла </a:t>
            </a:r>
            <a:r>
              <a:rPr lang="ru-RU" sz="2000" b="1" i="1" dirty="0">
                <a:solidFill>
                  <a:srgbClr val="330066"/>
                </a:solidFill>
              </a:rPr>
              <a:t>заданное число </a:t>
            </a:r>
            <a:r>
              <a:rPr lang="ru-RU" sz="2000" b="1" i="1" dirty="0" smtClean="0">
                <a:solidFill>
                  <a:srgbClr val="330066"/>
                </a:solidFill>
              </a:rPr>
              <a:t>раз </a:t>
            </a:r>
            <a:br>
              <a:rPr lang="ru-RU" sz="2000" b="1" i="1" dirty="0" smtClean="0">
                <a:solidFill>
                  <a:srgbClr val="330066"/>
                </a:solidFill>
              </a:rPr>
            </a:br>
            <a:r>
              <a:rPr lang="ru-RU" sz="2000" b="1" i="1" dirty="0" smtClean="0">
                <a:solidFill>
                  <a:srgbClr val="330066"/>
                </a:solidFill>
              </a:rPr>
              <a:t>для </a:t>
            </a:r>
            <a:r>
              <a:rPr lang="en-US" sz="2000" b="1" i="1" dirty="0" err="1">
                <a:solidFill>
                  <a:srgbClr val="330066"/>
                </a:solidFill>
              </a:rPr>
              <a:t>i</a:t>
            </a:r>
            <a:r>
              <a:rPr lang="ru-RU" sz="2000" b="1" i="1" dirty="0">
                <a:solidFill>
                  <a:srgbClr val="330066"/>
                </a:solidFill>
              </a:rPr>
              <a:t>, изменяющегося от </a:t>
            </a:r>
            <a:r>
              <a:rPr lang="en-US" sz="2000" b="1" i="1" dirty="0" smtClean="0">
                <a:solidFill>
                  <a:srgbClr val="330066"/>
                </a:solidFill>
              </a:rPr>
              <a:t>i</a:t>
            </a:r>
            <a:r>
              <a:rPr lang="ru-RU" sz="2000" b="1" i="1" dirty="0" smtClean="0">
                <a:solidFill>
                  <a:srgbClr val="330066"/>
                </a:solidFill>
              </a:rPr>
              <a:t>1</a:t>
            </a:r>
            <a:r>
              <a:rPr lang="en-US" sz="2000" b="1" i="1" dirty="0" smtClean="0">
                <a:solidFill>
                  <a:srgbClr val="330066"/>
                </a:solidFill>
              </a:rPr>
              <a:t> </a:t>
            </a:r>
            <a:r>
              <a:rPr lang="ru-RU" sz="2000" b="1" i="1" dirty="0">
                <a:solidFill>
                  <a:srgbClr val="330066"/>
                </a:solidFill>
              </a:rPr>
              <a:t>до </a:t>
            </a:r>
            <a:r>
              <a:rPr lang="en-US" sz="2000" b="1" i="1" dirty="0" smtClean="0">
                <a:solidFill>
                  <a:srgbClr val="330066"/>
                </a:solidFill>
              </a:rPr>
              <a:t>i2</a:t>
            </a:r>
            <a:r>
              <a:rPr lang="ru-RU" sz="2000" b="1" i="1" dirty="0" smtClean="0">
                <a:solidFill>
                  <a:srgbClr val="330066"/>
                </a:solidFill>
              </a:rPr>
              <a:t> </a:t>
            </a:r>
            <a:endParaRPr lang="en-US" sz="2000" b="1" i="1" dirty="0" smtClean="0">
              <a:solidFill>
                <a:srgbClr val="330066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sz="2800" b="1" i="1" dirty="0" smtClean="0">
                <a:solidFill>
                  <a:srgbClr val="FF0000"/>
                </a:solidFill>
              </a:rPr>
              <a:t>c </a:t>
            </a:r>
            <a:r>
              <a:rPr lang="ru-RU" sz="2800" b="1" i="1" dirty="0" smtClean="0">
                <a:solidFill>
                  <a:srgbClr val="FF0000"/>
                </a:solidFill>
              </a:rPr>
              <a:t>шагом 1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grpSp>
        <p:nvGrpSpPr>
          <p:cNvPr id="14341" name="Group 27"/>
          <p:cNvGrpSpPr>
            <a:grpSpLocks noChangeAspect="1"/>
          </p:cNvGrpSpPr>
          <p:nvPr/>
        </p:nvGrpSpPr>
        <p:grpSpPr bwMode="auto">
          <a:xfrm>
            <a:off x="395536" y="2276872"/>
            <a:ext cx="3011735" cy="3240360"/>
            <a:chOff x="5694" y="4383"/>
            <a:chExt cx="2736" cy="2670"/>
          </a:xfrm>
        </p:grpSpPr>
        <p:sp>
          <p:nvSpPr>
            <p:cNvPr id="14351" name="AutoShape 28"/>
            <p:cNvSpPr>
              <a:spLocks noChangeAspect="1" noChangeArrowheads="1"/>
            </p:cNvSpPr>
            <p:nvPr/>
          </p:nvSpPr>
          <p:spPr bwMode="auto">
            <a:xfrm>
              <a:off x="6207" y="4383"/>
              <a:ext cx="1824" cy="335"/>
            </a:xfrm>
            <a:prstGeom prst="flowChartTerminator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ctr"/>
              <a:r>
                <a:rPr lang="ru-RU" sz="2400" b="1">
                  <a:solidFill>
                    <a:srgbClr val="000000"/>
                  </a:solidFill>
                </a:rPr>
                <a:t>Начало</a:t>
              </a:r>
            </a:p>
          </p:txBody>
        </p:sp>
        <p:sp>
          <p:nvSpPr>
            <p:cNvPr id="14352" name="AutoShape 29"/>
            <p:cNvSpPr>
              <a:spLocks noChangeAspect="1" noChangeArrowheads="1"/>
            </p:cNvSpPr>
            <p:nvPr/>
          </p:nvSpPr>
          <p:spPr bwMode="auto">
            <a:xfrm>
              <a:off x="6207" y="6720"/>
              <a:ext cx="1824" cy="333"/>
            </a:xfrm>
            <a:prstGeom prst="flowChartTerminator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8000" tIns="10800" rIns="18000" bIns="10800"/>
            <a:lstStyle/>
            <a:p>
              <a:pPr algn="ctr"/>
              <a:r>
                <a:rPr lang="ru-RU" sz="2400" b="1">
                  <a:solidFill>
                    <a:srgbClr val="000000"/>
                  </a:solidFill>
                </a:rPr>
                <a:t>Конец</a:t>
              </a:r>
            </a:p>
          </p:txBody>
        </p:sp>
        <p:sp>
          <p:nvSpPr>
            <p:cNvPr id="14353" name="Line 30"/>
            <p:cNvSpPr>
              <a:spLocks noChangeAspect="1" noChangeShapeType="1"/>
            </p:cNvSpPr>
            <p:nvPr/>
          </p:nvSpPr>
          <p:spPr bwMode="auto">
            <a:xfrm>
              <a:off x="7119" y="4734"/>
              <a:ext cx="0" cy="21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 sz="2800" b="1">
                <a:solidFill>
                  <a:srgbClr val="000000"/>
                </a:solidFill>
              </a:endParaRPr>
            </a:p>
          </p:txBody>
        </p:sp>
        <p:sp>
          <p:nvSpPr>
            <p:cNvPr id="14354" name="Line 31"/>
            <p:cNvSpPr>
              <a:spLocks noChangeAspect="1" noChangeShapeType="1"/>
            </p:cNvSpPr>
            <p:nvPr/>
          </p:nvSpPr>
          <p:spPr bwMode="auto">
            <a:xfrm>
              <a:off x="7119" y="5409"/>
              <a:ext cx="0" cy="28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 sz="2800" b="1">
                <a:solidFill>
                  <a:srgbClr val="000000"/>
                </a:solidFill>
              </a:endParaRPr>
            </a:p>
          </p:txBody>
        </p:sp>
        <p:sp>
          <p:nvSpPr>
            <p:cNvPr id="14355" name="Rectangle 32"/>
            <p:cNvSpPr>
              <a:spLocks noChangeAspect="1" noChangeArrowheads="1"/>
            </p:cNvSpPr>
            <p:nvPr/>
          </p:nvSpPr>
          <p:spPr bwMode="auto">
            <a:xfrm>
              <a:off x="6207" y="5694"/>
              <a:ext cx="1824" cy="513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400" b="1">
                  <a:solidFill>
                    <a:srgbClr val="000000"/>
                  </a:solidFill>
                </a:rPr>
                <a:t>Тело цикла</a:t>
              </a:r>
            </a:p>
          </p:txBody>
        </p:sp>
        <p:sp>
          <p:nvSpPr>
            <p:cNvPr id="14356" name="AutoShape 33"/>
            <p:cNvSpPr>
              <a:spLocks noChangeAspect="1" noChangeArrowheads="1"/>
            </p:cNvSpPr>
            <p:nvPr/>
          </p:nvSpPr>
          <p:spPr bwMode="auto">
            <a:xfrm>
              <a:off x="5979" y="4953"/>
              <a:ext cx="2280" cy="456"/>
            </a:xfrm>
            <a:prstGeom prst="flowChartPreparation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400" b="1" i="1" dirty="0" err="1" smtClean="0">
                  <a:solidFill>
                    <a:srgbClr val="000000"/>
                  </a:solidFill>
                </a:rPr>
                <a:t>i</a:t>
              </a:r>
              <a:r>
                <a:rPr lang="en-US" sz="2400" b="1" i="1" dirty="0" smtClean="0">
                  <a:solidFill>
                    <a:srgbClr val="000000"/>
                  </a:solidFill>
                </a:rPr>
                <a:t> = i1, i2</a:t>
              </a:r>
              <a:endParaRPr lang="ru-RU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14357" name="Freeform 34"/>
            <p:cNvSpPr>
              <a:spLocks noChangeAspect="1"/>
            </p:cNvSpPr>
            <p:nvPr/>
          </p:nvSpPr>
          <p:spPr bwMode="auto">
            <a:xfrm>
              <a:off x="7119" y="5181"/>
              <a:ext cx="1311" cy="1539"/>
            </a:xfrm>
            <a:custGeom>
              <a:avLst/>
              <a:gdLst>
                <a:gd name="T0" fmla="*/ 1140 w 1311"/>
                <a:gd name="T1" fmla="*/ 0 h 1767"/>
                <a:gd name="T2" fmla="*/ 1311 w 1311"/>
                <a:gd name="T3" fmla="*/ 0 h 1767"/>
                <a:gd name="T4" fmla="*/ 1311 w 1311"/>
                <a:gd name="T5" fmla="*/ 1340 h 1767"/>
                <a:gd name="T6" fmla="*/ 0 w 1311"/>
                <a:gd name="T7" fmla="*/ 1340 h 1767"/>
                <a:gd name="T8" fmla="*/ 0 w 1311"/>
                <a:gd name="T9" fmla="*/ 1539 h 17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1" h="1767">
                  <a:moveTo>
                    <a:pt x="1140" y="0"/>
                  </a:moveTo>
                  <a:lnTo>
                    <a:pt x="1311" y="0"/>
                  </a:lnTo>
                  <a:lnTo>
                    <a:pt x="1311" y="1539"/>
                  </a:lnTo>
                  <a:lnTo>
                    <a:pt x="0" y="1539"/>
                  </a:lnTo>
                  <a:lnTo>
                    <a:pt x="0" y="1767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 sz="2800" b="1">
                <a:solidFill>
                  <a:srgbClr val="000000"/>
                </a:solidFill>
              </a:endParaRPr>
            </a:p>
          </p:txBody>
        </p:sp>
        <p:sp>
          <p:nvSpPr>
            <p:cNvPr id="14358" name="Freeform 35"/>
            <p:cNvSpPr>
              <a:spLocks noChangeAspect="1"/>
            </p:cNvSpPr>
            <p:nvPr/>
          </p:nvSpPr>
          <p:spPr bwMode="auto">
            <a:xfrm>
              <a:off x="5694" y="5181"/>
              <a:ext cx="1425" cy="1197"/>
            </a:xfrm>
            <a:custGeom>
              <a:avLst/>
              <a:gdLst>
                <a:gd name="T0" fmla="*/ 285 w 1425"/>
                <a:gd name="T1" fmla="*/ 0 h 1197"/>
                <a:gd name="T2" fmla="*/ 0 w 1425"/>
                <a:gd name="T3" fmla="*/ 0 h 1197"/>
                <a:gd name="T4" fmla="*/ 0 w 1425"/>
                <a:gd name="T5" fmla="*/ 1197 h 1197"/>
                <a:gd name="T6" fmla="*/ 1425 w 1425"/>
                <a:gd name="T7" fmla="*/ 1197 h 1197"/>
                <a:gd name="T8" fmla="*/ 1425 w 1425"/>
                <a:gd name="T9" fmla="*/ 1026 h 11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5" h="1197">
                  <a:moveTo>
                    <a:pt x="285" y="0"/>
                  </a:moveTo>
                  <a:lnTo>
                    <a:pt x="0" y="0"/>
                  </a:lnTo>
                  <a:lnTo>
                    <a:pt x="0" y="1197"/>
                  </a:lnTo>
                  <a:lnTo>
                    <a:pt x="1425" y="1197"/>
                  </a:lnTo>
                  <a:lnTo>
                    <a:pt x="1425" y="1026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 sz="28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3851920" y="2780928"/>
            <a:ext cx="5292080" cy="1873630"/>
            <a:chOff x="4467182" y="3679606"/>
            <a:chExt cx="4128986" cy="1873630"/>
          </a:xfrm>
        </p:grpSpPr>
        <p:sp>
          <p:nvSpPr>
            <p:cNvPr id="23" name="TextBox 22"/>
            <p:cNvSpPr txBox="1"/>
            <p:nvPr/>
          </p:nvSpPr>
          <p:spPr>
            <a:xfrm>
              <a:off x="4644008" y="4168241"/>
              <a:ext cx="385242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err="1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  <a:t>нц</a:t>
              </a:r>
              <a:r>
                <a:rPr lang="ru-RU" sz="2800" dirty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  <a:t> </a:t>
              </a:r>
              <a:r>
                <a:rPr lang="ru-RU" sz="2800" b="1" dirty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  <a:t>для</a:t>
              </a:r>
              <a:r>
                <a:rPr lang="ru-RU" sz="2800" dirty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  <a:t> </a:t>
              </a:r>
              <a:r>
                <a:rPr lang="ru-RU" sz="2800" i="1" dirty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  <a:t>i</a:t>
              </a:r>
              <a:r>
                <a:rPr lang="ru-RU" sz="2800" dirty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  <a:t> </a:t>
              </a:r>
              <a:r>
                <a:rPr lang="ru-RU" sz="2800" b="1" dirty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  <a:t>от</a:t>
              </a:r>
              <a:r>
                <a:rPr lang="ru-RU" sz="2800" dirty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  <a:t> </a:t>
              </a:r>
              <a:r>
                <a:rPr lang="en-US" sz="2800" i="1" dirty="0" smtClean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  <a:t>i1</a:t>
              </a:r>
              <a:r>
                <a:rPr lang="ru-RU" sz="2800" dirty="0" smtClean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  <a:t> </a:t>
              </a:r>
              <a:r>
                <a:rPr lang="ru-RU" sz="2800" b="1" dirty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  <a:t>до</a:t>
              </a:r>
              <a:r>
                <a:rPr lang="ru-RU" sz="2800" dirty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  <a:t> </a:t>
              </a:r>
              <a:r>
                <a:rPr lang="en-US" sz="2800" i="1" dirty="0" smtClean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  <a:t>i2</a:t>
              </a:r>
              <a:r>
                <a:rPr lang="ru-RU" sz="2800" dirty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  <a:t/>
              </a:r>
              <a:br>
                <a:rPr lang="ru-RU" sz="2800" dirty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</a:br>
              <a:r>
                <a:rPr lang="ru-RU" sz="2800" dirty="0" smtClean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  <a:t>  </a:t>
              </a:r>
              <a:r>
                <a:rPr lang="en-US" sz="2800" b="1" dirty="0" smtClean="0">
                  <a:solidFill>
                    <a:srgbClr val="0000C8"/>
                  </a:solidFill>
                  <a:latin typeface="Consolas" pitchFamily="49" charset="0"/>
                  <a:cs typeface="Consolas" pitchFamily="49" charset="0"/>
                </a:rPr>
                <a:t>&lt;</a:t>
              </a:r>
              <a:r>
                <a:rPr lang="ru-RU" sz="2800" b="1" dirty="0" smtClean="0">
                  <a:solidFill>
                    <a:srgbClr val="0000C8"/>
                  </a:solidFill>
                  <a:latin typeface="Consolas" pitchFamily="49" charset="0"/>
                  <a:cs typeface="Consolas" pitchFamily="49" charset="0"/>
                </a:rPr>
                <a:t>тело цикла</a:t>
              </a:r>
              <a:r>
                <a:rPr lang="en-US" sz="2800" b="1" dirty="0" smtClean="0">
                  <a:solidFill>
                    <a:srgbClr val="0000C8"/>
                  </a:solidFill>
                  <a:latin typeface="Consolas" pitchFamily="49" charset="0"/>
                  <a:cs typeface="Consolas" pitchFamily="49" charset="0"/>
                </a:rPr>
                <a:t>&gt;</a:t>
              </a:r>
              <a:r>
                <a:rPr lang="ru-RU" sz="2800" dirty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  <a:t/>
              </a:r>
              <a:br>
                <a:rPr lang="ru-RU" sz="2800" dirty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</a:br>
              <a:r>
                <a:rPr lang="ru-RU" sz="2800" b="1" dirty="0" err="1" smtClean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rPr>
                <a:t>кц</a:t>
              </a:r>
              <a:endParaRPr lang="ru-RU" sz="2800" dirty="0">
                <a:solidFill>
                  <a:srgbClr val="000000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67182" y="3679606"/>
              <a:ext cx="41289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u="sng" dirty="0" smtClean="0">
                  <a:solidFill>
                    <a:srgbClr val="C00000"/>
                  </a:solidFill>
                </a:rPr>
                <a:t>Алгоритмический язык (</a:t>
              </a:r>
              <a:r>
                <a:rPr lang="ru-RU" sz="2400" b="1" u="sng" dirty="0" err="1" smtClean="0">
                  <a:solidFill>
                    <a:srgbClr val="C00000"/>
                  </a:solidFill>
                </a:rPr>
                <a:t>КуМир</a:t>
              </a:r>
              <a:r>
                <a:rPr lang="ru-RU" sz="2400" b="1" u="sng" dirty="0" smtClean="0">
                  <a:solidFill>
                    <a:srgbClr val="C00000"/>
                  </a:solidFill>
                </a:rPr>
                <a:t>):</a:t>
              </a:r>
              <a:endParaRPr lang="ru-RU" sz="2400" b="1" u="sng" dirty="0">
                <a:solidFill>
                  <a:srgbClr val="C00000"/>
                </a:solidFill>
              </a:endParaRPr>
            </a:p>
          </p:txBody>
        </p:sp>
      </p:grpSp>
      <p:sp>
        <p:nvSpPr>
          <p:cNvPr id="18" name="Прямоугольник 17"/>
          <p:cNvSpPr/>
          <p:nvPr/>
        </p:nvSpPr>
        <p:spPr>
          <a:xfrm>
            <a:off x="5039544" y="6497960"/>
            <a:ext cx="4104456" cy="36004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71392" y="5517232"/>
            <a:ext cx="54726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4F8A"/>
                </a:solidFill>
                <a:hlinkClick r:id="rId2"/>
              </a:rPr>
              <a:t>https://inf-oge.sdamgia.ru/prob_catalog</a:t>
            </a:r>
            <a:endParaRPr lang="ru-RU" sz="2400" dirty="0" smtClean="0">
              <a:solidFill>
                <a:srgbClr val="004F8A"/>
              </a:solidFill>
            </a:endParaRPr>
          </a:p>
          <a:p>
            <a:endParaRPr lang="ru-RU" sz="2400" dirty="0">
              <a:solidFill>
                <a:srgbClr val="004F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53076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1522512" cy="498450"/>
          </a:xfrm>
        </p:spPr>
        <p:txBody>
          <a:bodyPr/>
          <a:lstStyle/>
          <a:p>
            <a:r>
              <a:rPr lang="ru-RU" sz="2000" dirty="0" smtClean="0"/>
              <a:t>Например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18864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«Решу ОГЭ»</a:t>
            </a:r>
            <a:r>
              <a:rPr lang="en-US" sz="2800" b="1" dirty="0" smtClean="0">
                <a:solidFill>
                  <a:srgbClr val="C00000"/>
                </a:solidFill>
              </a:rPr>
              <a:t>,</a:t>
            </a:r>
            <a:r>
              <a:rPr lang="ru-RU" sz="2800" b="1" dirty="0" smtClean="0">
                <a:solidFill>
                  <a:srgbClr val="C00000"/>
                </a:solidFill>
              </a:rPr>
              <a:t> задание Д8 (1)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764704"/>
            <a:ext cx="71642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Запишите значение переменной </a:t>
            </a:r>
            <a:r>
              <a:rPr lang="ru-RU" sz="2400" i="1" dirty="0" err="1" smtClean="0"/>
              <a:t>s</a:t>
            </a:r>
            <a:r>
              <a:rPr lang="ru-RU" sz="2400" dirty="0" smtClean="0"/>
              <a:t>, полученное в результате работы следующей программы. Текст программы приведён на пяти языках программирования.</a:t>
            </a:r>
            <a:endParaRPr lang="ru-RU" sz="24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359913"/>
            <a:ext cx="4572000" cy="39703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алг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нач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  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     цел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s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k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 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         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s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:=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cs typeface="Arial" pitchFamily="34" charset="0"/>
              </a:rPr>
              <a:t> 0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          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нц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для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k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от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cs typeface="Arial" pitchFamily="34" charset="0"/>
              </a:rPr>
              <a:t>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до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cs typeface="Arial" pitchFamily="34" charset="0"/>
              </a:rPr>
              <a:t>7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   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 </a:t>
            </a:r>
            <a:r>
              <a:rPr lang="ru-RU" sz="28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	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s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:=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s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+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cs typeface="Arial" pitchFamily="34" charset="0"/>
              </a:rPr>
              <a:t> 6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 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         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кц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     вывод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s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     кон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596336" y="1916832"/>
          <a:ext cx="1259632" cy="4464495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629816"/>
                <a:gridCol w="629816"/>
              </a:tblGrid>
              <a:tr h="637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7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7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7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7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7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039544" y="6497960"/>
            <a:ext cx="4104456" cy="36004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123728" y="6027003"/>
            <a:ext cx="54726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4F8A"/>
                </a:solidFill>
                <a:hlinkClick r:id="rId2"/>
              </a:rPr>
              <a:t>https://inf-oge.sdamgia.ru/prob_catalog</a:t>
            </a:r>
            <a:endParaRPr lang="ru-RU" sz="2400" dirty="0" smtClean="0">
              <a:solidFill>
                <a:srgbClr val="004F8A"/>
              </a:solidFill>
            </a:endParaRPr>
          </a:p>
          <a:p>
            <a:endParaRPr lang="ru-RU" sz="2400" dirty="0">
              <a:solidFill>
                <a:srgbClr val="004F8A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Запись цикла со счётчиком для исполнителя Чертежник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844824"/>
            <a:ext cx="5886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использовать </a:t>
            </a:r>
            <a:r>
              <a:rPr lang="ru-RU" sz="3200" b="1" dirty="0" smtClean="0">
                <a:solidFill>
                  <a:srgbClr val="00B050"/>
                </a:solidFill>
              </a:rPr>
              <a:t>Чертежник</a:t>
            </a:r>
          </a:p>
          <a:p>
            <a:r>
              <a:rPr lang="ru-RU" sz="3200" b="1" dirty="0" smtClean="0"/>
              <a:t>  </a:t>
            </a:r>
            <a:r>
              <a:rPr lang="ru-RU" sz="3200" b="1" dirty="0" err="1" smtClean="0"/>
              <a:t>алг</a:t>
            </a:r>
            <a:r>
              <a:rPr lang="ru-RU" sz="3200" b="1" dirty="0" smtClean="0"/>
              <a:t> </a:t>
            </a:r>
            <a:endParaRPr lang="ru-RU" sz="3200" b="1" dirty="0" smtClean="0">
              <a:solidFill>
                <a:srgbClr val="0070C0"/>
              </a:solidFill>
            </a:endParaRPr>
          </a:p>
          <a:p>
            <a:r>
              <a:rPr lang="ru-RU" sz="3200" b="1" dirty="0" smtClean="0"/>
              <a:t>  </a:t>
            </a:r>
            <a:r>
              <a:rPr lang="ru-RU" sz="3200" b="1" dirty="0" err="1" smtClean="0"/>
              <a:t>нач</a:t>
            </a:r>
            <a:r>
              <a:rPr lang="ru-RU" sz="3200" b="1" dirty="0" smtClean="0"/>
              <a:t> </a:t>
            </a:r>
          </a:p>
          <a:p>
            <a:r>
              <a:rPr lang="ru-RU" sz="3200" b="1" dirty="0" smtClean="0"/>
              <a:t>    </a:t>
            </a:r>
            <a:r>
              <a:rPr lang="ru-RU" sz="3200" b="1" dirty="0" err="1" smtClean="0"/>
              <a:t>нц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004F8A"/>
                </a:solidFill>
              </a:rPr>
              <a:t> к  </a:t>
            </a:r>
            <a:r>
              <a:rPr lang="ru-RU" sz="3200" b="1" dirty="0" smtClean="0"/>
              <a:t>раз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70C0"/>
                </a:solidFill>
              </a:rPr>
              <a:t>      тело цикла</a:t>
            </a:r>
          </a:p>
          <a:p>
            <a:r>
              <a:rPr lang="ru-RU" sz="3200" b="1" dirty="0" smtClean="0"/>
              <a:t>    </a:t>
            </a:r>
            <a:r>
              <a:rPr lang="ru-RU" sz="3200" b="1" dirty="0" err="1" smtClean="0"/>
              <a:t>кц</a:t>
            </a:r>
            <a:endParaRPr lang="ru-RU" sz="3200" b="1" dirty="0" smtClean="0"/>
          </a:p>
          <a:p>
            <a:r>
              <a:rPr lang="ru-RU" sz="3200" b="1" dirty="0" smtClean="0"/>
              <a:t>  кон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39544" y="6497960"/>
            <a:ext cx="4104456" cy="36004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103440" y="5301208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Тетрадь на печатной основе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5949280"/>
            <a:ext cx="35847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задача № 173 (2) - а</a:t>
            </a:r>
            <a:endParaRPr lang="ru-RU" sz="28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Запись цикла со счётчиком для исполнителя Чертежник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00808"/>
            <a:ext cx="5184576" cy="8156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использовать </a:t>
            </a:r>
            <a:r>
              <a:rPr lang="ru-RU" sz="2800" b="1" dirty="0" smtClean="0">
                <a:solidFill>
                  <a:srgbClr val="00B050"/>
                </a:solidFill>
              </a:rPr>
              <a:t>Чертежник</a:t>
            </a:r>
          </a:p>
          <a:p>
            <a:r>
              <a:rPr lang="ru-RU" sz="2800" b="1" dirty="0" err="1" smtClean="0"/>
              <a:t>алг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ступени</a:t>
            </a:r>
          </a:p>
          <a:p>
            <a:r>
              <a:rPr lang="ru-RU" sz="2800" b="1" dirty="0" err="1" smtClean="0"/>
              <a:t>нач</a:t>
            </a:r>
            <a:r>
              <a:rPr lang="ru-RU" sz="2800" b="1" dirty="0" smtClean="0"/>
              <a:t> 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.опустить перо</a:t>
            </a:r>
            <a:endParaRPr lang="ru-RU" sz="2800" b="1" dirty="0" smtClean="0"/>
          </a:p>
          <a:p>
            <a:r>
              <a:rPr lang="ru-RU" sz="2800" b="1" dirty="0" smtClean="0"/>
              <a:t>. </a:t>
            </a:r>
            <a:r>
              <a:rPr lang="ru-RU" sz="2800" b="1" dirty="0" err="1" smtClean="0"/>
              <a:t>нц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3</a:t>
            </a:r>
            <a:r>
              <a:rPr lang="ru-RU" sz="2800" b="1" dirty="0" smtClean="0"/>
              <a:t> раз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r>
              <a:rPr lang="ru-RU" sz="2400" b="1" dirty="0" smtClean="0">
                <a:solidFill>
                  <a:srgbClr val="0070C0"/>
                </a:solidFill>
              </a:rPr>
              <a:t>.  сместиться на вектор (2,0)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.  сместиться на вектор (0,1)</a:t>
            </a:r>
          </a:p>
          <a:p>
            <a:r>
              <a:rPr lang="ru-RU" sz="2800" b="1" dirty="0" smtClean="0"/>
              <a:t>. </a:t>
            </a:r>
            <a:r>
              <a:rPr lang="ru-RU" sz="2800" b="1" dirty="0" err="1" smtClean="0"/>
              <a:t>кц</a:t>
            </a:r>
            <a:endParaRPr lang="ru-RU" sz="2800" b="1" dirty="0" smtClean="0"/>
          </a:p>
          <a:p>
            <a:r>
              <a:rPr lang="ru-RU" sz="2800" b="1" dirty="0" smtClean="0"/>
              <a:t>кон</a:t>
            </a:r>
          </a:p>
          <a:p>
            <a:r>
              <a:rPr lang="ru-RU" sz="2800" dirty="0" smtClean="0"/>
              <a:t>	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	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l="70575" t="39900" r="6982" b="28601"/>
          <a:stretch>
            <a:fillRect/>
          </a:stretch>
        </p:blipFill>
        <p:spPr bwMode="auto">
          <a:xfrm>
            <a:off x="5004048" y="2204864"/>
            <a:ext cx="4061251" cy="320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292080" y="1556792"/>
            <a:ext cx="36360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Задача № 173 (2) - 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39544" y="6497960"/>
            <a:ext cx="4104456" cy="36004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2204864"/>
            <a:ext cx="4283968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использовать </a:t>
            </a:r>
            <a:r>
              <a:rPr lang="ru-RU" sz="2800" b="1" dirty="0" smtClean="0">
                <a:solidFill>
                  <a:srgbClr val="00863D"/>
                </a:solidFill>
              </a:rPr>
              <a:t>Чертежник</a:t>
            </a:r>
            <a:endParaRPr lang="ru-RU" sz="2800" b="1" dirty="0">
              <a:solidFill>
                <a:srgbClr val="00863D"/>
              </a:solidFill>
            </a:endParaRPr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 cstate="print">
            <a:lum bright="-20000" contrast="30000"/>
          </a:blip>
          <a:srcRect l="19191" t="7568" r="68406" b="88849"/>
          <a:stretch>
            <a:fillRect/>
          </a:stretch>
        </p:blipFill>
        <p:spPr bwMode="auto">
          <a:xfrm>
            <a:off x="1475656" y="5661248"/>
            <a:ext cx="5148822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 cstate="print"/>
          <a:srcRect l="7969" t="12201" r="73131" b="60500"/>
          <a:stretch>
            <a:fillRect/>
          </a:stretch>
        </p:blipFill>
        <p:spPr bwMode="auto">
          <a:xfrm>
            <a:off x="4788024" y="1700808"/>
            <a:ext cx="230425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 173 (2) - б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 l="69394" t="34250" r="8163" b="27950"/>
          <a:stretch>
            <a:fillRect/>
          </a:stretch>
        </p:blipFill>
        <p:spPr bwMode="auto">
          <a:xfrm>
            <a:off x="395536" y="1988840"/>
            <a:ext cx="418046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72000" y="1700808"/>
            <a:ext cx="4572000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использовать </a:t>
            </a:r>
            <a:r>
              <a:rPr lang="ru-RU" sz="2400" b="1" dirty="0" smtClean="0">
                <a:solidFill>
                  <a:srgbClr val="00B050"/>
                </a:solidFill>
              </a:rPr>
              <a:t>Чертежник</a:t>
            </a:r>
          </a:p>
          <a:p>
            <a:r>
              <a:rPr lang="ru-RU" sz="2000" b="1" dirty="0" err="1" smtClean="0"/>
              <a:t>алг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квадраты</a:t>
            </a:r>
          </a:p>
          <a:p>
            <a:r>
              <a:rPr lang="ru-RU" sz="2000" b="1" dirty="0" err="1" smtClean="0"/>
              <a:t>нач</a:t>
            </a:r>
            <a:endParaRPr lang="ru-RU" sz="2000" b="1" dirty="0" smtClean="0"/>
          </a:p>
          <a:p>
            <a:r>
              <a:rPr lang="ru-RU" sz="2000" b="1" dirty="0" smtClean="0"/>
              <a:t>. </a:t>
            </a:r>
            <a:r>
              <a:rPr lang="ru-RU" sz="2000" b="1" dirty="0" err="1" smtClean="0"/>
              <a:t>нц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3</a:t>
            </a:r>
            <a:r>
              <a:rPr lang="ru-RU" sz="2000" b="1" dirty="0" smtClean="0"/>
              <a:t> раз</a:t>
            </a:r>
          </a:p>
          <a:p>
            <a:r>
              <a:rPr lang="ru-RU" sz="2000" b="1" dirty="0" smtClean="0"/>
              <a:t>. </a:t>
            </a:r>
            <a:r>
              <a:rPr lang="ru-RU" sz="2000" b="1" dirty="0" smtClean="0">
                <a:solidFill>
                  <a:srgbClr val="0070C0"/>
                </a:solidFill>
              </a:rPr>
              <a:t>. опустить перо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. . сместиться на вектор (2,0)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. . сместиться на вектор (0,2)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. . сместиться на вектор (-2,0)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. . сместиться на вектор (0,-2)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. . поднять перо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. . сместиться на вектор (2,2)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. . </a:t>
            </a:r>
            <a:r>
              <a:rPr lang="ru-RU" sz="2000" b="1" dirty="0" err="1" smtClean="0"/>
              <a:t>кц</a:t>
            </a:r>
            <a:endParaRPr lang="ru-RU" sz="2000" b="1" dirty="0" smtClean="0"/>
          </a:p>
          <a:p>
            <a:r>
              <a:rPr lang="ru-RU" sz="2000" b="1" dirty="0" smtClean="0"/>
              <a:t>кон	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	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39544" y="6497960"/>
            <a:ext cx="4104456" cy="36004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788024" y="1340768"/>
            <a:ext cx="4355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использовать</a:t>
            </a:r>
            <a:r>
              <a:rPr lang="ru-RU" sz="2400" b="1" dirty="0" smtClean="0">
                <a:solidFill>
                  <a:srgbClr val="00B050"/>
                </a:solidFill>
              </a:rPr>
              <a:t> Чертежник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001000" cy="5876528"/>
          </a:xfrm>
        </p:spPr>
        <p:txBody>
          <a:bodyPr/>
          <a:lstStyle/>
          <a:p>
            <a:r>
              <a:rPr lang="ru-RU" sz="3600" dirty="0" smtClean="0"/>
              <a:t>Домашнее задание</a:t>
            </a:r>
            <a:r>
              <a:rPr lang="ru-RU" sz="3600" dirty="0" smtClean="0"/>
              <a:t>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1. </a:t>
            </a:r>
            <a:r>
              <a:rPr lang="ru-RU" sz="3600" dirty="0" smtClean="0"/>
              <a:t> </a:t>
            </a:r>
            <a:r>
              <a:rPr lang="ru-RU" sz="3600" dirty="0" smtClean="0"/>
              <a:t> </a:t>
            </a:r>
            <a:r>
              <a:rPr lang="ru-RU" sz="3600" dirty="0" smtClean="0"/>
              <a:t>§2.4.3 </a:t>
            </a:r>
            <a:r>
              <a:rPr lang="ru-RU" sz="3600" dirty="0" smtClean="0"/>
              <a:t>стр. 106-112 – читать,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</a:t>
            </a:r>
            <a:r>
              <a:rPr lang="ru-RU" sz="3600" u="sng" dirty="0" smtClean="0"/>
              <a:t>выучить</a:t>
            </a:r>
            <a:r>
              <a:rPr lang="ru-RU" sz="3600" dirty="0" smtClean="0"/>
              <a:t> блок-схему и схему 	 организации циклов 	со 	счётчиком.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2.Решу ОГЭ, </a:t>
            </a:r>
            <a:r>
              <a:rPr lang="ru-RU" sz="3600" dirty="0" smtClean="0"/>
              <a:t>Вариант № 12006666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3. </a:t>
            </a:r>
            <a:r>
              <a:rPr lang="ru-RU" sz="3600" dirty="0" smtClean="0"/>
              <a:t>Задача в т. на </a:t>
            </a:r>
            <a:r>
              <a:rPr lang="ru-RU" sz="3600" dirty="0" err="1" smtClean="0"/>
              <a:t>п</a:t>
            </a:r>
            <a:r>
              <a:rPr lang="ru-RU" sz="3600" dirty="0" smtClean="0"/>
              <a:t>/о № 173 (2)-в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39544" y="6497960"/>
            <a:ext cx="4104456" cy="36004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 l="42816" t="24800" r="31788" b="61550"/>
          <a:stretch>
            <a:fillRect/>
          </a:stretch>
        </p:blipFill>
        <p:spPr bwMode="auto">
          <a:xfrm>
            <a:off x="2771800" y="4365104"/>
            <a:ext cx="3096344" cy="9361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ть 2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Сеть 2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4111</TotalTime>
  <Words>300</Words>
  <Application>Microsoft Office PowerPoint</Application>
  <PresentationFormat>Экран (4:3)</PresentationFormat>
  <Paragraphs>108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Сеть 2</vt:lpstr>
      <vt:lpstr>1_Сеть 2</vt:lpstr>
      <vt:lpstr>Основы  алгоритмизации</vt:lpstr>
      <vt:lpstr>Слайд 2</vt:lpstr>
      <vt:lpstr>Слайд 3</vt:lpstr>
      <vt:lpstr>Циклы</vt:lpstr>
      <vt:lpstr>Например</vt:lpstr>
      <vt:lpstr>Запись цикла со счётчиком для исполнителя Чертежник</vt:lpstr>
      <vt:lpstr>Запись цикла со счётчиком для исполнителя Чертежник</vt:lpstr>
      <vt:lpstr>Задача № 173 (2) - б</vt:lpstr>
      <vt:lpstr>Домашнее задание: 1.   §2.4.3 стр. 106-112 – читать,  выучить блок-схему и схему   организации циклов  со  счётчиком.  2.Решу ОГЭ, Вариант № 12006666   3. Задача в т. на п/о № 173 (2)-в</vt:lpstr>
    </vt:vector>
  </TitlesOfParts>
  <Company>Сеть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и его свойства</dc:title>
  <dc:creator>Админ</dc:creator>
  <cp:lastModifiedBy>admin</cp:lastModifiedBy>
  <cp:revision>153</cp:revision>
  <dcterms:created xsi:type="dcterms:W3CDTF">2010-02-14T19:37:55Z</dcterms:created>
  <dcterms:modified xsi:type="dcterms:W3CDTF">2021-04-16T06:55:39Z</dcterms:modified>
</cp:coreProperties>
</file>