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85" r:id="rId2"/>
    <p:sldId id="258" r:id="rId3"/>
    <p:sldId id="260" r:id="rId4"/>
    <p:sldId id="261" r:id="rId5"/>
    <p:sldId id="263" r:id="rId6"/>
    <p:sldId id="264" r:id="rId7"/>
    <p:sldId id="265" r:id="rId8"/>
    <p:sldId id="266" r:id="rId9"/>
    <p:sldId id="267" r:id="rId10"/>
    <p:sldId id="268" r:id="rId11"/>
    <p:sldId id="269" r:id="rId12"/>
    <p:sldId id="259" r:id="rId13"/>
    <p:sldId id="270" r:id="rId14"/>
    <p:sldId id="271" r:id="rId15"/>
    <p:sldId id="272" r:id="rId16"/>
    <p:sldId id="275" r:id="rId17"/>
    <p:sldId id="273" r:id="rId18"/>
    <p:sldId id="274" r:id="rId19"/>
    <p:sldId id="276" r:id="rId20"/>
    <p:sldId id="277" r:id="rId21"/>
    <p:sldId id="278" r:id="rId22"/>
    <p:sldId id="279" r:id="rId23"/>
    <p:sldId id="281" r:id="rId24"/>
    <p:sldId id="282" r:id="rId25"/>
    <p:sldId id="283"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ользователь Windows" initials="ПW" lastIdx="2" clrIdx="0">
    <p:extLst>
      <p:ext uri="{19B8F6BF-5375-455C-9EA6-DF929625EA0E}">
        <p15:presenceInfo xmlns:p15="http://schemas.microsoft.com/office/powerpoint/2012/main" userId="Пользователь Windo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94660"/>
  </p:normalViewPr>
  <p:slideViewPr>
    <p:cSldViewPr snapToGrid="0">
      <p:cViewPr varScale="1">
        <p:scale>
          <a:sx n="87" d="100"/>
          <a:sy n="87" d="100"/>
        </p:scale>
        <p:origin x="523" y="77"/>
      </p:cViewPr>
      <p:guideLst/>
    </p:cSldViewPr>
  </p:slideViewPr>
  <p:notesTextViewPr>
    <p:cViewPr>
      <p:scale>
        <a:sx n="1" d="1"/>
        <a:sy n="1" d="1"/>
      </p:scale>
      <p:origin x="0" y="0"/>
    </p:cViewPr>
  </p:notesTextViewPr>
  <p:notesViewPr>
    <p:cSldViewPr snapToGrid="0">
      <p:cViewPr>
        <p:scale>
          <a:sx n="50" d="100"/>
          <a:sy n="50" d="100"/>
        </p:scale>
        <p:origin x="3446" y="52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8EF69B-DC3E-453F-8F79-9E1019538C3C}" type="datetimeFigureOut">
              <a:rPr lang="ru-RU" smtClean="0"/>
              <a:t>26.04.2021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A015F7-0B1D-49E8-AA8E-8DD703D4B912}" type="slidenum">
              <a:rPr lang="ru-RU" smtClean="0"/>
              <a:t>‹#›</a:t>
            </a:fld>
            <a:endParaRPr lang="ru-RU"/>
          </a:p>
        </p:txBody>
      </p:sp>
    </p:spTree>
    <p:extLst>
      <p:ext uri="{BB962C8B-B14F-4D97-AF65-F5344CB8AC3E}">
        <p14:creationId xmlns:p14="http://schemas.microsoft.com/office/powerpoint/2010/main" val="33427702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58A015F7-0B1D-49E8-AA8E-8DD703D4B912}" type="slidenum">
              <a:rPr lang="ru-RU" smtClean="0"/>
              <a:t>1</a:t>
            </a:fld>
            <a:endParaRPr lang="ru-RU"/>
          </a:p>
        </p:txBody>
      </p:sp>
    </p:spTree>
    <p:extLst>
      <p:ext uri="{BB962C8B-B14F-4D97-AF65-F5344CB8AC3E}">
        <p14:creationId xmlns:p14="http://schemas.microsoft.com/office/powerpoint/2010/main" val="6972598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Поднимите только верхнюю губу, чтобы стали видны верхние зубы. На кого, интересно, мы с вами похожи? Может быть, на бобров? ХА-ХА-ХА</a:t>
            </a:r>
          </a:p>
          <a:p>
            <a:r>
              <a:rPr lang="ru-RU" dirty="0" smtClean="0"/>
              <a:t>А, если опустим нижнюю губу вниз и покажем нижние зубы? Ого, мы собачки- бульдоги! У них тоже видны нижние зубы.</a:t>
            </a:r>
          </a:p>
          <a:p>
            <a:r>
              <a:rPr lang="ru-RU" dirty="0" smtClean="0"/>
              <a:t>А теперь спрячьте губы, втяните их. Чтобы совсем- совсем не было видно. Теперь мы похожи на мартышек.</a:t>
            </a:r>
          </a:p>
          <a:p>
            <a:r>
              <a:rPr lang="ru-RU" dirty="0" smtClean="0"/>
              <a:t>(Старайтесь зафиксировать каждое положение губ до 5 секунд).</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10</a:t>
            </a:fld>
            <a:endParaRPr lang="ru-RU"/>
          </a:p>
        </p:txBody>
      </p:sp>
    </p:spTree>
    <p:extLst>
      <p:ext uri="{BB962C8B-B14F-4D97-AF65-F5344CB8AC3E}">
        <p14:creationId xmlns:p14="http://schemas.microsoft.com/office/powerpoint/2010/main" val="896821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 вот сейчас серьезно! Постарайтесь поставить зубы очень ровно, чтобы передние зубки соприкасались, но не перекрывали друг друга. Как будто это забор. И теперь улыбнитесь широкой- преширокой улыбкой. Прямо улыбка «до ушей». Произнесите звук «И».</a:t>
            </a:r>
          </a:p>
          <a:p>
            <a:r>
              <a:rPr lang="ru-RU" dirty="0" smtClean="0"/>
              <a:t>Зафиксируйте (то есть, задержите) такое положение губ на секунду, а затем, не размыкая зубов, сведите губы, вытяните их вперед, как слон вытягивает хобот и произнесите звук «У». Вот такое чередование «И» и «У» надо повторить несколько раз. Губы в этом момент укрепляются! (Повторить 5 раз).</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11</a:t>
            </a:fld>
            <a:endParaRPr lang="ru-RU"/>
          </a:p>
        </p:txBody>
      </p:sp>
    </p:spTree>
    <p:extLst>
      <p:ext uri="{BB962C8B-B14F-4D97-AF65-F5344CB8AC3E}">
        <p14:creationId xmlns:p14="http://schemas.microsoft.com/office/powerpoint/2010/main" val="1989331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Пошлем воздушный поцелуй друг другу. Вы мне, а я вам. Смотрите, как это надо делать: Разверните ладошку и поцелуйте подушечки пальцев, вытягивая губы. А потом подуйте на ладошку. Ура! Мы обменялись воздушными поцелуями и хорошим настроением!</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12</a:t>
            </a:fld>
            <a:endParaRPr lang="ru-RU"/>
          </a:p>
        </p:txBody>
      </p:sp>
    </p:spTree>
    <p:extLst>
      <p:ext uri="{BB962C8B-B14F-4D97-AF65-F5344CB8AC3E}">
        <p14:creationId xmlns:p14="http://schemas.microsoft.com/office/powerpoint/2010/main" val="805351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Переходим к языку. Он для нашей речи, конечно, самый главный.</a:t>
            </a:r>
          </a:p>
          <a:p>
            <a:r>
              <a:rPr lang="ru-RU" dirty="0" smtClean="0"/>
              <a:t>Представьте, что вы только что поели варенье сладкое и вкусное и верхняя губа у вас испачкалась. Облизываем ее! Только верхнюю. Влево- вправо. (Повторить по 5 раз в каждую сторону).</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13</a:t>
            </a:fld>
            <a:endParaRPr lang="ru-RU"/>
          </a:p>
        </p:txBody>
      </p:sp>
    </p:spTree>
    <p:extLst>
      <p:ext uri="{BB962C8B-B14F-4D97-AF65-F5344CB8AC3E}">
        <p14:creationId xmlns:p14="http://schemas.microsoft.com/office/powerpoint/2010/main" val="782965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Кто любит орехи? А они твердые или мягкие? Конечно, у них очень твердая скорлупа. Представьте, что ваш язык- это орех. Упирайтесь языком по очереди то в одну, то в другую щёку. Снаружи получается вот такой бугорок. Потрогайте его пальчиками. Вот какой твердый! Как орех! Можете даже немного нажимать рукой снаружи, а языком изнутри. Труднее так стало языку? Да? Это очень хорошо, потому что так наш язычок больше напрягается, а значит, тренируется, становится сильнее и крепче. (Повторите по 5 раз для каждой щеки).</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14</a:t>
            </a:fld>
            <a:endParaRPr lang="ru-RU"/>
          </a:p>
        </p:txBody>
      </p:sp>
    </p:spTree>
    <p:extLst>
      <p:ext uri="{BB962C8B-B14F-4D97-AF65-F5344CB8AC3E}">
        <p14:creationId xmlns:p14="http://schemas.microsoft.com/office/powerpoint/2010/main" val="20694519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 теперь наш язык- это зубная щетка. Давайте почистим зубки. Верхние, затем нижние. И снаружи, и изнутри. Начинайте от самых дальних, дотрагивайтесь языком до каждого зуба.</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15</a:t>
            </a:fld>
            <a:endParaRPr lang="ru-RU"/>
          </a:p>
        </p:txBody>
      </p:sp>
    </p:spTree>
    <p:extLst>
      <p:ext uri="{BB962C8B-B14F-4D97-AF65-F5344CB8AC3E}">
        <p14:creationId xmlns:p14="http://schemas.microsoft.com/office/powerpoint/2010/main" val="2373103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Следующее упражнение- «Иголка». Язык очень тонкий, твердый и острый. Ой, боюсь уколоться! Чур зубами языку не помогать! (Повторить до 5 раз).</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16</a:t>
            </a:fld>
            <a:endParaRPr lang="ru-RU"/>
          </a:p>
        </p:txBody>
      </p:sp>
    </p:spTree>
    <p:extLst>
      <p:ext uri="{BB962C8B-B14F-4D97-AF65-F5344CB8AC3E}">
        <p14:creationId xmlns:p14="http://schemas.microsoft.com/office/powerpoint/2010/main" val="6378448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У вас есть под рукой ватные палочки? Высовываем длинный язык (как «Иголка», но уже не такой острый и длинный) и кладем на него ватную палочку. Упала? У меня тоже постоянно падает! Но я уже научилась держать палочку на языке целых 10 секунд! А вы? А теперь вытяните губы вперед и потянитесь ими к носу. Постарайтесь положить палочку между губой и носом и удержать ее. Смотрите, какой смешной усатый мужчина к нам пришел! (Выполняйте данное упражнение над поверхностью стола, чтобы палочка после многократного падения оставалась чистой).</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17</a:t>
            </a:fld>
            <a:endParaRPr lang="ru-RU"/>
          </a:p>
        </p:txBody>
      </p:sp>
    </p:spTree>
    <p:extLst>
      <p:ext uri="{BB962C8B-B14F-4D97-AF65-F5344CB8AC3E}">
        <p14:creationId xmlns:p14="http://schemas.microsoft.com/office/powerpoint/2010/main" val="1763297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 как тикают часики? Тик-так, тик-так. С помощью языка можно изобразить маятник часов. Рот откройте чуть </a:t>
            </a:r>
            <a:r>
              <a:rPr lang="ru-RU" dirty="0" err="1" smtClean="0"/>
              <a:t>пошире</a:t>
            </a:r>
            <a:r>
              <a:rPr lang="ru-RU" dirty="0" smtClean="0"/>
              <a:t>, чтобы зубы не мешали языку двигаться влево – вправо. Вот так. Не опускайте язык вниз и не поднимайте высоко. (Повторите по 10 раз в каждую сторону).</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18</a:t>
            </a:fld>
            <a:endParaRPr lang="ru-RU"/>
          </a:p>
        </p:txBody>
      </p:sp>
    </p:spTree>
    <p:extLst>
      <p:ext uri="{BB962C8B-B14F-4D97-AF65-F5344CB8AC3E}">
        <p14:creationId xmlns:p14="http://schemas.microsoft.com/office/powerpoint/2010/main" val="3357089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Кстати, угадайте, на чем я к вам сюда приехала? На мотоцикле? На вертолете прилетела? На слоне? Есть еще варианты?! Может быть, меня привез мой личный водитель на огромном мерседесе? А вот и нет! Я прискакала на лошади! Да-да, на самой настоящей! Кто умеет изображать цоканье копыт лошади? Поцокайте языком. Кто еще не пробовал: для этого надо как бы присосать язык к верхнему нёбу и с позволить ему отлепиться со звонким звуком. Класс! Обожаю упражнение «Лошадка». (Повторите до 15 раз).</a:t>
            </a:r>
          </a:p>
          <a:p>
            <a:r>
              <a:rPr lang="ru-RU" dirty="0" smtClean="0"/>
              <a:t>А, если язычок присосать так же наверху, но не отлеплять его, то получится «Грибок». Вот так. Попробуйте сделать «Грибок». Это очень полезно для подъязычной связки, которую еще называют уздечкой. Потрогайте пальцами свою уздечку. Чувствуете, как она натянулась? Стала похожа на ножку гриба. (Старайтесь удерживать данную позицию в течение 5-7 секунд. (Повторите 3 раза).</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19</a:t>
            </a:fld>
            <a:endParaRPr lang="ru-RU"/>
          </a:p>
        </p:txBody>
      </p:sp>
    </p:spTree>
    <p:extLst>
      <p:ext uri="{BB962C8B-B14F-4D97-AF65-F5344CB8AC3E}">
        <p14:creationId xmlns:p14="http://schemas.microsoft.com/office/powerpoint/2010/main" val="528360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Слайд 1</a:t>
            </a:r>
          </a:p>
          <a:p>
            <a:r>
              <a:rPr lang="ru-RU" dirty="0" smtClean="0"/>
              <a:t>Всем привет! Меня зовут </a:t>
            </a:r>
            <a:r>
              <a:rPr lang="ru-RU" dirty="0" err="1" smtClean="0"/>
              <a:t>Жужа</a:t>
            </a:r>
            <a:r>
              <a:rPr lang="ru-RU" dirty="0" smtClean="0"/>
              <a:t>  </a:t>
            </a:r>
            <a:r>
              <a:rPr lang="ru-RU" dirty="0" err="1" smtClean="0"/>
              <a:t>Свистелкина</a:t>
            </a:r>
            <a:r>
              <a:rPr lang="ru-RU" dirty="0" smtClean="0"/>
              <a:t>. Я весёлая, общительная девчонка и я очень люблю поболтать со своими друзьями. Поэтому все зовут меня Болтушкой. Но я не обижаюсь- ведь это правда, а на правду не обижаются.</a:t>
            </a:r>
          </a:p>
          <a:p>
            <a:r>
              <a:rPr lang="ru-RU" dirty="0" smtClean="0"/>
              <a:t>Знаете, какая у меня мечта? Я хочу выступать на телевидении, вести программу «Пусть говорят».</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2</a:t>
            </a:fld>
            <a:endParaRPr lang="ru-RU"/>
          </a:p>
        </p:txBody>
      </p:sp>
    </p:spTree>
    <p:extLst>
      <p:ext uri="{BB962C8B-B14F-4D97-AF65-F5344CB8AC3E}">
        <p14:creationId xmlns:p14="http://schemas.microsoft.com/office/powerpoint/2010/main" val="2704628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Ну, что, устал ваш язык? Давайте позволим ему немного расслабиться, сделаем массаж, как будто он на курорте отдыхает, наслаждается. Покусайте язык от кончика до корня и обратно. А теперь покусайте его губами и произносите «ПЯ-ПЯ-ПЯ». Ах, как язык это любит! (Повторяйте самомассаж языка до 10 секунд).</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20</a:t>
            </a:fld>
            <a:endParaRPr lang="ru-RU"/>
          </a:p>
        </p:txBody>
      </p:sp>
    </p:spTree>
    <p:extLst>
      <p:ext uri="{BB962C8B-B14F-4D97-AF65-F5344CB8AC3E}">
        <p14:creationId xmlns:p14="http://schemas.microsoft.com/office/powerpoint/2010/main" val="31172390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Вы знает, то, что мы сейчас делали (массаж языка) напоминает замес теста. Давайте из нашего теста испечем блинчик и положим его на окошко остужаться. Язык лежит на нижней губе. Плоский и широкий. Очень спокойный, расслабленный. (Удерживать язык на нижней губе до 5 секунд).</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21</a:t>
            </a:fld>
            <a:endParaRPr lang="ru-RU"/>
          </a:p>
        </p:txBody>
      </p:sp>
    </p:spTree>
    <p:extLst>
      <p:ext uri="{BB962C8B-B14F-4D97-AF65-F5344CB8AC3E}">
        <p14:creationId xmlns:p14="http://schemas.microsoft.com/office/powerpoint/2010/main" val="8718913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Блинчики отличные у вас получились- сразу видно. Может, чайку заварим и чаю с блинами попьем? Надо сделать упражнение «Чашка». Попробуйте поднять боковые края языка, чтобы посередине получилось углубление, похожее на чашку. Вот так. А теперь поднимите эту чашку повыше, но старайтесь не помогать языку зубами. Это трудное упражнение, у меня не сразу получилось, пришлось потренироваться. (Удерживать язык в положении «Чашка» до 5-7 секунд).</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22</a:t>
            </a:fld>
            <a:endParaRPr lang="ru-RU"/>
          </a:p>
        </p:txBody>
      </p:sp>
    </p:spTree>
    <p:extLst>
      <p:ext uri="{BB962C8B-B14F-4D97-AF65-F5344CB8AC3E}">
        <p14:creationId xmlns:p14="http://schemas.microsoft.com/office/powerpoint/2010/main" val="841530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 кто из вас хоть раз видел живого индюка? Я только по телевизору. Ох и смешные они! Таких серьезных из себя строят. Ходят, болтают, важничают. А сами, кроме «БЛ-БЛ-БЛ», ничего сказать не могут. Знаете, что нужно сделать, чтобы научиться разговаривать по- индюшачьи? Сейчас покажу. Улыбнитесь, поднимите язык наверх, немного загните его край и облизывайте верхнюю губу по направлению вперед- назад (только не влево- вправо). Произносите «БЛ-БЛ-БЛ», как индюк. Не надо стараться сразу делать быстро, научитесь сначала делать медленно, а скорость придет. (Повторите до 10 раз).</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23</a:t>
            </a:fld>
            <a:endParaRPr lang="ru-RU"/>
          </a:p>
        </p:txBody>
      </p:sp>
    </p:spTree>
    <p:extLst>
      <p:ext uri="{BB962C8B-B14F-4D97-AF65-F5344CB8AC3E}">
        <p14:creationId xmlns:p14="http://schemas.microsoft.com/office/powerpoint/2010/main" val="2152025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 вот, наконец, дошли мы до упражнения «Дятел». Надо улыбнуться и язык поставить на бугорки за верхними зубами (их еще называют альвеолами). Произносите звук «Д» много раз подряд, чтобы получилось Д-Д-Д-Д-Д, как будто дятел стучит по дереву своим крепким клювом. Старайтесь «стучать» отрывисто и так же сильно, как дятел. Это упражнение поможет тем, кто пока не умеет произносить звук «Р», но очень хочет научиться это делать. А тем, кто уже умеет, тоже полезно «стучать» языком, как дятел, потому что язык укрепляется. (Повторяйте до 20 раз).</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24</a:t>
            </a:fld>
            <a:endParaRPr lang="ru-RU"/>
          </a:p>
        </p:txBody>
      </p:sp>
    </p:spTree>
    <p:extLst>
      <p:ext uri="{BB962C8B-B14F-4D97-AF65-F5344CB8AC3E}">
        <p14:creationId xmlns:p14="http://schemas.microsoft.com/office/powerpoint/2010/main" val="411046633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Ну, вот, вроде бы и всё, что я хотела вам показать. Понравилось вам играть со мной? И мне тоже очень понравилось болтать с вами. Можно я еще приду в вашу группу? Ура, спасибо!!! Я обязательно буду приходить к вам в гости, делать с вами гимнастику для хорошей красивой речи. Так жаль, что пора уходить. </a:t>
            </a:r>
            <a:r>
              <a:rPr lang="ru-RU" smtClean="0"/>
              <a:t>Уже скучаю… Пока- пока</a:t>
            </a:r>
            <a:endParaRPr lang="ru-RU"/>
          </a:p>
        </p:txBody>
      </p:sp>
      <p:sp>
        <p:nvSpPr>
          <p:cNvPr id="4" name="Номер слайда 3"/>
          <p:cNvSpPr>
            <a:spLocks noGrp="1"/>
          </p:cNvSpPr>
          <p:nvPr>
            <p:ph type="sldNum" sz="quarter" idx="10"/>
          </p:nvPr>
        </p:nvSpPr>
        <p:spPr/>
        <p:txBody>
          <a:bodyPr/>
          <a:lstStyle/>
          <a:p>
            <a:fld id="{58A015F7-0B1D-49E8-AA8E-8DD703D4B912}" type="slidenum">
              <a:rPr lang="ru-RU" smtClean="0"/>
              <a:t>25</a:t>
            </a:fld>
            <a:endParaRPr lang="ru-RU"/>
          </a:p>
        </p:txBody>
      </p:sp>
    </p:spTree>
    <p:extLst>
      <p:ext uri="{BB962C8B-B14F-4D97-AF65-F5344CB8AC3E}">
        <p14:creationId xmlns:p14="http://schemas.microsoft.com/office/powerpoint/2010/main" val="16130672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Мечтать я начала в прошлом году. И сразу решила пойти на телевидение, узнать, где записывают в ведущие.  А у них там, оказывается, всё так сложно, столько разных правил! Вот, например, надо иметь хорошую дикцию. То есть, говорить четко. Все звуки произносить правильно. </a:t>
            </a:r>
            <a:r>
              <a:rPr lang="ru-RU" dirty="0" err="1" smtClean="0"/>
              <a:t>Всееее</a:t>
            </a:r>
            <a:r>
              <a:rPr lang="ru-RU" dirty="0" smtClean="0"/>
              <a:t>! А их так много, этих звуков! Сто, наверное, или тысяча. А может быть, миллион. В общем, ужас!</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3</a:t>
            </a:fld>
            <a:endParaRPr lang="ru-RU"/>
          </a:p>
        </p:txBody>
      </p:sp>
    </p:spTree>
    <p:extLst>
      <p:ext uri="{BB962C8B-B14F-4D97-AF65-F5344CB8AC3E}">
        <p14:creationId xmlns:p14="http://schemas.microsoft.com/office/powerpoint/2010/main" val="4103536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Ох, как же я расстроилась! Ведь я-то почти никакие звуки произносить не умела: вместо Ж говорила З, вместо Ш - С, вместо Х - К. Не могла даже свои имя и фамилию правильно назвать, ведь в них такие трудные звуки.</a:t>
            </a:r>
          </a:p>
          <a:p>
            <a:r>
              <a:rPr lang="ru-RU" dirty="0" smtClean="0"/>
              <a:t>И пошла я к логопеду заниматься. А он мне и говорит: Спокойно, </a:t>
            </a:r>
            <a:r>
              <a:rPr lang="ru-RU" dirty="0" err="1" smtClean="0"/>
              <a:t>Жужа</a:t>
            </a:r>
            <a:r>
              <a:rPr lang="ru-RU" dirty="0" smtClean="0"/>
              <a:t>! Во- первых, не надо преувеличивать, звуков не миллион и даже не сто, а гораздо меньше.</a:t>
            </a:r>
          </a:p>
          <a:p>
            <a:r>
              <a:rPr lang="ru-RU" dirty="0" smtClean="0"/>
              <a:t>А, во- вторых, делай специальные упражнения каждый день, и всё у тебя получится! Будет сильный- пресильный послушный язык, и ты сможешь произносить любые звуки и любые слова, даже самые трудные! </a:t>
            </a:r>
          </a:p>
          <a:p>
            <a:r>
              <a:rPr lang="ru-RU" dirty="0" smtClean="0"/>
              <a:t>Даже ПТЕРОДАКТИЛЬ и ДУРШЛАГ.</a:t>
            </a:r>
          </a:p>
          <a:p>
            <a:r>
              <a:rPr lang="ru-RU" dirty="0" smtClean="0"/>
              <a:t>И вот, я теперь по утрам делаю специальную гимнастику для губ и языка. И уже гораздо лучше говорю, чем раньше. Скоро опять на телевидение пойду записываться, теперь меня уж точно туда возьмут. Но упражнения я делать всё равно не перестану, потому что они мне очень нравятся. Хотите делать вместе со мной? Тогда начинаем!</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4</a:t>
            </a:fld>
            <a:endParaRPr lang="ru-RU"/>
          </a:p>
        </p:txBody>
      </p:sp>
    </p:spTree>
    <p:extLst>
      <p:ext uri="{BB962C8B-B14F-4D97-AF65-F5344CB8AC3E}">
        <p14:creationId xmlns:p14="http://schemas.microsoft.com/office/powerpoint/2010/main" val="2043680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Сначала надо просто научиться широко открывать рот, как бегемот. Откройте и удерживайте, не закрывайте, произносите звук А-А-А, попробуйте спеть его. Язык в это время спокойно лежит, не дергается, изо рта не высовывается и назад далеко не прячется. (Удерживайте до 5 секунд. Повторите 3 раза).</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5</a:t>
            </a:fld>
            <a:endParaRPr lang="ru-RU"/>
          </a:p>
        </p:txBody>
      </p:sp>
    </p:spTree>
    <p:extLst>
      <p:ext uri="{BB962C8B-B14F-4D97-AF65-F5344CB8AC3E}">
        <p14:creationId xmlns:p14="http://schemas.microsoft.com/office/powerpoint/2010/main" val="1872822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 теперь надуем щеки, как воздушные шарики. Сильно- сильно.</a:t>
            </a:r>
          </a:p>
          <a:p>
            <a:r>
              <a:rPr lang="ru-RU" dirty="0" smtClean="0"/>
              <a:t>И сдуем воздух. Нажимайте на свои щечки пальцами, сдувайте воздух. Смешной звук получается, правда? </a:t>
            </a:r>
          </a:p>
          <a:p>
            <a:r>
              <a:rPr lang="ru-RU" dirty="0" smtClean="0"/>
              <a:t>А теперь, наоборот, щеки втянем в рот. Они у нас втянулись между верхней челюстью и нижней. А снаружи это выглядит, как будто воздушный шарик сдулся.</a:t>
            </a:r>
          </a:p>
          <a:p>
            <a:r>
              <a:rPr lang="ru-RU" dirty="0" smtClean="0"/>
              <a:t>Теперь еще раз его надуем. И сдуем. (Повторите 3 раза).</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6</a:t>
            </a:fld>
            <a:endParaRPr lang="ru-RU"/>
          </a:p>
        </p:txBody>
      </p:sp>
    </p:spTree>
    <p:extLst>
      <p:ext uri="{BB962C8B-B14F-4D97-AF65-F5344CB8AC3E}">
        <p14:creationId xmlns:p14="http://schemas.microsoft.com/office/powerpoint/2010/main" val="5524493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 сейчас я покажу, как надо правильно дуть. Знаете, для чего учиться дуть? Для того, чтобы голос стал сильным, а дыхания хватало без запинок произносить длинные слова, стихотворения и даже петь песни!</a:t>
            </a:r>
          </a:p>
          <a:p>
            <a:r>
              <a:rPr lang="ru-RU" dirty="0" smtClean="0"/>
              <a:t>Итак, учимся дуть: запомните самое главное: когда дуете, не надо надувать щеки и поднимать плечи (видите, у меня плечи опущены). Воздух набирайте носиком, как будто нюхаете цветок, а губы при выдохе держите так, как будто пускаете мыльные пузыри. Обязательно потренируйтесь дома пускать мыльные пузырь! Оказывается, это не только весело, но и полезно! (Повторите 3 раза).</a:t>
            </a:r>
          </a:p>
          <a:p>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7</a:t>
            </a:fld>
            <a:endParaRPr lang="ru-RU"/>
          </a:p>
        </p:txBody>
      </p:sp>
    </p:spTree>
    <p:extLst>
      <p:ext uri="{BB962C8B-B14F-4D97-AF65-F5344CB8AC3E}">
        <p14:creationId xmlns:p14="http://schemas.microsoft.com/office/powerpoint/2010/main" val="4259116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Теперь про губы: Знаете, ребята, от губ многое зависит! Если у человека губы вялые, слабенькие, то все слова, которые он произносит, будут непонятные, нечеткие, одно слово будет похоже на другое. Поэтому потренируем наши губы! Сначала сделаем сами себе массаж губ. Вы ведь не забыли вымыть руки? Давайте помнем наши губки пальчиками. Сильно- сильно, интенсивно. Мнём, жмём, трём. С разных сторон. Сначала нижнюю губу, затем верхнюю. А теперь обе сразу. А теперь другой рукой. (Выполняйте самомассаж губ до 10 секунд).</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8</a:t>
            </a:fld>
            <a:endParaRPr lang="ru-RU"/>
          </a:p>
        </p:txBody>
      </p:sp>
    </p:spTree>
    <p:extLst>
      <p:ext uri="{BB962C8B-B14F-4D97-AF65-F5344CB8AC3E}">
        <p14:creationId xmlns:p14="http://schemas.microsoft.com/office/powerpoint/2010/main" val="38644489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 покусаем наши губки. Верхнюю. Нижнюю. Вот какие розовые губы у нас стали. Значит, мы всё делали правильно. (Повторите 3 раза).</a:t>
            </a:r>
            <a:endParaRPr lang="ru-RU" dirty="0"/>
          </a:p>
        </p:txBody>
      </p:sp>
      <p:sp>
        <p:nvSpPr>
          <p:cNvPr id="4" name="Номер слайда 3"/>
          <p:cNvSpPr>
            <a:spLocks noGrp="1"/>
          </p:cNvSpPr>
          <p:nvPr>
            <p:ph type="sldNum" sz="quarter" idx="10"/>
          </p:nvPr>
        </p:nvSpPr>
        <p:spPr/>
        <p:txBody>
          <a:bodyPr/>
          <a:lstStyle/>
          <a:p>
            <a:fld id="{58A015F7-0B1D-49E8-AA8E-8DD703D4B912}" type="slidenum">
              <a:rPr lang="ru-RU" smtClean="0"/>
              <a:t>9</a:t>
            </a:fld>
            <a:endParaRPr lang="ru-RU"/>
          </a:p>
        </p:txBody>
      </p:sp>
    </p:spTree>
    <p:extLst>
      <p:ext uri="{BB962C8B-B14F-4D97-AF65-F5344CB8AC3E}">
        <p14:creationId xmlns:p14="http://schemas.microsoft.com/office/powerpoint/2010/main" val="7111139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7" name="Date Placeholder 6"/>
          <p:cNvSpPr>
            <a:spLocks noGrp="1"/>
          </p:cNvSpPr>
          <p:nvPr>
            <p:ph type="dt" sz="half" idx="10"/>
          </p:nvPr>
        </p:nvSpPr>
        <p:spPr/>
        <p:txBody>
          <a:bodyPr/>
          <a:lstStyle/>
          <a:p>
            <a:fld id="{EA15C960-D169-4D98-B4D7-8DF99D6CA907}" type="datetimeFigureOut">
              <a:rPr lang="ru-RU" smtClean="0"/>
              <a:t>26.04.2021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25891687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15C960-D169-4D98-B4D7-8DF99D6CA907}" type="datetimeFigureOut">
              <a:rPr lang="ru-RU" smtClean="0"/>
              <a:t>26.04.2021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1326374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15C960-D169-4D98-B4D7-8DF99D6CA907}" type="datetimeFigureOut">
              <a:rPr lang="ru-RU" smtClean="0"/>
              <a:t>26.04.2021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3215821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A15C960-D169-4D98-B4D7-8DF99D6CA907}" type="datetimeFigureOut">
              <a:rPr lang="ru-RU" smtClean="0"/>
              <a:t>26.04.2021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3256179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7" name="Date Placeholder 6"/>
          <p:cNvSpPr>
            <a:spLocks noGrp="1"/>
          </p:cNvSpPr>
          <p:nvPr>
            <p:ph type="dt" sz="half" idx="10"/>
          </p:nvPr>
        </p:nvSpPr>
        <p:spPr/>
        <p:txBody>
          <a:bodyPr/>
          <a:lstStyle/>
          <a:p>
            <a:fld id="{EA15C960-D169-4D98-B4D7-8DF99D6CA907}" type="datetimeFigureOut">
              <a:rPr lang="ru-RU" smtClean="0"/>
              <a:t>26.04.2021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31840094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7"/>
          <p:cNvSpPr>
            <a:spLocks noGrp="1"/>
          </p:cNvSpPr>
          <p:nvPr>
            <p:ph type="dt" sz="half" idx="10"/>
          </p:nvPr>
        </p:nvSpPr>
        <p:spPr/>
        <p:txBody>
          <a:bodyPr/>
          <a:lstStyle/>
          <a:p>
            <a:fld id="{EA15C960-D169-4D98-B4D7-8DF99D6CA907}" type="datetimeFigureOut">
              <a:rPr lang="ru-RU" smtClean="0"/>
              <a:t>26.04.2021</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4239878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583436" y="3143250"/>
            <a:ext cx="4270248" cy="2596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fld id="{EA15C960-D169-4D98-B4D7-8DF99D6CA907}" type="datetimeFigureOut">
              <a:rPr lang="ru-RU" smtClean="0"/>
              <a:t>26.04.2021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10EFF49-7168-4963-9023-762C3FD7641B}"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p14="http://schemas.microsoft.com/office/powerpoint/2010/main" val="1044647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A15C960-D169-4D98-B4D7-8DF99D6CA907}" type="datetimeFigureOut">
              <a:rPr lang="ru-RU" smtClean="0"/>
              <a:t>26.04.2021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27004826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15C960-D169-4D98-B4D7-8DF99D6CA907}" type="datetimeFigureOut">
              <a:rPr lang="ru-RU" smtClean="0"/>
              <a:t>26.04.2021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991121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9" name="Date Placeholder 8"/>
          <p:cNvSpPr>
            <a:spLocks noGrp="1"/>
          </p:cNvSpPr>
          <p:nvPr>
            <p:ph type="dt" sz="half" idx="10"/>
          </p:nvPr>
        </p:nvSpPr>
        <p:spPr/>
        <p:txBody>
          <a:bodyPr/>
          <a:lstStyle/>
          <a:p>
            <a:fld id="{EA15C960-D169-4D98-B4D7-8DF99D6CA907}" type="datetimeFigureOut">
              <a:rPr lang="ru-RU" smtClean="0"/>
              <a:t>26.04.2021</a:t>
            </a:fld>
            <a:endParaRPr lang="ru-RU"/>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1" name="Slide Number Placeholder 10"/>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98525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EA15C960-D169-4D98-B4D7-8DF99D6CA907}" type="datetimeFigureOut">
              <a:rPr lang="ru-RU" smtClean="0"/>
              <a:t>26.04.2021</a:t>
            </a:fld>
            <a:endParaRPr lang="ru-RU"/>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ru-RU"/>
          </a:p>
        </p:txBody>
      </p:sp>
      <p:sp>
        <p:nvSpPr>
          <p:cNvPr id="10" name="Slide Number Placeholder 9"/>
          <p:cNvSpPr>
            <a:spLocks noGrp="1"/>
          </p:cNvSpPr>
          <p:nvPr>
            <p:ph type="sldNum" sz="quarter" idx="12"/>
          </p:nvPr>
        </p:nvSpPr>
        <p:spPr/>
        <p:txBody>
          <a:bodyPr/>
          <a:lstStyle/>
          <a:p>
            <a:fld id="{510EFF49-7168-4963-9023-762C3FD7641B}" type="slidenum">
              <a:rPr lang="ru-RU" smtClean="0"/>
              <a:t>‹#›</a:t>
            </a:fld>
            <a:endParaRPr lang="ru-RU"/>
          </a:p>
        </p:txBody>
      </p:sp>
    </p:spTree>
    <p:extLst>
      <p:ext uri="{BB962C8B-B14F-4D97-AF65-F5344CB8AC3E}">
        <p14:creationId xmlns:p14="http://schemas.microsoft.com/office/powerpoint/2010/main" val="4053007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5">
          <a:fgClr>
            <a:srgbClr val="FF0000"/>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EA15C960-D169-4D98-B4D7-8DF99D6CA907}" type="datetimeFigureOut">
              <a:rPr lang="ru-RU" smtClean="0"/>
              <a:t>26.04.2021</a:t>
            </a:fld>
            <a:endParaRPr lang="ru-RU"/>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ru-RU"/>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510EFF49-7168-4963-9023-762C3FD7641B}" type="slidenum">
              <a:rPr lang="ru-RU" smtClean="0"/>
              <a:t>‹#›</a:t>
            </a:fld>
            <a:endParaRPr lang="ru-RU"/>
          </a:p>
        </p:txBody>
      </p:sp>
    </p:spTree>
    <p:extLst>
      <p:ext uri="{BB962C8B-B14F-4D97-AF65-F5344CB8AC3E}">
        <p14:creationId xmlns:p14="http://schemas.microsoft.com/office/powerpoint/2010/main" val="241186602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5.jpeg"/><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8.jpeg"/></Relationships>
</file>

<file path=ppt/slides/_rels/slide1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1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54.jpeg"/></Relationships>
</file>

<file path=ppt/slides/_rels/slide1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58.jpeg"/><Relationship Id="rId4" Type="http://schemas.openxmlformats.org/officeDocument/2006/relationships/image" Target="../media/image57.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62.jpeg"/><Relationship Id="rId5" Type="http://schemas.openxmlformats.org/officeDocument/2006/relationships/image" Target="../media/image61.jpeg"/><Relationship Id="rId4" Type="http://schemas.openxmlformats.org/officeDocument/2006/relationships/image" Target="../media/image60.jpeg"/></Relationships>
</file>

<file path=ppt/slides/_rels/slide2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64.jpeg"/></Relationships>
</file>

<file path=ppt/slides/_rels/slide2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67.jpeg"/><Relationship Id="rId4" Type="http://schemas.openxmlformats.org/officeDocument/2006/relationships/image" Target="../media/image66.jpeg"/></Relationships>
</file>

<file path=ppt/slides/_rels/slide2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69.jpeg"/></Relationships>
</file>

<file path=ppt/slides/_rels/slide24.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71.jpeg"/></Relationships>
</file>

<file path=ppt/slides/_rels/slide25.xml.rels><?xml version="1.0" encoding="UTF-8" standalone="yes"?>
<Relationships xmlns="http://schemas.openxmlformats.org/package/2006/relationships"><Relationship Id="rId3" Type="http://schemas.openxmlformats.org/officeDocument/2006/relationships/image" Target="../media/image72.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агетная рамка 3"/>
          <p:cNvSpPr/>
          <p:nvPr/>
        </p:nvSpPr>
        <p:spPr>
          <a:xfrm>
            <a:off x="752475" y="1162049"/>
            <a:ext cx="10753725" cy="4181475"/>
          </a:xfrm>
          <a:prstGeom prst="bevel">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00B050"/>
              </a:solidFill>
            </a:endParaRPr>
          </a:p>
        </p:txBody>
      </p:sp>
      <p:sp>
        <p:nvSpPr>
          <p:cNvPr id="2" name="TextBox 1"/>
          <p:cNvSpPr txBox="1"/>
          <p:nvPr/>
        </p:nvSpPr>
        <p:spPr>
          <a:xfrm>
            <a:off x="1267098" y="1632857"/>
            <a:ext cx="9901645" cy="3170099"/>
          </a:xfrm>
          <a:prstGeom prst="rect">
            <a:avLst/>
          </a:prstGeom>
          <a:solidFill>
            <a:schemeClr val="bg1"/>
          </a:solidFill>
          <a:ln w="76200">
            <a:solidFill>
              <a:srgbClr val="FF0000"/>
            </a:solidFill>
          </a:ln>
        </p:spPr>
        <p:txBody>
          <a:bodyPr wrap="square" rtlCol="0">
            <a:spAutoFit/>
          </a:bodyPr>
          <a:lstStyle/>
          <a:p>
            <a:pPr algn="ctr"/>
            <a:endParaRPr lang="ru-RU" sz="3200" b="1" dirty="0" smtClean="0">
              <a:solidFill>
                <a:srgbClr val="0070C0"/>
              </a:solidFill>
            </a:endParaRPr>
          </a:p>
          <a:p>
            <a:pPr algn="ctr"/>
            <a:r>
              <a:rPr lang="ru-RU" sz="3200" b="1" dirty="0" smtClean="0">
                <a:solidFill>
                  <a:srgbClr val="0070C0"/>
                </a:solidFill>
              </a:rPr>
              <a:t>Презентация к логопедической пятиминутке</a:t>
            </a:r>
          </a:p>
          <a:p>
            <a:pPr algn="ctr"/>
            <a:endParaRPr lang="ru-RU" sz="3200" b="1" dirty="0" smtClean="0">
              <a:solidFill>
                <a:srgbClr val="0070C0"/>
              </a:solidFill>
            </a:endParaRPr>
          </a:p>
          <a:p>
            <a:pPr algn="ctr"/>
            <a:r>
              <a:rPr lang="ru-RU" sz="4000" b="1" dirty="0" smtClean="0">
                <a:solidFill>
                  <a:srgbClr val="0070C0"/>
                </a:solidFill>
                <a:effectLst>
                  <a:outerShdw blurRad="38100" dist="38100" dir="2700000" algn="tl">
                    <a:srgbClr val="000000">
                      <a:alpha val="43137"/>
                    </a:srgbClr>
                  </a:outerShdw>
                </a:effectLst>
              </a:rPr>
              <a:t>«БОЛТУШКА  ЖУЖА  СВИСТЕЛКИНА»</a:t>
            </a:r>
          </a:p>
          <a:p>
            <a:pPr algn="ctr"/>
            <a:endParaRPr lang="ru-RU" sz="3200" b="1" dirty="0" smtClean="0">
              <a:solidFill>
                <a:srgbClr val="0070C0"/>
              </a:solidFill>
            </a:endParaRPr>
          </a:p>
          <a:p>
            <a:pPr algn="ctr"/>
            <a:r>
              <a:rPr lang="ru-RU" sz="3200" b="1" dirty="0" smtClean="0">
                <a:solidFill>
                  <a:srgbClr val="0070C0"/>
                </a:solidFill>
              </a:rPr>
              <a:t> </a:t>
            </a:r>
            <a:endParaRPr lang="ru-RU" sz="3200" b="1" dirty="0">
              <a:solidFill>
                <a:srgbClr val="0070C0"/>
              </a:solidFill>
            </a:endParaRPr>
          </a:p>
        </p:txBody>
      </p:sp>
      <p:sp>
        <p:nvSpPr>
          <p:cNvPr id="3" name="TextBox 2"/>
          <p:cNvSpPr txBox="1"/>
          <p:nvPr/>
        </p:nvSpPr>
        <p:spPr>
          <a:xfrm>
            <a:off x="6954715" y="5417547"/>
            <a:ext cx="4808660" cy="1323439"/>
          </a:xfrm>
          <a:prstGeom prst="rect">
            <a:avLst/>
          </a:prstGeom>
          <a:noFill/>
        </p:spPr>
        <p:txBody>
          <a:bodyPr wrap="square" rtlCol="0">
            <a:spAutoFit/>
          </a:bodyPr>
          <a:lstStyle/>
          <a:p>
            <a:r>
              <a:rPr lang="ru-RU" sz="2000" b="1" dirty="0" smtClean="0">
                <a:solidFill>
                  <a:srgbClr val="0070C0"/>
                </a:solidFill>
              </a:rPr>
              <a:t>Подготовила учитель- логопед</a:t>
            </a:r>
          </a:p>
          <a:p>
            <a:r>
              <a:rPr lang="ru-RU" sz="2000" b="1" dirty="0" smtClean="0">
                <a:solidFill>
                  <a:srgbClr val="0070C0"/>
                </a:solidFill>
              </a:rPr>
              <a:t>Кравцова Светлана Сергеевна</a:t>
            </a:r>
          </a:p>
          <a:p>
            <a:r>
              <a:rPr lang="ru-RU" sz="2000" b="1" dirty="0" smtClean="0">
                <a:solidFill>
                  <a:srgbClr val="0070C0"/>
                </a:solidFill>
              </a:rPr>
              <a:t>ГБДОУ детский сад № 83</a:t>
            </a:r>
          </a:p>
          <a:p>
            <a:r>
              <a:rPr lang="ru-RU" sz="2000" b="1" dirty="0" smtClean="0">
                <a:solidFill>
                  <a:srgbClr val="0070C0"/>
                </a:solidFill>
              </a:rPr>
              <a:t>Фрунзенского района Санкт-Петербурга</a:t>
            </a:r>
            <a:endParaRPr lang="ru-RU" sz="2000" b="1" dirty="0">
              <a:solidFill>
                <a:srgbClr val="0070C0"/>
              </a:solidFill>
            </a:endParaRPr>
          </a:p>
        </p:txBody>
      </p:sp>
    </p:spTree>
    <p:extLst>
      <p:ext uri="{BB962C8B-B14F-4D97-AF65-F5344CB8AC3E}">
        <p14:creationId xmlns:p14="http://schemas.microsoft.com/office/powerpoint/2010/main" val="3011233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Багетная рамка 12"/>
          <p:cNvSpPr/>
          <p:nvPr/>
        </p:nvSpPr>
        <p:spPr>
          <a:xfrm>
            <a:off x="4186507" y="3318387"/>
            <a:ext cx="3864384" cy="3362632"/>
          </a:xfrm>
          <a:prstGeom prst="bevel">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Багетная рамка 11"/>
          <p:cNvSpPr/>
          <p:nvPr/>
        </p:nvSpPr>
        <p:spPr>
          <a:xfrm>
            <a:off x="8196340" y="3318387"/>
            <a:ext cx="3893573" cy="3362632"/>
          </a:xfrm>
          <a:prstGeom prst="bevel">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агетная рамка 10"/>
          <p:cNvSpPr/>
          <p:nvPr/>
        </p:nvSpPr>
        <p:spPr>
          <a:xfrm>
            <a:off x="103315" y="3288892"/>
            <a:ext cx="3908323" cy="3392127"/>
          </a:xfrm>
          <a:prstGeom prst="bevel">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49569" y="224892"/>
            <a:ext cx="2141124" cy="2855785"/>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93370" y="242122"/>
            <a:ext cx="2141838" cy="2855785"/>
          </a:xfrm>
          <a:prstGeom prst="rect">
            <a:avLst/>
          </a:prstGeom>
        </p:spPr>
      </p:pic>
      <p:pic>
        <p:nvPicPr>
          <p:cNvPr id="4" name="Рисунок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047779" y="242121"/>
            <a:ext cx="2141839" cy="2855785"/>
          </a:xfrm>
          <a:prstGeom prst="rect">
            <a:avLst/>
          </a:prstGeom>
        </p:spPr>
      </p:pic>
      <p:pic>
        <p:nvPicPr>
          <p:cNvPr id="5" name="Рисунок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577492" y="3739945"/>
            <a:ext cx="3082412" cy="2490020"/>
          </a:xfrm>
          <a:prstGeom prst="rect">
            <a:avLst/>
          </a:prstGeom>
        </p:spPr>
      </p:pic>
      <p:pic>
        <p:nvPicPr>
          <p:cNvPr id="6" name="Рисунок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1248" y="3739946"/>
            <a:ext cx="3052455" cy="2490020"/>
          </a:xfrm>
          <a:prstGeom prst="rect">
            <a:avLst/>
          </a:prstGeom>
        </p:spPr>
      </p:pic>
      <p:pic>
        <p:nvPicPr>
          <p:cNvPr id="7" name="Рисунок 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713597" y="3739945"/>
            <a:ext cx="3101384" cy="2480712"/>
          </a:xfrm>
          <a:prstGeom prst="rect">
            <a:avLst/>
          </a:prstGeom>
        </p:spPr>
      </p:pic>
    </p:spTree>
    <p:extLst>
      <p:ext uri="{BB962C8B-B14F-4D97-AF65-F5344CB8AC3E}">
        <p14:creationId xmlns:p14="http://schemas.microsoft.com/office/powerpoint/2010/main" val="6473049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Багетная рамка 8"/>
          <p:cNvSpPr/>
          <p:nvPr/>
        </p:nvSpPr>
        <p:spPr>
          <a:xfrm>
            <a:off x="8045244" y="3563647"/>
            <a:ext cx="3731342" cy="3126656"/>
          </a:xfrm>
          <a:prstGeom prst="bevel">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Багетная рамка 3"/>
          <p:cNvSpPr/>
          <p:nvPr/>
        </p:nvSpPr>
        <p:spPr>
          <a:xfrm>
            <a:off x="3583545" y="171223"/>
            <a:ext cx="4110080" cy="2590996"/>
          </a:xfrm>
          <a:prstGeom prst="beve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6306" y="250723"/>
            <a:ext cx="2645630" cy="3528684"/>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77694" y="3148738"/>
            <a:ext cx="2652632" cy="3541565"/>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04235" y="497989"/>
            <a:ext cx="3468700" cy="1979740"/>
          </a:xfrm>
          <a:prstGeom prst="rect">
            <a:avLst/>
          </a:prstGeom>
        </p:spPr>
      </p:pic>
      <p:pic>
        <p:nvPicPr>
          <p:cNvPr id="6" name="Рисунок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386791" y="3937819"/>
            <a:ext cx="3048248" cy="2439958"/>
          </a:xfrm>
          <a:prstGeom prst="rect">
            <a:avLst/>
          </a:prstGeom>
        </p:spPr>
      </p:pic>
      <p:sp>
        <p:nvSpPr>
          <p:cNvPr id="7" name="TextBox 6"/>
          <p:cNvSpPr txBox="1"/>
          <p:nvPr/>
        </p:nvSpPr>
        <p:spPr>
          <a:xfrm>
            <a:off x="247067" y="4365523"/>
            <a:ext cx="3591907" cy="1107996"/>
          </a:xfrm>
          <a:prstGeom prst="rect">
            <a:avLst/>
          </a:prstGeom>
          <a:noFill/>
        </p:spPr>
        <p:txBody>
          <a:bodyPr wrap="square" rtlCol="0">
            <a:spAutoFit/>
          </a:bodyPr>
          <a:lstStyle/>
          <a:p>
            <a:r>
              <a:rPr lang="ru-RU" sz="6600" b="1" smtClean="0">
                <a:solidFill>
                  <a:srgbClr val="FF0000"/>
                </a:solidFill>
                <a:effectLst>
                  <a:outerShdw blurRad="38100" dist="38100" dir="2700000" algn="tl">
                    <a:srgbClr val="000000">
                      <a:alpha val="43137"/>
                    </a:srgbClr>
                  </a:outerShdw>
                </a:effectLst>
              </a:rPr>
              <a:t>И - </a:t>
            </a:r>
            <a:r>
              <a:rPr lang="ru-RU" sz="6600" b="1" dirty="0" smtClean="0">
                <a:solidFill>
                  <a:srgbClr val="FF0000"/>
                </a:solidFill>
                <a:effectLst>
                  <a:outerShdw blurRad="38100" dist="38100" dir="2700000" algn="tl">
                    <a:srgbClr val="000000">
                      <a:alpha val="43137"/>
                    </a:srgbClr>
                  </a:outerShdw>
                </a:effectLst>
              </a:rPr>
              <a:t>И - И</a:t>
            </a:r>
            <a:endParaRPr lang="ru-RU" sz="6600" b="1" dirty="0">
              <a:solidFill>
                <a:srgbClr val="FF0000"/>
              </a:solidFill>
              <a:effectLst>
                <a:outerShdw blurRad="38100" dist="38100" dir="2700000" algn="tl">
                  <a:srgbClr val="000000">
                    <a:alpha val="43137"/>
                  </a:srgbClr>
                </a:outerShdw>
              </a:effectLst>
            </a:endParaRPr>
          </a:p>
        </p:txBody>
      </p:sp>
      <p:sp>
        <p:nvSpPr>
          <p:cNvPr id="8" name="TextBox 7"/>
          <p:cNvSpPr txBox="1"/>
          <p:nvPr/>
        </p:nvSpPr>
        <p:spPr>
          <a:xfrm>
            <a:off x="8627805" y="2015065"/>
            <a:ext cx="3392129" cy="1107996"/>
          </a:xfrm>
          <a:prstGeom prst="rect">
            <a:avLst/>
          </a:prstGeom>
          <a:noFill/>
        </p:spPr>
        <p:txBody>
          <a:bodyPr wrap="square" rtlCol="0">
            <a:spAutoFit/>
          </a:bodyPr>
          <a:lstStyle/>
          <a:p>
            <a:r>
              <a:rPr lang="ru-RU" sz="6600" b="1" dirty="0" smtClean="0">
                <a:solidFill>
                  <a:srgbClr val="FF0000"/>
                </a:solidFill>
                <a:effectLst>
                  <a:outerShdw blurRad="38100" dist="38100" dir="2700000" algn="tl">
                    <a:srgbClr val="000000">
                      <a:alpha val="43137"/>
                    </a:srgbClr>
                  </a:outerShdw>
                </a:effectLst>
              </a:rPr>
              <a:t>У - У - У</a:t>
            </a:r>
            <a:endParaRPr lang="ru-RU" sz="6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18456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агетная рамка 4"/>
          <p:cNvSpPr/>
          <p:nvPr/>
        </p:nvSpPr>
        <p:spPr>
          <a:xfrm>
            <a:off x="921773" y="300963"/>
            <a:ext cx="10294375" cy="6271355"/>
          </a:xfrm>
          <a:prstGeom prst="bevel">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18552" y="648716"/>
            <a:ext cx="9700818" cy="5533724"/>
          </a:xfrm>
          <a:prstGeom prst="rect">
            <a:avLst/>
          </a:prstGeom>
        </p:spPr>
      </p:pic>
      <p:pic>
        <p:nvPicPr>
          <p:cNvPr id="2" name="Рисунок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01370" y="3529922"/>
            <a:ext cx="2268437" cy="3028621"/>
          </a:xfrm>
          <a:prstGeom prst="rect">
            <a:avLst/>
          </a:prstGeom>
        </p:spPr>
      </p:pic>
      <p:pic>
        <p:nvPicPr>
          <p:cNvPr id="3" name="Рисунок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33948" y="3543697"/>
            <a:ext cx="2268437" cy="3028621"/>
          </a:xfrm>
          <a:prstGeom prst="rect">
            <a:avLst/>
          </a:prstGeom>
        </p:spPr>
      </p:pic>
    </p:spTree>
    <p:extLst>
      <p:ext uri="{BB962C8B-B14F-4D97-AF65-F5344CB8AC3E}">
        <p14:creationId xmlns:p14="http://schemas.microsoft.com/office/powerpoint/2010/main" val="8414314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5765" y="253372"/>
            <a:ext cx="3661595" cy="4882126"/>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34154" y="253372"/>
            <a:ext cx="3661595" cy="4882126"/>
          </a:xfrm>
          <a:prstGeom prst="rect">
            <a:avLst/>
          </a:prstGeom>
        </p:spPr>
      </p:pic>
      <p:pic>
        <p:nvPicPr>
          <p:cNvPr id="4" name="Рисунок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939610" y="3959276"/>
            <a:ext cx="4232294" cy="2645184"/>
          </a:xfrm>
          <a:prstGeom prst="rect">
            <a:avLst/>
          </a:prstGeom>
        </p:spPr>
      </p:pic>
      <p:sp>
        <p:nvSpPr>
          <p:cNvPr id="7" name="Рамка 6"/>
          <p:cNvSpPr/>
          <p:nvPr/>
        </p:nvSpPr>
        <p:spPr>
          <a:xfrm>
            <a:off x="3558016" y="3705737"/>
            <a:ext cx="4894006" cy="2898723"/>
          </a:xfrm>
          <a:prstGeom prst="frame">
            <a:avLst/>
          </a:prstGeom>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4310313" y="1221112"/>
            <a:ext cx="4232294" cy="1015663"/>
          </a:xfrm>
          <a:prstGeom prst="rect">
            <a:avLst/>
          </a:prstGeom>
          <a:noFill/>
        </p:spPr>
        <p:txBody>
          <a:bodyPr wrap="square" rtlCol="0">
            <a:spAutoFit/>
          </a:bodyPr>
          <a:lstStyle/>
          <a:p>
            <a:r>
              <a:rPr lang="ru-RU" sz="6000" b="1" dirty="0" smtClean="0">
                <a:solidFill>
                  <a:srgbClr val="FF0000"/>
                </a:solidFill>
                <a:effectLst>
                  <a:outerShdw blurRad="38100" dist="38100" dir="2700000" algn="tl">
                    <a:srgbClr val="000000">
                      <a:alpha val="43137"/>
                    </a:srgbClr>
                  </a:outerShdw>
                </a:effectLst>
              </a:rPr>
              <a:t>ВАРЕНЬЕ</a:t>
            </a:r>
            <a:endParaRPr lang="ru-RU" sz="6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127809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агетная рамка 3"/>
          <p:cNvSpPr/>
          <p:nvPr/>
        </p:nvSpPr>
        <p:spPr>
          <a:xfrm>
            <a:off x="4350774" y="1312606"/>
            <a:ext cx="3495367" cy="2549223"/>
          </a:xfrm>
          <a:prstGeom prst="bevel">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8684" y="691978"/>
            <a:ext cx="3568527" cy="4758035"/>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16825" y="691978"/>
            <a:ext cx="3642669" cy="4856892"/>
          </a:xfrm>
          <a:prstGeom prst="rect">
            <a:avLst/>
          </a:prstGeom>
        </p:spPr>
      </p:pic>
      <p:pic>
        <p:nvPicPr>
          <p:cNvPr id="6" name="Рисунок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90674" y="1674683"/>
            <a:ext cx="2840966" cy="1825067"/>
          </a:xfrm>
          <a:prstGeom prst="rect">
            <a:avLst/>
          </a:prstGeom>
        </p:spPr>
      </p:pic>
      <p:sp>
        <p:nvSpPr>
          <p:cNvPr id="10" name="TextBox 9"/>
          <p:cNvSpPr txBox="1"/>
          <p:nvPr/>
        </p:nvSpPr>
        <p:spPr>
          <a:xfrm>
            <a:off x="4690674" y="3861830"/>
            <a:ext cx="3526151" cy="923330"/>
          </a:xfrm>
          <a:prstGeom prst="rect">
            <a:avLst/>
          </a:prstGeom>
          <a:noFill/>
        </p:spPr>
        <p:txBody>
          <a:bodyPr wrap="square" rtlCol="0">
            <a:spAutoFit/>
          </a:bodyPr>
          <a:lstStyle/>
          <a:p>
            <a:r>
              <a:rPr lang="ru-RU" sz="5400" b="1" dirty="0" smtClean="0">
                <a:solidFill>
                  <a:srgbClr val="FF0000"/>
                </a:solidFill>
                <a:effectLst>
                  <a:outerShdw blurRad="38100" dist="38100" dir="2700000" algn="tl">
                    <a:srgbClr val="000000">
                      <a:alpha val="43137"/>
                    </a:srgbClr>
                  </a:outerShdw>
                </a:effectLst>
              </a:rPr>
              <a:t>ОРЕХИ</a:t>
            </a:r>
            <a:endParaRPr lang="ru-RU" sz="5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39580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0956" y="222422"/>
            <a:ext cx="2984157" cy="3978876"/>
          </a:xfrm>
          <a:prstGeom prst="rect">
            <a:avLst/>
          </a:prstGeom>
        </p:spPr>
      </p:pic>
      <p:pic>
        <p:nvPicPr>
          <p:cNvPr id="5" name="Рисунок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25113" y="249137"/>
            <a:ext cx="2083591" cy="2397211"/>
          </a:xfrm>
          <a:prstGeom prst="rect">
            <a:avLst/>
          </a:prstGeom>
        </p:spPr>
      </p:pic>
      <p:pic>
        <p:nvPicPr>
          <p:cNvPr id="6" name="Рисунок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98430" y="3779165"/>
            <a:ext cx="2000458" cy="2817341"/>
          </a:xfrm>
          <a:prstGeom prst="rect">
            <a:avLst/>
          </a:prstGeom>
        </p:spPr>
      </p:pic>
      <p:pic>
        <p:nvPicPr>
          <p:cNvPr id="4" name="Рисунок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610865" y="2646348"/>
            <a:ext cx="3002692" cy="3999585"/>
          </a:xfrm>
          <a:prstGeom prst="rect">
            <a:avLst/>
          </a:prstGeom>
        </p:spPr>
      </p:pic>
      <p:pic>
        <p:nvPicPr>
          <p:cNvPr id="8" name="Рисунок 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0957" y="4382528"/>
            <a:ext cx="5566719" cy="2362712"/>
          </a:xfrm>
          <a:prstGeom prst="rect">
            <a:avLst/>
          </a:prstGeom>
        </p:spPr>
      </p:pic>
      <p:sp>
        <p:nvSpPr>
          <p:cNvPr id="9" name="TextBox 8"/>
          <p:cNvSpPr txBox="1"/>
          <p:nvPr/>
        </p:nvSpPr>
        <p:spPr>
          <a:xfrm>
            <a:off x="5745223" y="986077"/>
            <a:ext cx="5338119" cy="923330"/>
          </a:xfrm>
          <a:prstGeom prst="rect">
            <a:avLst/>
          </a:prstGeom>
          <a:noFill/>
        </p:spPr>
        <p:txBody>
          <a:bodyPr wrap="square" rtlCol="0">
            <a:spAutoFit/>
          </a:bodyPr>
          <a:lstStyle/>
          <a:p>
            <a:r>
              <a:rPr lang="ru-RU" sz="5400" b="1" dirty="0" smtClean="0">
                <a:solidFill>
                  <a:srgbClr val="FF0000"/>
                </a:solidFill>
                <a:effectLst>
                  <a:outerShdw blurRad="38100" dist="38100" dir="2700000" algn="tl">
                    <a:srgbClr val="000000">
                      <a:alpha val="43137"/>
                    </a:srgbClr>
                  </a:outerShdw>
                </a:effectLst>
              </a:rPr>
              <a:t>ЧИСТИМ ЗУБЫ</a:t>
            </a:r>
            <a:endParaRPr lang="ru-RU" sz="5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45043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агетная рамка 4"/>
          <p:cNvSpPr/>
          <p:nvPr/>
        </p:nvSpPr>
        <p:spPr>
          <a:xfrm>
            <a:off x="5324169" y="2344993"/>
            <a:ext cx="6189406" cy="4144296"/>
          </a:xfrm>
          <a:prstGeom prst="bevel">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1405" y="678426"/>
            <a:ext cx="4069196" cy="5427406"/>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73834" y="2883308"/>
            <a:ext cx="5090076" cy="3067665"/>
          </a:xfrm>
          <a:prstGeom prst="rect">
            <a:avLst/>
          </a:prstGeom>
        </p:spPr>
      </p:pic>
      <p:sp>
        <p:nvSpPr>
          <p:cNvPr id="4" name="TextBox 3"/>
          <p:cNvSpPr txBox="1"/>
          <p:nvPr/>
        </p:nvSpPr>
        <p:spPr>
          <a:xfrm>
            <a:off x="7020232" y="907065"/>
            <a:ext cx="3952568" cy="1200329"/>
          </a:xfrm>
          <a:prstGeom prst="rect">
            <a:avLst/>
          </a:prstGeom>
          <a:noFill/>
        </p:spPr>
        <p:txBody>
          <a:bodyPr wrap="square" rtlCol="0">
            <a:spAutoFit/>
          </a:bodyPr>
          <a:lstStyle/>
          <a:p>
            <a:r>
              <a:rPr lang="ru-RU" sz="7200" b="1" dirty="0" smtClean="0">
                <a:solidFill>
                  <a:srgbClr val="FF0000"/>
                </a:solidFill>
                <a:effectLst>
                  <a:outerShdw blurRad="38100" dist="38100" dir="2700000" algn="tl">
                    <a:srgbClr val="000000">
                      <a:alpha val="43137"/>
                    </a:srgbClr>
                  </a:outerShdw>
                </a:effectLst>
              </a:rPr>
              <a:t>ИГЛА</a:t>
            </a:r>
            <a:endParaRPr lang="ru-RU" sz="72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73253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Багетная рамка 3"/>
          <p:cNvSpPr/>
          <p:nvPr/>
        </p:nvSpPr>
        <p:spPr>
          <a:xfrm>
            <a:off x="4159046" y="3626985"/>
            <a:ext cx="4055806" cy="3068783"/>
          </a:xfrm>
          <a:prstGeom prst="bevel">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55190" y="518985"/>
            <a:ext cx="3002692" cy="4003589"/>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479311" y="518985"/>
            <a:ext cx="2979178" cy="3978875"/>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27755" y="4053261"/>
            <a:ext cx="3274142" cy="2259050"/>
          </a:xfrm>
          <a:prstGeom prst="rect">
            <a:avLst/>
          </a:prstGeom>
        </p:spPr>
      </p:pic>
      <p:pic>
        <p:nvPicPr>
          <p:cNvPr id="6" name="Рисунок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81556" y="309545"/>
            <a:ext cx="2488080" cy="3317440"/>
          </a:xfrm>
          <a:prstGeom prst="rect">
            <a:avLst/>
          </a:prstGeom>
        </p:spPr>
      </p:pic>
    </p:spTree>
    <p:extLst>
      <p:ext uri="{BB962C8B-B14F-4D97-AF65-F5344CB8AC3E}">
        <p14:creationId xmlns:p14="http://schemas.microsoft.com/office/powerpoint/2010/main" val="24783537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Багетная рамка 9"/>
          <p:cNvSpPr/>
          <p:nvPr/>
        </p:nvSpPr>
        <p:spPr>
          <a:xfrm>
            <a:off x="4280369" y="2556809"/>
            <a:ext cx="3677687" cy="4159045"/>
          </a:xfrm>
          <a:prstGeom prst="beve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210" y="513016"/>
            <a:ext cx="2950217" cy="3933623"/>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79450" y="513016"/>
            <a:ext cx="2961510" cy="3948681"/>
          </a:xfrm>
          <a:prstGeom prst="rect">
            <a:avLst/>
          </a:prstGeom>
        </p:spPr>
      </p:pic>
      <p:pic>
        <p:nvPicPr>
          <p:cNvPr id="8" name="Рисунок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46245" y="2996553"/>
            <a:ext cx="2745933" cy="3279556"/>
          </a:xfrm>
          <a:prstGeom prst="rect">
            <a:avLst/>
          </a:prstGeom>
        </p:spPr>
      </p:pic>
      <p:sp>
        <p:nvSpPr>
          <p:cNvPr id="9" name="TextBox 8"/>
          <p:cNvSpPr txBox="1"/>
          <p:nvPr/>
        </p:nvSpPr>
        <p:spPr>
          <a:xfrm>
            <a:off x="3961979" y="1161896"/>
            <a:ext cx="4291781" cy="1200329"/>
          </a:xfrm>
          <a:prstGeom prst="rect">
            <a:avLst/>
          </a:prstGeom>
          <a:noFill/>
        </p:spPr>
        <p:txBody>
          <a:bodyPr wrap="square" rtlCol="0">
            <a:spAutoFit/>
          </a:bodyPr>
          <a:lstStyle/>
          <a:p>
            <a:r>
              <a:rPr lang="ru-RU" sz="7200" b="1" dirty="0" smtClean="0">
                <a:solidFill>
                  <a:srgbClr val="FF0000"/>
                </a:solidFill>
                <a:effectLst>
                  <a:outerShdw blurRad="38100" dist="38100" dir="2700000" algn="tl">
                    <a:srgbClr val="000000">
                      <a:alpha val="43137"/>
                    </a:srgbClr>
                  </a:outerShdw>
                </a:effectLst>
              </a:rPr>
              <a:t>ТИК - ТАК</a:t>
            </a:r>
            <a:endParaRPr lang="ru-RU" sz="72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671049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Багетная рамка 6"/>
          <p:cNvSpPr/>
          <p:nvPr/>
        </p:nvSpPr>
        <p:spPr>
          <a:xfrm>
            <a:off x="5185252" y="968751"/>
            <a:ext cx="4664611" cy="3195934"/>
          </a:xfrm>
          <a:prstGeom prst="bevel">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Багетная рамка 7"/>
          <p:cNvSpPr/>
          <p:nvPr/>
        </p:nvSpPr>
        <p:spPr>
          <a:xfrm>
            <a:off x="8052619" y="3995390"/>
            <a:ext cx="3931438" cy="2713703"/>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17024" y="678426"/>
            <a:ext cx="3860390" cy="5147187"/>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79920" y="1367755"/>
            <a:ext cx="3875273" cy="2397925"/>
          </a:xfrm>
          <a:prstGeom prst="rect">
            <a:avLst/>
          </a:prstGeom>
        </p:spPr>
      </p:pic>
      <p:sp>
        <p:nvSpPr>
          <p:cNvPr id="4" name="TextBox 3"/>
          <p:cNvSpPr txBox="1"/>
          <p:nvPr/>
        </p:nvSpPr>
        <p:spPr>
          <a:xfrm>
            <a:off x="4940709" y="127162"/>
            <a:ext cx="5574890" cy="830997"/>
          </a:xfrm>
          <a:prstGeom prst="rect">
            <a:avLst/>
          </a:prstGeom>
          <a:noFill/>
        </p:spPr>
        <p:txBody>
          <a:bodyPr wrap="square" rtlCol="0">
            <a:spAutoFit/>
          </a:bodyPr>
          <a:lstStyle/>
          <a:p>
            <a:r>
              <a:rPr lang="ru-RU" sz="4800" b="1" dirty="0" smtClean="0">
                <a:solidFill>
                  <a:srgbClr val="0070C0"/>
                </a:solidFill>
                <a:effectLst>
                  <a:outerShdw blurRad="38100" dist="38100" dir="2700000" algn="tl">
                    <a:srgbClr val="000000">
                      <a:alpha val="43137"/>
                    </a:srgbClr>
                  </a:outerShdw>
                </a:effectLst>
              </a:rPr>
              <a:t>ЦОК – ЦОК - ЦОК</a:t>
            </a:r>
            <a:endParaRPr lang="ru-RU" sz="4800" b="1" dirty="0">
              <a:solidFill>
                <a:srgbClr val="0070C0"/>
              </a:solidFill>
              <a:effectLst>
                <a:outerShdw blurRad="38100" dist="38100" dir="2700000" algn="tl">
                  <a:srgbClr val="000000">
                    <a:alpha val="43137"/>
                  </a:srgbClr>
                </a:outerShdw>
              </a:effectLst>
            </a:endParaRPr>
          </a:p>
        </p:txBody>
      </p:sp>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30470" y="4333979"/>
            <a:ext cx="3210718" cy="2048882"/>
          </a:xfrm>
          <a:prstGeom prst="rect">
            <a:avLst/>
          </a:prstGeom>
        </p:spPr>
      </p:pic>
      <p:sp>
        <p:nvSpPr>
          <p:cNvPr id="6" name="TextBox 5"/>
          <p:cNvSpPr txBox="1"/>
          <p:nvPr/>
        </p:nvSpPr>
        <p:spPr>
          <a:xfrm>
            <a:off x="6197575" y="5299482"/>
            <a:ext cx="2639962" cy="830997"/>
          </a:xfrm>
          <a:prstGeom prst="rect">
            <a:avLst/>
          </a:prstGeom>
          <a:noFill/>
        </p:spPr>
        <p:txBody>
          <a:bodyPr wrap="square" rtlCol="0">
            <a:spAutoFit/>
          </a:bodyPr>
          <a:lstStyle/>
          <a:p>
            <a:r>
              <a:rPr lang="ru-RU" sz="4800" b="1" dirty="0" smtClean="0">
                <a:solidFill>
                  <a:srgbClr val="FF0000"/>
                </a:solidFill>
                <a:effectLst>
                  <a:outerShdw blurRad="38100" dist="38100" dir="2700000" algn="tl">
                    <a:srgbClr val="000000">
                      <a:alpha val="43137"/>
                    </a:srgbClr>
                  </a:outerShdw>
                </a:effectLst>
              </a:rPr>
              <a:t>ГРИБ</a:t>
            </a:r>
            <a:endParaRPr lang="ru-RU" sz="48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995912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12820" y="490151"/>
            <a:ext cx="4239572" cy="6367849"/>
          </a:xfrm>
          <a:prstGeom prst="rect">
            <a:avLst/>
          </a:prstGeom>
        </p:spPr>
      </p:pic>
      <p:sp>
        <p:nvSpPr>
          <p:cNvPr id="8" name="Овальная выноска 7"/>
          <p:cNvSpPr/>
          <p:nvPr/>
        </p:nvSpPr>
        <p:spPr>
          <a:xfrm rot="-4440000" flipH="1">
            <a:off x="286689" y="791051"/>
            <a:ext cx="6084000" cy="6156000"/>
          </a:xfrm>
          <a:prstGeom prst="wedgeEllipseCallout">
            <a:avLst/>
          </a:prstGeom>
          <a:ln w="7620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2" name="TextBox 1"/>
          <p:cNvSpPr txBox="1"/>
          <p:nvPr/>
        </p:nvSpPr>
        <p:spPr>
          <a:xfrm>
            <a:off x="1433147" y="2232969"/>
            <a:ext cx="2118946" cy="646331"/>
          </a:xfrm>
          <a:prstGeom prst="rect">
            <a:avLst/>
          </a:prstGeom>
          <a:noFill/>
        </p:spPr>
        <p:txBody>
          <a:bodyPr wrap="square" rtlCol="0">
            <a:spAutoFit/>
          </a:bodyPr>
          <a:lstStyle/>
          <a:p>
            <a:r>
              <a:rPr lang="ru-RU" sz="3600" b="1" dirty="0" smtClean="0">
                <a:solidFill>
                  <a:srgbClr val="FF0000"/>
                </a:solidFill>
                <a:effectLst>
                  <a:outerShdw blurRad="38100" dist="38100" dir="2700000" algn="tl">
                    <a:srgbClr val="000000">
                      <a:alpha val="43137"/>
                    </a:srgbClr>
                  </a:outerShdw>
                </a:effectLst>
              </a:rPr>
              <a:t>ПРИВЕТ</a:t>
            </a:r>
            <a:endParaRPr lang="ru-RU" sz="3600" b="1" dirty="0">
              <a:solidFill>
                <a:srgbClr val="FF0000"/>
              </a:solidFill>
              <a:effectLst>
                <a:outerShdw blurRad="38100" dist="38100" dir="2700000" algn="tl">
                  <a:srgbClr val="000000">
                    <a:alpha val="43137"/>
                  </a:srgbClr>
                </a:outerShdw>
              </a:effectLst>
            </a:endParaRPr>
          </a:p>
        </p:txBody>
      </p:sp>
      <p:sp>
        <p:nvSpPr>
          <p:cNvPr id="3" name="TextBox 2"/>
          <p:cNvSpPr txBox="1"/>
          <p:nvPr/>
        </p:nvSpPr>
        <p:spPr>
          <a:xfrm>
            <a:off x="3024555" y="3147793"/>
            <a:ext cx="2083777" cy="646331"/>
          </a:xfrm>
          <a:prstGeom prst="rect">
            <a:avLst/>
          </a:prstGeom>
          <a:noFill/>
        </p:spPr>
        <p:txBody>
          <a:bodyPr wrap="square" rtlCol="0">
            <a:spAutoFit/>
          </a:bodyPr>
          <a:lstStyle/>
          <a:p>
            <a:r>
              <a:rPr lang="ru-RU" sz="3600" b="1" dirty="0" smtClean="0">
                <a:solidFill>
                  <a:srgbClr val="FFFF00"/>
                </a:solidFill>
                <a:effectLst>
                  <a:outerShdw blurRad="38100" dist="38100" dir="2700000" algn="tl">
                    <a:srgbClr val="000000">
                      <a:alpha val="43137"/>
                    </a:srgbClr>
                  </a:outerShdw>
                </a:effectLst>
              </a:rPr>
              <a:t>ПРИВЕТ</a:t>
            </a:r>
            <a:endParaRPr lang="ru-RU" sz="3600" b="1" dirty="0">
              <a:solidFill>
                <a:srgbClr val="FFFF00"/>
              </a:solidFill>
              <a:effectLst>
                <a:outerShdw blurRad="38100" dist="38100" dir="2700000" algn="tl">
                  <a:srgbClr val="000000">
                    <a:alpha val="43137"/>
                  </a:srgbClr>
                </a:outerShdw>
              </a:effectLst>
            </a:endParaRPr>
          </a:p>
        </p:txBody>
      </p:sp>
      <p:sp>
        <p:nvSpPr>
          <p:cNvPr id="4" name="TextBox 3"/>
          <p:cNvSpPr txBox="1"/>
          <p:nvPr/>
        </p:nvSpPr>
        <p:spPr>
          <a:xfrm>
            <a:off x="1134209" y="3928371"/>
            <a:ext cx="2716823" cy="646331"/>
          </a:xfrm>
          <a:prstGeom prst="rect">
            <a:avLst/>
          </a:prstGeom>
          <a:noFill/>
        </p:spPr>
        <p:txBody>
          <a:bodyPr wrap="square" rtlCol="0">
            <a:spAutoFit/>
          </a:bodyPr>
          <a:lstStyle/>
          <a:p>
            <a:r>
              <a:rPr lang="ru-RU" sz="3600" b="1" dirty="0" smtClean="0">
                <a:solidFill>
                  <a:srgbClr val="00B050"/>
                </a:solidFill>
                <a:effectLst>
                  <a:outerShdw blurRad="38100" dist="38100" dir="2700000" algn="tl">
                    <a:srgbClr val="000000">
                      <a:alpha val="43137"/>
                    </a:srgbClr>
                  </a:outerShdw>
                </a:effectLst>
              </a:rPr>
              <a:t>ПРИВЕТ</a:t>
            </a:r>
            <a:endParaRPr lang="ru-RU" sz="3600" b="1" dirty="0">
              <a:solidFill>
                <a:srgbClr val="00B050"/>
              </a:solidFill>
              <a:effectLst>
                <a:outerShdw blurRad="38100" dist="38100" dir="2700000" algn="tl">
                  <a:srgbClr val="000000">
                    <a:alpha val="43137"/>
                  </a:srgbClr>
                </a:outerShdw>
              </a:effectLst>
            </a:endParaRPr>
          </a:p>
        </p:txBody>
      </p:sp>
      <p:sp>
        <p:nvSpPr>
          <p:cNvPr id="5" name="TextBox 4"/>
          <p:cNvSpPr txBox="1"/>
          <p:nvPr/>
        </p:nvSpPr>
        <p:spPr>
          <a:xfrm>
            <a:off x="2949211" y="4843195"/>
            <a:ext cx="2382715" cy="646331"/>
          </a:xfrm>
          <a:prstGeom prst="rect">
            <a:avLst/>
          </a:prstGeom>
          <a:noFill/>
        </p:spPr>
        <p:txBody>
          <a:bodyPr wrap="square" rtlCol="0">
            <a:spAutoFit/>
          </a:bodyPr>
          <a:lstStyle/>
          <a:p>
            <a:r>
              <a:rPr lang="ru-RU" sz="3600" b="1" dirty="0" smtClean="0">
                <a:solidFill>
                  <a:srgbClr val="0070C0"/>
                </a:solidFill>
                <a:effectLst>
                  <a:outerShdw blurRad="38100" dist="38100" dir="2700000" algn="tl">
                    <a:srgbClr val="000000">
                      <a:alpha val="43137"/>
                    </a:srgbClr>
                  </a:outerShdw>
                </a:effectLst>
              </a:rPr>
              <a:t>ПРИВЕТ</a:t>
            </a:r>
            <a:endParaRPr lang="ru-RU" sz="36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922914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Багетная рамка 6"/>
          <p:cNvSpPr/>
          <p:nvPr/>
        </p:nvSpPr>
        <p:spPr>
          <a:xfrm>
            <a:off x="2899786" y="4238864"/>
            <a:ext cx="3432919" cy="2393191"/>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68352" y="2639071"/>
            <a:ext cx="2961648" cy="3948863"/>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29822" y="643750"/>
            <a:ext cx="2366654" cy="3155538"/>
          </a:xfrm>
          <a:prstGeom prst="rect">
            <a:avLst/>
          </a:prstGeom>
        </p:spPr>
      </p:pic>
      <p:pic>
        <p:nvPicPr>
          <p:cNvPr id="4" name="Рисунок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6576" y="643750"/>
            <a:ext cx="2369022" cy="3155538"/>
          </a:xfrm>
          <a:prstGeom prst="rect">
            <a:avLst/>
          </a:prstGeom>
        </p:spPr>
      </p:pic>
      <p:pic>
        <p:nvPicPr>
          <p:cNvPr id="5" name="Рисунок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182196" y="4498382"/>
            <a:ext cx="2868097" cy="1874153"/>
          </a:xfrm>
          <a:prstGeom prst="rect">
            <a:avLst/>
          </a:prstGeom>
        </p:spPr>
      </p:pic>
      <p:sp>
        <p:nvSpPr>
          <p:cNvPr id="8" name="TextBox 7"/>
          <p:cNvSpPr txBox="1"/>
          <p:nvPr/>
        </p:nvSpPr>
        <p:spPr>
          <a:xfrm>
            <a:off x="8127113" y="1806020"/>
            <a:ext cx="4291780" cy="830997"/>
          </a:xfrm>
          <a:prstGeom prst="rect">
            <a:avLst/>
          </a:prstGeom>
          <a:noFill/>
        </p:spPr>
        <p:txBody>
          <a:bodyPr wrap="square" rtlCol="0">
            <a:spAutoFit/>
          </a:bodyPr>
          <a:lstStyle/>
          <a:p>
            <a:r>
              <a:rPr lang="ru-RU" sz="4800" b="1" dirty="0" smtClean="0">
                <a:solidFill>
                  <a:srgbClr val="0070C0"/>
                </a:solidFill>
                <a:effectLst>
                  <a:outerShdw blurRad="38100" dist="38100" dir="2700000" algn="tl">
                    <a:srgbClr val="000000">
                      <a:alpha val="43137"/>
                    </a:srgbClr>
                  </a:outerShdw>
                </a:effectLst>
              </a:rPr>
              <a:t>ПЯ – ПЯ - ПЯ</a:t>
            </a:r>
            <a:endParaRPr lang="ru-RU" sz="48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121697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агетная рамка 4"/>
          <p:cNvSpPr/>
          <p:nvPr/>
        </p:nvSpPr>
        <p:spPr>
          <a:xfrm>
            <a:off x="5483942" y="2816940"/>
            <a:ext cx="6046839" cy="3834581"/>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3134" y="884903"/>
            <a:ext cx="3814872" cy="5088194"/>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062816" y="3359174"/>
            <a:ext cx="4889089" cy="2750112"/>
          </a:xfrm>
          <a:prstGeom prst="rect">
            <a:avLst/>
          </a:prstGeom>
        </p:spPr>
      </p:pic>
    </p:spTree>
    <p:extLst>
      <p:ext uri="{BB962C8B-B14F-4D97-AF65-F5344CB8AC3E}">
        <p14:creationId xmlns:p14="http://schemas.microsoft.com/office/powerpoint/2010/main" val="8052567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агетная рамка 4"/>
          <p:cNvSpPr/>
          <p:nvPr/>
        </p:nvSpPr>
        <p:spPr>
          <a:xfrm>
            <a:off x="3480538" y="2934928"/>
            <a:ext cx="5442236" cy="3687097"/>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02225" y="3409061"/>
            <a:ext cx="4398861" cy="2738830"/>
          </a:xfrm>
          <a:prstGeom prst="rect">
            <a:avLst/>
          </a:prstGeom>
        </p:spPr>
      </p:pic>
      <p:pic>
        <p:nvPicPr>
          <p:cNvPr id="2" name="Рисунок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05238" y="295787"/>
            <a:ext cx="2507840" cy="3343787"/>
          </a:xfrm>
          <a:prstGeom prst="rect">
            <a:avLst/>
          </a:prstGeom>
        </p:spPr>
      </p:pic>
      <p:pic>
        <p:nvPicPr>
          <p:cNvPr id="3" name="Рисунок 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190848" y="295787"/>
            <a:ext cx="2507226" cy="3342968"/>
          </a:xfrm>
          <a:prstGeom prst="rect">
            <a:avLst/>
          </a:prstGeom>
        </p:spPr>
      </p:pic>
    </p:spTree>
    <p:extLst>
      <p:ext uri="{BB962C8B-B14F-4D97-AF65-F5344CB8AC3E}">
        <p14:creationId xmlns:p14="http://schemas.microsoft.com/office/powerpoint/2010/main" val="3164350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Багетная рамка 5"/>
          <p:cNvSpPr/>
          <p:nvPr/>
        </p:nvSpPr>
        <p:spPr>
          <a:xfrm>
            <a:off x="648929" y="427704"/>
            <a:ext cx="5368413" cy="4321278"/>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38144" y="1272547"/>
            <a:ext cx="3952293" cy="5271549"/>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08889" y="983353"/>
            <a:ext cx="4286865" cy="3215149"/>
          </a:xfrm>
          <a:prstGeom prst="rect">
            <a:avLst/>
          </a:prstGeom>
        </p:spPr>
      </p:pic>
      <p:sp>
        <p:nvSpPr>
          <p:cNvPr id="4" name="TextBox 3"/>
          <p:cNvSpPr txBox="1"/>
          <p:nvPr/>
        </p:nvSpPr>
        <p:spPr>
          <a:xfrm>
            <a:off x="1357397" y="5064792"/>
            <a:ext cx="6135330" cy="923330"/>
          </a:xfrm>
          <a:prstGeom prst="rect">
            <a:avLst/>
          </a:prstGeom>
          <a:noFill/>
        </p:spPr>
        <p:txBody>
          <a:bodyPr wrap="square" rtlCol="0">
            <a:spAutoFit/>
          </a:bodyPr>
          <a:lstStyle/>
          <a:p>
            <a:r>
              <a:rPr lang="ru-RU" sz="5400" b="1" dirty="0" smtClean="0">
                <a:solidFill>
                  <a:srgbClr val="FF0000"/>
                </a:solidFill>
                <a:effectLst>
                  <a:outerShdw blurRad="38100" dist="38100" dir="2700000" algn="tl">
                    <a:srgbClr val="000000">
                      <a:alpha val="43137"/>
                    </a:srgbClr>
                  </a:outerShdw>
                </a:effectLst>
              </a:rPr>
              <a:t>БЛ – БЛ - БЛ</a:t>
            </a:r>
            <a:endParaRPr lang="ru-RU" sz="5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91797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агетная рамка 4"/>
          <p:cNvSpPr/>
          <p:nvPr/>
        </p:nvSpPr>
        <p:spPr>
          <a:xfrm>
            <a:off x="5412658" y="1763797"/>
            <a:ext cx="6002594" cy="473423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44725" y="603954"/>
            <a:ext cx="3474341" cy="4632454"/>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70793" y="2331316"/>
            <a:ext cx="4886323" cy="3599194"/>
          </a:xfrm>
          <a:prstGeom prst="rect">
            <a:avLst/>
          </a:prstGeom>
        </p:spPr>
      </p:pic>
      <p:sp>
        <p:nvSpPr>
          <p:cNvPr id="4" name="TextBox 3"/>
          <p:cNvSpPr txBox="1"/>
          <p:nvPr/>
        </p:nvSpPr>
        <p:spPr>
          <a:xfrm>
            <a:off x="6673644" y="574200"/>
            <a:ext cx="3687097" cy="1015663"/>
          </a:xfrm>
          <a:prstGeom prst="rect">
            <a:avLst/>
          </a:prstGeom>
          <a:noFill/>
        </p:spPr>
        <p:txBody>
          <a:bodyPr wrap="square" rtlCol="0">
            <a:spAutoFit/>
          </a:bodyPr>
          <a:lstStyle/>
          <a:p>
            <a:r>
              <a:rPr lang="ru-RU" sz="6000" b="1" dirty="0" smtClean="0">
                <a:solidFill>
                  <a:srgbClr val="FF0000"/>
                </a:solidFill>
                <a:effectLst>
                  <a:outerShdw blurRad="38100" dist="38100" dir="2700000" algn="tl">
                    <a:srgbClr val="000000">
                      <a:alpha val="43137"/>
                    </a:srgbClr>
                  </a:outerShdw>
                </a:effectLst>
              </a:rPr>
              <a:t>Д – Д - Д</a:t>
            </a:r>
            <a:endParaRPr lang="ru-RU" sz="60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86050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30445" y="300700"/>
            <a:ext cx="4696749" cy="6262332"/>
          </a:xfrm>
          <a:prstGeom prst="rect">
            <a:avLst/>
          </a:prstGeom>
        </p:spPr>
      </p:pic>
      <p:sp>
        <p:nvSpPr>
          <p:cNvPr id="3" name="TextBox 2"/>
          <p:cNvSpPr txBox="1"/>
          <p:nvPr/>
        </p:nvSpPr>
        <p:spPr>
          <a:xfrm>
            <a:off x="807167" y="1868390"/>
            <a:ext cx="5471652" cy="1107996"/>
          </a:xfrm>
          <a:prstGeom prst="rect">
            <a:avLst/>
          </a:prstGeom>
          <a:noFill/>
        </p:spPr>
        <p:txBody>
          <a:bodyPr wrap="square" rtlCol="0">
            <a:spAutoFit/>
          </a:bodyPr>
          <a:lstStyle/>
          <a:p>
            <a:r>
              <a:rPr lang="ru-RU" sz="6600" b="1" dirty="0" smtClean="0">
                <a:solidFill>
                  <a:srgbClr val="FF0000"/>
                </a:solidFill>
                <a:effectLst>
                  <a:outerShdw blurRad="38100" dist="38100" dir="2700000" algn="tl">
                    <a:srgbClr val="000000">
                      <a:alpha val="43137"/>
                    </a:srgbClr>
                  </a:outerShdw>
                </a:effectLst>
              </a:rPr>
              <a:t>ПОКА</a:t>
            </a:r>
            <a:endParaRPr lang="ru-RU" sz="6600" b="1" dirty="0">
              <a:solidFill>
                <a:srgbClr val="FF0000"/>
              </a:solidFill>
              <a:effectLst>
                <a:outerShdw blurRad="38100" dist="38100" dir="2700000" algn="tl">
                  <a:srgbClr val="000000">
                    <a:alpha val="43137"/>
                  </a:srgbClr>
                </a:outerShdw>
              </a:effectLst>
            </a:endParaRPr>
          </a:p>
        </p:txBody>
      </p:sp>
      <p:sp>
        <p:nvSpPr>
          <p:cNvPr id="4" name="TextBox 3"/>
          <p:cNvSpPr txBox="1"/>
          <p:nvPr/>
        </p:nvSpPr>
        <p:spPr>
          <a:xfrm>
            <a:off x="7933157" y="2810750"/>
            <a:ext cx="4971680" cy="1754326"/>
          </a:xfrm>
          <a:prstGeom prst="rect">
            <a:avLst/>
          </a:prstGeom>
          <a:noFill/>
        </p:spPr>
        <p:txBody>
          <a:bodyPr wrap="square" rtlCol="0">
            <a:spAutoFit/>
          </a:bodyPr>
          <a:lstStyle/>
          <a:p>
            <a:pPr algn="ctr"/>
            <a:r>
              <a:rPr lang="ru-RU" sz="5400" b="1" dirty="0" smtClean="0">
                <a:solidFill>
                  <a:srgbClr val="0070C0"/>
                </a:solidFill>
                <a:effectLst>
                  <a:outerShdw blurRad="38100" dist="38100" dir="2700000" algn="tl">
                    <a:srgbClr val="000000">
                      <a:alpha val="43137"/>
                    </a:srgbClr>
                  </a:outerShdw>
                </a:effectLst>
              </a:rPr>
              <a:t>УЖЕ</a:t>
            </a:r>
          </a:p>
          <a:p>
            <a:pPr algn="ctr"/>
            <a:r>
              <a:rPr lang="ru-RU" sz="5400" b="1" dirty="0" smtClean="0">
                <a:solidFill>
                  <a:srgbClr val="0070C0"/>
                </a:solidFill>
                <a:effectLst>
                  <a:outerShdw blurRad="38100" dist="38100" dir="2700000" algn="tl">
                    <a:srgbClr val="000000">
                      <a:alpha val="43137"/>
                    </a:srgbClr>
                  </a:outerShdw>
                </a:effectLst>
              </a:rPr>
              <a:t>СКУЧАЮ</a:t>
            </a:r>
            <a:endParaRPr lang="ru-RU" sz="54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862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3627" y="103239"/>
            <a:ext cx="10671525" cy="6627861"/>
          </a:xfrm>
          <a:prstGeom prst="rect">
            <a:avLst/>
          </a:prstGeom>
        </p:spPr>
      </p:pic>
      <p:sp>
        <p:nvSpPr>
          <p:cNvPr id="2" name="Багетная рамка 1"/>
          <p:cNvSpPr/>
          <p:nvPr/>
        </p:nvSpPr>
        <p:spPr>
          <a:xfrm>
            <a:off x="2280044" y="675180"/>
            <a:ext cx="8683065" cy="5911187"/>
          </a:xfrm>
          <a:prstGeom prst="bevel">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01542" y="1368252"/>
            <a:ext cx="7240071" cy="4525044"/>
          </a:xfrm>
          <a:prstGeom prst="rect">
            <a:avLst/>
          </a:prstGeom>
        </p:spPr>
      </p:pic>
      <p:pic>
        <p:nvPicPr>
          <p:cNvPr id="7" name="Рисунок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72038" y="2690107"/>
            <a:ext cx="3053366" cy="2092278"/>
          </a:xfrm>
          <a:prstGeom prst="rect">
            <a:avLst/>
          </a:prstGeom>
        </p:spPr>
      </p:pic>
      <p:pic>
        <p:nvPicPr>
          <p:cNvPr id="3" name="Рисунок 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140000" flipH="1">
            <a:off x="1996029" y="1745280"/>
            <a:ext cx="2982467" cy="3981932"/>
          </a:xfrm>
          <a:prstGeom prst="rect">
            <a:avLst/>
          </a:prstGeom>
        </p:spPr>
      </p:pic>
    </p:spTree>
    <p:extLst>
      <p:ext uri="{BB962C8B-B14F-4D97-AF65-F5344CB8AC3E}">
        <p14:creationId xmlns:p14="http://schemas.microsoft.com/office/powerpoint/2010/main" val="2585784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Рамка 5"/>
          <p:cNvSpPr/>
          <p:nvPr/>
        </p:nvSpPr>
        <p:spPr>
          <a:xfrm>
            <a:off x="-46935" y="77707"/>
            <a:ext cx="5695079" cy="4791798"/>
          </a:xfrm>
          <a:prstGeom prst="fram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FFFF00"/>
              </a:solidFill>
            </a:endParaRPr>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a:ext>
            </a:extLst>
          </a:blip>
          <a:srcRect/>
          <a:stretch/>
        </p:blipFill>
        <p:spPr>
          <a:xfrm flipH="1">
            <a:off x="766087" y="820805"/>
            <a:ext cx="4102444" cy="3249905"/>
          </a:xfrm>
          <a:prstGeom prst="rect">
            <a:avLst/>
          </a:prstGeom>
          <a:noFill/>
        </p:spPr>
      </p:pic>
      <p:pic>
        <p:nvPicPr>
          <p:cNvPr id="2" name="Рисунок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77041" y="1153886"/>
            <a:ext cx="4612452" cy="5518470"/>
          </a:xfrm>
          <a:prstGeom prst="rect">
            <a:avLst/>
          </a:prstGeom>
        </p:spPr>
      </p:pic>
      <p:sp>
        <p:nvSpPr>
          <p:cNvPr id="4" name="TextBox 3"/>
          <p:cNvSpPr txBox="1"/>
          <p:nvPr/>
        </p:nvSpPr>
        <p:spPr>
          <a:xfrm>
            <a:off x="6461166" y="687801"/>
            <a:ext cx="2118601" cy="1107996"/>
          </a:xfrm>
          <a:prstGeom prst="rect">
            <a:avLst/>
          </a:prstGeom>
          <a:noFill/>
        </p:spPr>
        <p:txBody>
          <a:bodyPr wrap="square" rtlCol="0">
            <a:spAutoFit/>
          </a:bodyPr>
          <a:lstStyle/>
          <a:p>
            <a:r>
              <a:rPr lang="ru-RU" sz="6600" b="1" dirty="0" smtClean="0">
                <a:solidFill>
                  <a:srgbClr val="0070C0"/>
                </a:solidFill>
                <a:effectLst>
                  <a:outerShdw blurRad="38100" dist="38100" dir="2700000" algn="tl">
                    <a:srgbClr val="000000">
                      <a:alpha val="43137"/>
                    </a:srgbClr>
                  </a:outerShdw>
                </a:effectLst>
              </a:rPr>
              <a:t> </a:t>
            </a:r>
            <a:endParaRPr lang="ru-RU" sz="6600" b="1" dirty="0">
              <a:solidFill>
                <a:srgbClr val="0070C0"/>
              </a:solidFill>
              <a:effectLst>
                <a:outerShdw blurRad="38100" dist="38100" dir="2700000" algn="tl">
                  <a:srgbClr val="000000">
                    <a:alpha val="43137"/>
                  </a:srgbClr>
                </a:outerShdw>
              </a:effectLst>
            </a:endParaRPr>
          </a:p>
        </p:txBody>
      </p:sp>
      <p:sp>
        <p:nvSpPr>
          <p:cNvPr id="5" name="TextBox 4"/>
          <p:cNvSpPr txBox="1"/>
          <p:nvPr/>
        </p:nvSpPr>
        <p:spPr>
          <a:xfrm>
            <a:off x="2619632" y="5482623"/>
            <a:ext cx="4868562" cy="923330"/>
          </a:xfrm>
          <a:prstGeom prst="rect">
            <a:avLst/>
          </a:prstGeom>
          <a:noFill/>
        </p:spPr>
        <p:txBody>
          <a:bodyPr wrap="square" rtlCol="0">
            <a:spAutoFit/>
          </a:bodyPr>
          <a:lstStyle/>
          <a:p>
            <a:r>
              <a:rPr lang="ru-RU" sz="5400" b="1" dirty="0" smtClean="0">
                <a:solidFill>
                  <a:srgbClr val="FF0000"/>
                </a:solidFill>
                <a:effectLst>
                  <a:outerShdw blurRad="38100" dist="38100" dir="2700000" algn="tl">
                    <a:srgbClr val="000000">
                      <a:alpha val="43137"/>
                    </a:srgbClr>
                  </a:outerShdw>
                </a:effectLst>
              </a:rPr>
              <a:t> ЛОГОПЕД</a:t>
            </a:r>
            <a:endParaRPr lang="ru-RU" sz="5400" b="1" dirty="0">
              <a:solidFill>
                <a:srgbClr val="FF0000"/>
              </a:solidFill>
              <a:effectLst>
                <a:outerShdw blurRad="38100" dist="38100" dir="2700000" algn="tl">
                  <a:srgbClr val="000000">
                    <a:alpha val="43137"/>
                  </a:srgbClr>
                </a:outerShdw>
              </a:effectLst>
            </a:endParaRPr>
          </a:p>
        </p:txBody>
      </p:sp>
      <p:sp>
        <p:nvSpPr>
          <p:cNvPr id="7" name="TextBox 6"/>
          <p:cNvSpPr txBox="1"/>
          <p:nvPr/>
        </p:nvSpPr>
        <p:spPr>
          <a:xfrm>
            <a:off x="6007253" y="421398"/>
            <a:ext cx="1195754" cy="1323439"/>
          </a:xfrm>
          <a:prstGeom prst="rect">
            <a:avLst/>
          </a:prstGeom>
          <a:noFill/>
        </p:spPr>
        <p:txBody>
          <a:bodyPr wrap="square" rtlCol="0">
            <a:spAutoFit/>
          </a:bodyPr>
          <a:lstStyle/>
          <a:p>
            <a:r>
              <a:rPr lang="ru-RU" sz="8000" b="1" dirty="0" smtClean="0">
                <a:solidFill>
                  <a:srgbClr val="00B0F0"/>
                </a:solidFill>
                <a:effectLst>
                  <a:outerShdw blurRad="38100" dist="38100" dir="2700000" algn="tl">
                    <a:srgbClr val="000000">
                      <a:alpha val="43137"/>
                    </a:srgbClr>
                  </a:outerShdw>
                </a:effectLst>
              </a:rPr>
              <a:t>Я</a:t>
            </a:r>
            <a:endParaRPr lang="ru-RU" sz="8000" b="1" dirty="0">
              <a:solidFill>
                <a:srgbClr val="00B0F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85875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агетная рамка 4"/>
          <p:cNvSpPr/>
          <p:nvPr/>
        </p:nvSpPr>
        <p:spPr>
          <a:xfrm>
            <a:off x="5022823" y="2372942"/>
            <a:ext cx="6820131" cy="4218039"/>
          </a:xfrm>
          <a:prstGeom prst="beve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200" y="617837"/>
            <a:ext cx="4104163" cy="5474043"/>
          </a:xfrm>
          <a:prstGeom prst="rect">
            <a:avLst/>
          </a:prstGeom>
        </p:spPr>
      </p:pic>
      <p:sp>
        <p:nvSpPr>
          <p:cNvPr id="3" name="TextBox 2"/>
          <p:cNvSpPr txBox="1"/>
          <p:nvPr/>
        </p:nvSpPr>
        <p:spPr>
          <a:xfrm>
            <a:off x="5214552" y="803282"/>
            <a:ext cx="5486399" cy="1569660"/>
          </a:xfrm>
          <a:prstGeom prst="rect">
            <a:avLst/>
          </a:prstGeom>
          <a:noFill/>
        </p:spPr>
        <p:txBody>
          <a:bodyPr wrap="square" rtlCol="0">
            <a:spAutoFit/>
          </a:bodyPr>
          <a:lstStyle/>
          <a:p>
            <a:r>
              <a:rPr lang="ru-RU" sz="9600" b="1" dirty="0" smtClean="0">
                <a:solidFill>
                  <a:srgbClr val="FF0000"/>
                </a:solidFill>
                <a:effectLst>
                  <a:outerShdw blurRad="38100" dist="38100" dir="2700000" algn="tl">
                    <a:srgbClr val="000000">
                      <a:alpha val="43137"/>
                    </a:srgbClr>
                  </a:outerShdw>
                </a:effectLst>
              </a:rPr>
              <a:t>А - А - А</a:t>
            </a:r>
            <a:endParaRPr lang="ru-RU" sz="9600" b="1" dirty="0">
              <a:solidFill>
                <a:srgbClr val="FF00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5564881" y="2841777"/>
            <a:ext cx="5736014" cy="3250103"/>
          </a:xfrm>
          <a:prstGeom prst="rect">
            <a:avLst/>
          </a:prstGeom>
        </p:spPr>
      </p:pic>
    </p:spTree>
    <p:extLst>
      <p:ext uri="{BB962C8B-B14F-4D97-AF65-F5344CB8AC3E}">
        <p14:creationId xmlns:p14="http://schemas.microsoft.com/office/powerpoint/2010/main" val="23556923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Багетная рамка 6"/>
          <p:cNvSpPr/>
          <p:nvPr/>
        </p:nvSpPr>
        <p:spPr>
          <a:xfrm>
            <a:off x="9105748" y="2673196"/>
            <a:ext cx="2814631" cy="3347771"/>
          </a:xfrm>
          <a:prstGeom prst="bevel">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Багетная рамка 1"/>
          <p:cNvSpPr/>
          <p:nvPr/>
        </p:nvSpPr>
        <p:spPr>
          <a:xfrm>
            <a:off x="2809746" y="1812172"/>
            <a:ext cx="2814632" cy="3370890"/>
          </a:xfrm>
          <a:prstGeom prst="bevel">
            <a:avLst/>
          </a:prstGeom>
          <a:solidFill>
            <a:srgbClr val="92D05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219" y="345704"/>
            <a:ext cx="2507481" cy="3347772"/>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6104075" y="3350570"/>
            <a:ext cx="2521975" cy="3362633"/>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71314" y="2214071"/>
            <a:ext cx="2091496" cy="2567093"/>
          </a:xfrm>
          <a:prstGeom prst="rect">
            <a:avLst/>
          </a:prstGeom>
        </p:spPr>
      </p:pic>
      <p:pic>
        <p:nvPicPr>
          <p:cNvPr id="6" name="Рисунок 5"/>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75376" y="3030290"/>
            <a:ext cx="2075373" cy="2633582"/>
          </a:xfrm>
          <a:prstGeom prst="rect">
            <a:avLst/>
          </a:prstGeom>
        </p:spPr>
      </p:pic>
      <p:sp>
        <p:nvSpPr>
          <p:cNvPr id="8" name="TextBox 7"/>
          <p:cNvSpPr txBox="1"/>
          <p:nvPr/>
        </p:nvSpPr>
        <p:spPr>
          <a:xfrm>
            <a:off x="5177548" y="503227"/>
            <a:ext cx="6373201" cy="1107996"/>
          </a:xfrm>
          <a:prstGeom prst="rect">
            <a:avLst/>
          </a:prstGeom>
          <a:noFill/>
        </p:spPr>
        <p:txBody>
          <a:bodyPr wrap="square" rtlCol="0">
            <a:spAutoFit/>
          </a:bodyPr>
          <a:lstStyle/>
          <a:p>
            <a:r>
              <a:rPr lang="ru-RU" sz="6600" b="1" dirty="0" smtClean="0">
                <a:solidFill>
                  <a:srgbClr val="FF0000"/>
                </a:solidFill>
                <a:effectLst>
                  <a:outerShdw blurRad="38100" dist="38100" dir="2700000" algn="tl">
                    <a:srgbClr val="000000">
                      <a:alpha val="43137"/>
                    </a:srgbClr>
                  </a:outerShdw>
                </a:effectLst>
              </a:rPr>
              <a:t>воздушный  шар</a:t>
            </a:r>
            <a:endParaRPr lang="ru-RU" sz="66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906097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Багетная рамка 5"/>
          <p:cNvSpPr/>
          <p:nvPr/>
        </p:nvSpPr>
        <p:spPr>
          <a:xfrm>
            <a:off x="8732951" y="3521537"/>
            <a:ext cx="3143057" cy="3126658"/>
          </a:xfrm>
          <a:prstGeom prst="bevel">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Багетная рамка 4"/>
          <p:cNvSpPr/>
          <p:nvPr/>
        </p:nvSpPr>
        <p:spPr>
          <a:xfrm>
            <a:off x="2916451" y="2760000"/>
            <a:ext cx="2470784" cy="2550921"/>
          </a:xfrm>
          <a:prstGeom prst="bevel">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240780" y="321277"/>
            <a:ext cx="2774267" cy="3703962"/>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25702" y="997829"/>
            <a:ext cx="2700126" cy="3604974"/>
          </a:xfrm>
          <a:prstGeom prst="rect">
            <a:avLst/>
          </a:prstGeom>
        </p:spPr>
      </p:pic>
      <p:pic>
        <p:nvPicPr>
          <p:cNvPr id="4" name="Рисунок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3217310" y="3105525"/>
            <a:ext cx="1840788" cy="1859869"/>
          </a:xfrm>
          <a:prstGeom prst="rect">
            <a:avLst/>
          </a:prstGeom>
        </p:spPr>
      </p:pic>
      <p:sp>
        <p:nvSpPr>
          <p:cNvPr id="11" name="TextBox 10"/>
          <p:cNvSpPr txBox="1"/>
          <p:nvPr/>
        </p:nvSpPr>
        <p:spPr>
          <a:xfrm>
            <a:off x="3275522" y="1340742"/>
            <a:ext cx="4467932" cy="830997"/>
          </a:xfrm>
          <a:prstGeom prst="rect">
            <a:avLst/>
          </a:prstGeom>
          <a:noFill/>
        </p:spPr>
        <p:txBody>
          <a:bodyPr wrap="square" rtlCol="0">
            <a:spAutoFit/>
          </a:bodyPr>
          <a:lstStyle/>
          <a:p>
            <a:r>
              <a:rPr lang="ru-RU" sz="4800" b="1" dirty="0" smtClean="0">
                <a:solidFill>
                  <a:srgbClr val="FF0000"/>
                </a:solidFill>
                <a:effectLst>
                  <a:outerShdw blurRad="38100" dist="38100" dir="2700000" algn="tl">
                    <a:srgbClr val="000000">
                      <a:alpha val="43137"/>
                    </a:srgbClr>
                  </a:outerShdw>
                </a:effectLst>
              </a:rPr>
              <a:t>ВДОХ</a:t>
            </a:r>
            <a:endParaRPr lang="ru-RU" sz="4800" b="1" dirty="0">
              <a:solidFill>
                <a:srgbClr val="FF0000"/>
              </a:solidFill>
              <a:effectLst>
                <a:outerShdw blurRad="38100" dist="38100" dir="2700000" algn="tl">
                  <a:srgbClr val="000000">
                    <a:alpha val="43137"/>
                  </a:srgbClr>
                </a:outerShdw>
              </a:effectLst>
            </a:endParaRPr>
          </a:p>
        </p:txBody>
      </p:sp>
      <p:pic>
        <p:nvPicPr>
          <p:cNvPr id="12" name="Рисунок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18704" y="3928735"/>
            <a:ext cx="2371549" cy="2312261"/>
          </a:xfrm>
          <a:prstGeom prst="rect">
            <a:avLst/>
          </a:prstGeom>
        </p:spPr>
      </p:pic>
      <p:sp>
        <p:nvSpPr>
          <p:cNvPr id="14" name="TextBox 13"/>
          <p:cNvSpPr txBox="1"/>
          <p:nvPr/>
        </p:nvSpPr>
        <p:spPr>
          <a:xfrm>
            <a:off x="9118704" y="1655944"/>
            <a:ext cx="3422132" cy="1107996"/>
          </a:xfrm>
          <a:prstGeom prst="rect">
            <a:avLst/>
          </a:prstGeom>
          <a:noFill/>
        </p:spPr>
        <p:txBody>
          <a:bodyPr wrap="square" rtlCol="0">
            <a:spAutoFit/>
          </a:bodyPr>
          <a:lstStyle/>
          <a:p>
            <a:r>
              <a:rPr lang="ru-RU" sz="6600" b="1" dirty="0" smtClean="0">
                <a:solidFill>
                  <a:srgbClr val="0070C0"/>
                </a:solidFill>
                <a:effectLst>
                  <a:outerShdw blurRad="38100" dist="38100" dir="2700000" algn="tl">
                    <a:srgbClr val="000000">
                      <a:alpha val="43137"/>
                    </a:srgbClr>
                  </a:outerShdw>
                </a:effectLst>
              </a:rPr>
              <a:t>выдох</a:t>
            </a:r>
            <a:endParaRPr lang="ru-RU" sz="6600" b="1" dirty="0">
              <a:solidFill>
                <a:srgbClr val="0070C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008083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95071" y="4720282"/>
            <a:ext cx="3954162" cy="1015663"/>
          </a:xfrm>
          <a:prstGeom prst="rect">
            <a:avLst/>
          </a:prstGeom>
          <a:noFill/>
        </p:spPr>
        <p:txBody>
          <a:bodyPr wrap="square" rtlCol="0">
            <a:spAutoFit/>
          </a:bodyPr>
          <a:lstStyle/>
          <a:p>
            <a:r>
              <a:rPr lang="ru-RU" sz="6000" b="1" dirty="0" smtClean="0">
                <a:solidFill>
                  <a:srgbClr val="0070C0"/>
                </a:solidFill>
                <a:effectLst>
                  <a:outerShdw blurRad="38100" dist="38100" dir="2700000" algn="tl">
                    <a:srgbClr val="000000">
                      <a:alpha val="43137"/>
                    </a:srgbClr>
                  </a:outerShdw>
                </a:effectLst>
              </a:rPr>
              <a:t>МАССАЖ</a:t>
            </a:r>
            <a:endParaRPr lang="ru-RU" sz="6000" b="1" dirty="0">
              <a:solidFill>
                <a:srgbClr val="0070C0"/>
              </a:solidFill>
              <a:effectLst>
                <a:outerShdw blurRad="38100" dist="38100" dir="2700000" algn="tl">
                  <a:srgbClr val="000000">
                    <a:alpha val="43137"/>
                  </a:srgbClr>
                </a:outerShdw>
              </a:effectLst>
            </a:endParaRPr>
          </a:p>
        </p:txBody>
      </p:sp>
      <p:sp>
        <p:nvSpPr>
          <p:cNvPr id="3" name="Багетная рамка 2"/>
          <p:cNvSpPr/>
          <p:nvPr/>
        </p:nvSpPr>
        <p:spPr>
          <a:xfrm>
            <a:off x="5219932" y="376283"/>
            <a:ext cx="6666275" cy="4343999"/>
          </a:xfrm>
          <a:prstGeom prst="beve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5861" y="867671"/>
            <a:ext cx="4232364" cy="5650687"/>
          </a:xfrm>
          <a:prstGeom prst="rect">
            <a:avLst/>
          </a:prstGeom>
        </p:spPr>
      </p:pic>
      <p:pic>
        <p:nvPicPr>
          <p:cNvPr id="4" name="Рисунок 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75794" y="1000407"/>
            <a:ext cx="5580464" cy="3141776"/>
          </a:xfrm>
          <a:prstGeom prst="rect">
            <a:avLst/>
          </a:prstGeom>
        </p:spPr>
      </p:pic>
    </p:spTree>
    <p:extLst>
      <p:ext uri="{BB962C8B-B14F-4D97-AF65-F5344CB8AC3E}">
        <p14:creationId xmlns:p14="http://schemas.microsoft.com/office/powerpoint/2010/main" val="35816875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8904" y="222420"/>
            <a:ext cx="2875692" cy="3835536"/>
          </a:xfrm>
          <a:prstGeom prst="rect">
            <a:avLst/>
          </a:prstGeom>
        </p:spPr>
      </p:pic>
      <p:pic>
        <p:nvPicPr>
          <p:cNvPr id="3" name="Рисунок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81649" y="2120414"/>
            <a:ext cx="2873120" cy="3835941"/>
          </a:xfrm>
          <a:prstGeom prst="rect">
            <a:avLst/>
          </a:prstGeom>
        </p:spPr>
      </p:pic>
      <p:pic>
        <p:nvPicPr>
          <p:cNvPr id="5" name="Рисунок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32709" y="2577612"/>
            <a:ext cx="2917988" cy="3083611"/>
          </a:xfrm>
          <a:prstGeom prst="rect">
            <a:avLst/>
          </a:prstGeom>
        </p:spPr>
      </p:pic>
    </p:spTree>
    <p:extLst>
      <p:ext uri="{BB962C8B-B14F-4D97-AF65-F5344CB8AC3E}">
        <p14:creationId xmlns:p14="http://schemas.microsoft.com/office/powerpoint/2010/main" val="402476152"/>
      </p:ext>
    </p:extLst>
  </p:cSld>
  <p:clrMapOvr>
    <a:masterClrMapping/>
  </p:clrMapOvr>
  <p:timing>
    <p:tnLst>
      <p:par>
        <p:cTn id="1" dur="indefinite" restart="never" nodeType="tmRoot"/>
      </p:par>
    </p:tnLst>
  </p:timing>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Посылка</Template>
  <TotalTime>819</TotalTime>
  <Words>2101</Words>
  <Application>Microsoft Office PowerPoint</Application>
  <PresentationFormat>Широкоэкранный</PresentationFormat>
  <Paragraphs>102</Paragraphs>
  <Slides>25</Slides>
  <Notes>25</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25</vt:i4>
      </vt:variant>
    </vt:vector>
  </HeadingPairs>
  <TitlesOfParts>
    <vt:vector size="30" baseType="lpstr">
      <vt:lpstr>Arial</vt:lpstr>
      <vt:lpstr>Calibri</vt:lpstr>
      <vt:lpstr>Corbel</vt:lpstr>
      <vt:lpstr>Gill Sans MT</vt:lpstr>
      <vt:lpstr>Parcel</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 Windows</dc:creator>
  <cp:lastModifiedBy>Пользователь Windows</cp:lastModifiedBy>
  <cp:revision>79</cp:revision>
  <cp:lastPrinted>2021-04-25T11:47:14Z</cp:lastPrinted>
  <dcterms:created xsi:type="dcterms:W3CDTF">2021-04-22T18:40:45Z</dcterms:created>
  <dcterms:modified xsi:type="dcterms:W3CDTF">2021-04-26T20:12:47Z</dcterms:modified>
</cp:coreProperties>
</file>