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8" r:id="rId2"/>
    <p:sldId id="257" r:id="rId3"/>
    <p:sldId id="259" r:id="rId4"/>
    <p:sldId id="261" r:id="rId5"/>
    <p:sldId id="260" r:id="rId6"/>
    <p:sldId id="263" r:id="rId7"/>
    <p:sldId id="264" r:id="rId8"/>
    <p:sldId id="262" r:id="rId9"/>
    <p:sldId id="266" r:id="rId10"/>
    <p:sldId id="272" r:id="rId11"/>
    <p:sldId id="265" r:id="rId12"/>
    <p:sldId id="267" r:id="rId13"/>
    <p:sldId id="268" r:id="rId14"/>
    <p:sldId id="270" r:id="rId15"/>
    <p:sldId id="25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333399"/>
    <a:srgbClr val="3366FF"/>
    <a:srgbClr val="800000"/>
    <a:srgbClr val="FAFAFA"/>
    <a:srgbClr val="FF00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E680D4-9EDE-449A-A15C-BF6CF06139C3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DCB3AB6-005B-491C-A364-2CA739FC3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FC1D2-B8C1-462E-8E79-D4D66061D966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492E1-EB78-4830-BFFD-2314FDFC2A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B94F0-88DF-4D41-8CA6-B439D980949D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FEEBC-BC51-4DF7-B5A6-FE489ABB1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21BFE-DFAD-4D86-A947-E1F4F7361B02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F6060-A515-4EBB-878B-9B0F4ABB2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D5E56-7F6A-43EC-BFF5-3A8322AD63C4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A8F55-8CA0-4D65-AB53-B1AF0B600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1E020-F751-4067-AA0A-C9DD040E176E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F2239-222D-42C1-943B-AA4D317E91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0DBD5-EAB0-4088-A783-0170229E42CC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28AD3-50FB-4DE6-B45E-E1C225C93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CFD8C-5D98-40E8-81CB-5C4EA73A6D74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97ADE-95C8-4E71-A68F-210D75E05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A1AFB-F9A6-4844-977E-17E256E649AB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6BD9F-74F8-434B-8B3A-FE3CEEF79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F0418-7A22-4A0A-A8B4-2AC12C07EFE7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5990-2B7E-4141-A211-E8807FC34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4777E-29C8-42EE-B166-EB3E36A01C89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1D120-6DB3-4283-91F1-6CDDD8CB0F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813A7-F114-4B67-AAE1-6572019D1CC4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747FC-D5B4-456D-BBC3-B98EA413B2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71BD34-FF5E-432A-8760-3D3FC8546F9D}" type="datetimeFigureOut">
              <a:rPr lang="ru-RU"/>
              <a:pPr>
                <a:defRPr/>
              </a:pPr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16B1F2-7E95-48DE-8E6B-51D9094C0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12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4338" name="Рисунок 15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1163638" y="0"/>
            <a:ext cx="71215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1550988" y="1109663"/>
            <a:ext cx="60420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333399"/>
                </a:solidFill>
                <a:latin typeface="Calibri" pitchFamily="34" charset="0"/>
              </a:rPr>
              <a:t>Дидактическое пособие </a:t>
            </a:r>
          </a:p>
          <a:p>
            <a:pPr algn="ctr"/>
            <a:r>
              <a:rPr lang="ru-RU" sz="3600" b="1">
                <a:solidFill>
                  <a:srgbClr val="333399"/>
                </a:solidFill>
                <a:latin typeface="Calibri" pitchFamily="34" charset="0"/>
              </a:rPr>
              <a:t>«Речевая карусель» </a:t>
            </a:r>
          </a:p>
        </p:txBody>
      </p:sp>
      <p:sp>
        <p:nvSpPr>
          <p:cNvPr id="14340" name="Прямоугольник 2"/>
          <p:cNvSpPr>
            <a:spLocks noChangeArrowheads="1"/>
          </p:cNvSpPr>
          <p:nvPr/>
        </p:nvSpPr>
        <p:spPr bwMode="auto">
          <a:xfrm>
            <a:off x="1185863" y="187325"/>
            <a:ext cx="6772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Муниципальное бюджетное  образовательное учреждение</a:t>
            </a:r>
          </a:p>
          <a:p>
            <a:pPr algn="ctr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Моховская ОШ структурное подразделение детский сад «Василёк»</a:t>
            </a: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7027863" y="5526088"/>
            <a:ext cx="19065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Подготовила воспитатель:</a:t>
            </a:r>
          </a:p>
          <a:p>
            <a:pPr algn="r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Исабекова Д.Т</a:t>
            </a:r>
          </a:p>
        </p:txBody>
      </p:sp>
      <p:pic>
        <p:nvPicPr>
          <p:cNvPr id="14342" name="Рисунок 2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1313" y="2278063"/>
            <a:ext cx="5495925" cy="360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3"/>
          <p:cNvSpPr>
            <a:spLocks noChangeArrowheads="1"/>
          </p:cNvSpPr>
          <p:nvPr/>
        </p:nvSpPr>
        <p:spPr bwMode="auto">
          <a:xfrm>
            <a:off x="1185863" y="252413"/>
            <a:ext cx="71834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333399"/>
                </a:solidFill>
                <a:latin typeface="Calibri" pitchFamily="34" charset="0"/>
              </a:rPr>
              <a:t>«Опиши предмет по признакам» 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23554" name="Picture 4" descr="https://cdn.imgbb.ru/user/260/2606833/201703/fe1e8bd761d880b2f74b5309c35ec5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5888" y="1400175"/>
            <a:ext cx="6804025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196850" y="169863"/>
            <a:ext cx="87233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333399"/>
                </a:solidFill>
                <a:latin typeface="Calibri" pitchFamily="34" charset="0"/>
              </a:rPr>
              <a:t>Вариант 2 «Расскажи сказку» </a:t>
            </a:r>
          </a:p>
          <a:p>
            <a:pPr algn="ctr"/>
            <a:r>
              <a:rPr lang="ru-RU" i="1">
                <a:solidFill>
                  <a:srgbClr val="333399"/>
                </a:solidFill>
                <a:latin typeface="Calibri" pitchFamily="34" charset="0"/>
              </a:rPr>
              <a:t>( цель: формирование навыков пересказа со зрительной опорой)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70618" y="1590561"/>
            <a:ext cx="7852295" cy="4388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0" y="182563"/>
            <a:ext cx="880268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solidFill>
                  <a:srgbClr val="333399"/>
                </a:solidFill>
                <a:latin typeface="Calibri" pitchFamily="34" charset="0"/>
              </a:rPr>
              <a:t>Вариант 3 «Состав числа» </a:t>
            </a:r>
          </a:p>
          <a:p>
            <a:pPr algn="ctr"/>
            <a:r>
              <a:rPr lang="ru-RU" sz="2000" i="1">
                <a:solidFill>
                  <a:srgbClr val="333399"/>
                </a:solidFill>
                <a:latin typeface="Calibri" pitchFamily="34" charset="0"/>
              </a:rPr>
              <a:t>(цель: формирование математических представлений)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557553" y="1675173"/>
            <a:ext cx="6292908" cy="4781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4888" y="5135563"/>
            <a:ext cx="1789112" cy="17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549275" y="134938"/>
            <a:ext cx="83724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400" b="1">
                <a:solidFill>
                  <a:srgbClr val="33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Вариант 5 «Что сначала, что потом» </a:t>
            </a:r>
          </a:p>
          <a:p>
            <a:pPr algn="ctr">
              <a:lnSpc>
                <a:spcPct val="115000"/>
              </a:lnSpc>
            </a:pPr>
            <a:r>
              <a:rPr lang="ru-RU" sz="2400" i="1">
                <a:solidFill>
                  <a:srgbClr val="33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 (развитие умения правильно составлять рассказ)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l="17651" t="61080" r="299" b="-31391"/>
          <a:stretch/>
        </p:blipFill>
        <p:spPr>
          <a:xfrm>
            <a:off x="1143001" y="1723130"/>
            <a:ext cx="7592786" cy="7488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9825" y="3605213"/>
            <a:ext cx="4478338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711200" y="261938"/>
            <a:ext cx="8001000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>
                <a:solidFill>
                  <a:srgbClr val="33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Благодаря дидактическому пособию «Речевая карусель» дети учатся взаимодействовать друг с другом, обогащается словарный запас, познают окружающий мир, сохраняется положительный эмоциональный фон.</a:t>
            </a:r>
          </a:p>
          <a:p>
            <a:pPr algn="ctr">
              <a:lnSpc>
                <a:spcPct val="115000"/>
              </a:lnSpc>
            </a:pPr>
            <a:r>
              <a:rPr lang="ru-RU" sz="3200">
                <a:solidFill>
                  <a:srgbClr val="333399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2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4" descr="https://foiz.ru/uz_files/43063/262798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9688" y="728663"/>
            <a:ext cx="64785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4325" y="403225"/>
            <a:ext cx="13843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72325" y="4959350"/>
            <a:ext cx="1971675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715963" y="142875"/>
            <a:ext cx="771207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333399"/>
                </a:solidFill>
                <a:latin typeface="Calibri" pitchFamily="34" charset="0"/>
              </a:rPr>
              <a:t>Одной из главных задач дошкольного образования является речевое развитие детей. </a:t>
            </a:r>
          </a:p>
          <a:p>
            <a:pPr algn="ctr"/>
            <a:endParaRPr lang="ru-RU" sz="2400">
              <a:solidFill>
                <a:srgbClr val="333399"/>
              </a:solidFill>
              <a:latin typeface="Calibri" pitchFamily="34" charset="0"/>
            </a:endParaRPr>
          </a:p>
          <a:p>
            <a:pPr algn="ctr"/>
            <a:r>
              <a:rPr lang="ru-RU" sz="2400">
                <a:solidFill>
                  <a:srgbClr val="333399"/>
                </a:solidFill>
                <a:latin typeface="Calibri" pitchFamily="34" charset="0"/>
              </a:rPr>
              <a:t>Проблема речевого развития сейчас актуальна, так как у многих детей имеются речевые проблемы.</a:t>
            </a:r>
          </a:p>
          <a:p>
            <a:pPr algn="ctr"/>
            <a:endParaRPr lang="ru-RU" sz="2400">
              <a:solidFill>
                <a:srgbClr val="333399"/>
              </a:solidFill>
              <a:latin typeface="Calibri" pitchFamily="34" charset="0"/>
            </a:endParaRPr>
          </a:p>
          <a:p>
            <a:pPr algn="ctr"/>
            <a:r>
              <a:rPr lang="ru-RU" sz="2400">
                <a:solidFill>
                  <a:srgbClr val="333399"/>
                </a:solidFill>
                <a:latin typeface="Calibri" pitchFamily="34" charset="0"/>
              </a:rPr>
              <a:t>В связи с этим была разработано дидактическое пособие</a:t>
            </a:r>
          </a:p>
          <a:p>
            <a:pPr algn="ctr"/>
            <a:r>
              <a:rPr lang="ru-RU" sz="2400" b="1">
                <a:solidFill>
                  <a:srgbClr val="333399"/>
                </a:solidFill>
                <a:latin typeface="Calibri" pitchFamily="34" charset="0"/>
              </a:rPr>
              <a:t>«Речевая карусель»</a:t>
            </a:r>
          </a:p>
        </p:txBody>
      </p:sp>
      <p:pic>
        <p:nvPicPr>
          <p:cNvPr id="4" name="Рисунок 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895955" y="3639826"/>
            <a:ext cx="5235603" cy="2796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4500" y="3208338"/>
            <a:ext cx="3175000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1408113" y="180975"/>
            <a:ext cx="725170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333399"/>
                </a:solidFill>
                <a:latin typeface="Calibri" pitchFamily="34" charset="0"/>
              </a:rPr>
              <a:t>Речевая карусель решает не только проблемы речевого развития, </a:t>
            </a:r>
          </a:p>
          <a:p>
            <a:pPr algn="ctr">
              <a:lnSpc>
                <a:spcPct val="150000"/>
              </a:lnSpc>
            </a:pPr>
            <a:r>
              <a:rPr lang="ru-RU" sz="2400">
                <a:solidFill>
                  <a:srgbClr val="333399"/>
                </a:solidFill>
                <a:latin typeface="Calibri" pitchFamily="34" charset="0"/>
              </a:rPr>
              <a:t>но и помогает раскрыть многие качества детей - умение фантазировать, понимать закономерности, решать проблемные ситуации.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6425" y="4445000"/>
            <a:ext cx="2370138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398463" y="361950"/>
            <a:ext cx="8204200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>
                <a:solidFill>
                  <a:srgbClr val="333399"/>
                </a:solidFill>
                <a:latin typeface="Calibri" pitchFamily="34" charset="0"/>
              </a:rPr>
              <a:t>Новизна</a:t>
            </a:r>
            <a:r>
              <a:rPr lang="ru-RU" sz="2000">
                <a:solidFill>
                  <a:srgbClr val="333399"/>
                </a:solidFill>
                <a:latin typeface="Calibri" pitchFamily="34" charset="0"/>
              </a:rPr>
              <a:t> этой разработки в том, что построена она с использованием </a:t>
            </a:r>
            <a:r>
              <a:rPr lang="ru-RU" sz="2000" i="1">
                <a:solidFill>
                  <a:srgbClr val="333399"/>
                </a:solidFill>
                <a:latin typeface="Calibri" pitchFamily="34" charset="0"/>
              </a:rPr>
              <a:t>технологии ТРИЗ</a:t>
            </a:r>
            <a:r>
              <a:rPr lang="ru-RU" sz="2000">
                <a:solidFill>
                  <a:srgbClr val="333399"/>
                </a:solidFill>
                <a:latin typeface="Calibri" pitchFamily="34" charset="0"/>
              </a:rPr>
              <a:t>, </a:t>
            </a:r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333399"/>
                </a:solidFill>
                <a:latin typeface="Calibri" pitchFamily="34" charset="0"/>
              </a:rPr>
              <a:t>которая  позволяет сделать игру наиболее интересной и необычной, </a:t>
            </a:r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333399"/>
                </a:solidFill>
                <a:latin typeface="Calibri" pitchFamily="34" charset="0"/>
              </a:rPr>
              <a:t>дает возможность каждому ребёнку проявить свою индивидуальность, учит нестандартному мышлению, </a:t>
            </a:r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333399"/>
                </a:solidFill>
                <a:latin typeface="Calibri" pitchFamily="34" charset="0"/>
              </a:rPr>
              <a:t>способствует повышению речевой активности, </a:t>
            </a:r>
          </a:p>
          <a:p>
            <a:pPr algn="ctr">
              <a:lnSpc>
                <a:spcPct val="150000"/>
              </a:lnSpc>
            </a:pPr>
            <a:r>
              <a:rPr lang="ru-RU" sz="2000">
                <a:solidFill>
                  <a:srgbClr val="333399"/>
                </a:solidFill>
                <a:latin typeface="Calibri" pitchFamily="34" charset="0"/>
              </a:rPr>
              <a:t>расширяет кругозор и словарный запас.</a:t>
            </a:r>
          </a:p>
        </p:txBody>
      </p:sp>
      <p:pic>
        <p:nvPicPr>
          <p:cNvPr id="4" name="Рисунок 3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t="14504"/>
          <a:stretch/>
        </p:blipFill>
        <p:spPr>
          <a:xfrm>
            <a:off x="2044434" y="4064274"/>
            <a:ext cx="4912178" cy="2432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8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4811713"/>
            <a:ext cx="199072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9225" y="184150"/>
            <a:ext cx="6399213" cy="47498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700" b="1">
                <a:solidFill>
                  <a:srgbClr val="333399"/>
                </a:solidFill>
                <a:latin typeface="Calibri" pitchFamily="34" charset="0"/>
              </a:rPr>
              <a:t>Цель:</a:t>
            </a: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 познавательно-речевое развитие дошкольников.</a:t>
            </a:r>
          </a:p>
          <a:p>
            <a:endParaRPr lang="ru-RU" sz="1700">
              <a:solidFill>
                <a:srgbClr val="333399"/>
              </a:solidFill>
              <a:latin typeface="Calibri" pitchFamily="34" charset="0"/>
            </a:endParaRPr>
          </a:p>
          <a:p>
            <a:r>
              <a:rPr lang="ru-RU" sz="1700" b="1">
                <a:solidFill>
                  <a:srgbClr val="333399"/>
                </a:solidFill>
                <a:latin typeface="Calibri" pitchFamily="34" charset="0"/>
              </a:rPr>
              <a:t>Задачи:</a:t>
            </a:r>
            <a:endParaRPr lang="ru-RU" sz="1700">
              <a:solidFill>
                <a:srgbClr val="333399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расширять и активизировать словарь по лексическим темам;</a:t>
            </a:r>
          </a:p>
          <a:p>
            <a:pPr>
              <a:buFont typeface="Wingdings" pitchFamily="2" charset="2"/>
              <a:buChar char="§"/>
            </a:pP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развивать умения правильно строить предложения, самостоятельно задавать и отвечать на вопросы;</a:t>
            </a:r>
          </a:p>
          <a:p>
            <a:pPr>
              <a:buFont typeface="Wingdings" pitchFamily="2" charset="2"/>
              <a:buChar char="§"/>
            </a:pP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развивать логическое мышление;</a:t>
            </a:r>
          </a:p>
          <a:p>
            <a:pPr>
              <a:buFont typeface="Wingdings" pitchFamily="2" charset="2"/>
              <a:buChar char="§"/>
            </a:pP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формировать навыки пересказа со зрительной порой и помощью педагога развитие коммуникативных навыков.</a:t>
            </a:r>
          </a:p>
          <a:p>
            <a:pPr>
              <a:buFont typeface="Wingdings" pitchFamily="2" charset="2"/>
              <a:buChar char="§"/>
            </a:pP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развивать психические процессы: память, мышление, воображение; </a:t>
            </a:r>
          </a:p>
          <a:p>
            <a:pPr>
              <a:buFont typeface="Wingdings" pitchFamily="2" charset="2"/>
              <a:buChar char="§"/>
            </a:pP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воспитывать коммуникативные навыки общения, взаимовыручки</a:t>
            </a:r>
          </a:p>
          <a:p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 </a:t>
            </a:r>
            <a:r>
              <a:rPr lang="ru-RU" sz="1700" b="1">
                <a:solidFill>
                  <a:srgbClr val="333399"/>
                </a:solidFill>
                <a:latin typeface="Calibri" pitchFamily="34" charset="0"/>
              </a:rPr>
              <a:t>Форма организации </a:t>
            </a: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игры – подгрупповая или индивидуальная. </a:t>
            </a:r>
            <a:endParaRPr lang="ru-RU" sz="1700">
              <a:solidFill>
                <a:srgbClr val="333399"/>
              </a:solidFill>
            </a:endParaRPr>
          </a:p>
          <a:p>
            <a:r>
              <a:rPr lang="ru-RU" sz="1700" b="1">
                <a:solidFill>
                  <a:srgbClr val="333399"/>
                </a:solidFill>
                <a:latin typeface="Calibri" pitchFamily="34" charset="0"/>
              </a:rPr>
              <a:t>Положительным моментом </a:t>
            </a:r>
            <a:r>
              <a:rPr lang="ru-RU" sz="1700">
                <a:solidFill>
                  <a:srgbClr val="333399"/>
                </a:solidFill>
                <a:latin typeface="Calibri" pitchFamily="34" charset="0"/>
              </a:rPr>
              <a:t>пособия является то, что подбор дидактического материала можно варьировать исходя из индивидуальных особенностей детей.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61913" y="103188"/>
            <a:ext cx="88265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333399"/>
                </a:solidFill>
                <a:latin typeface="Calibri" pitchFamily="34" charset="0"/>
              </a:rPr>
              <a:t>Описание пособие</a:t>
            </a:r>
            <a:endParaRPr lang="ru-RU">
              <a:solidFill>
                <a:srgbClr val="333399"/>
              </a:solidFill>
              <a:latin typeface="Calibri" pitchFamily="34" charset="0"/>
            </a:endParaRPr>
          </a:p>
          <a:p>
            <a:pPr algn="just"/>
            <a:r>
              <a:rPr lang="ru-RU">
                <a:solidFill>
                  <a:srgbClr val="333399"/>
                </a:solidFill>
                <a:latin typeface="Calibri" pitchFamily="34" charset="0"/>
              </a:rPr>
              <a:t>«Речевая карусель» - это напольное дидактическое пособие для детей среднего дошкольного возраста.</a:t>
            </a:r>
          </a:p>
          <a:p>
            <a:pPr algn="just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В состав пособия входит один большой матерчатый круг, поделенный на сегменты.</a:t>
            </a:r>
          </a:p>
          <a:p>
            <a:pPr algn="just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По краю круга расположены символы - схемы, обозначающие признак или действие.</a:t>
            </a:r>
          </a:p>
          <a:p>
            <a:pPr algn="just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Путем случайного выбора определяется объект, который дети будут использовать во время игры.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62017" y="2592608"/>
            <a:ext cx="3729319" cy="3923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t="14504"/>
          <a:stretch/>
        </p:blipFill>
        <p:spPr>
          <a:xfrm>
            <a:off x="4754563" y="2513154"/>
            <a:ext cx="3530973" cy="4025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122238" y="133350"/>
            <a:ext cx="851058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333399"/>
                </a:solidFill>
                <a:latin typeface="Calibri" pitchFamily="34" charset="0"/>
              </a:rPr>
              <a:t>Дидактическое пособие «Речевая карусель»</a:t>
            </a:r>
            <a:r>
              <a:rPr lang="ru-RU">
                <a:solidFill>
                  <a:srgbClr val="333399"/>
                </a:solidFill>
                <a:latin typeface="Calibri" pitchFamily="34" charset="0"/>
              </a:rPr>
              <a:t> ориентировано на разностороннее развитие дошкольников с учётом их возрастных и индивидуальных особенностей.</a:t>
            </a:r>
          </a:p>
          <a:p>
            <a:pPr algn="just"/>
            <a:r>
              <a:rPr lang="ru-RU">
                <a:solidFill>
                  <a:srgbClr val="333399"/>
                </a:solidFill>
                <a:latin typeface="Calibri" pitchFamily="34" charset="0"/>
              </a:rPr>
              <a:t> </a:t>
            </a:r>
          </a:p>
          <a:p>
            <a:pPr algn="just"/>
            <a:r>
              <a:rPr lang="ru-RU" b="1">
                <a:solidFill>
                  <a:srgbClr val="333399"/>
                </a:solidFill>
                <a:latin typeface="Calibri" pitchFamily="34" charset="0"/>
              </a:rPr>
              <a:t>Дидактическое пособие «Речевая карусель» </a:t>
            </a:r>
            <a:r>
              <a:rPr lang="ru-RU">
                <a:solidFill>
                  <a:srgbClr val="333399"/>
                </a:solidFill>
                <a:latin typeface="Calibri" pitchFamily="34" charset="0"/>
              </a:rPr>
              <a:t>является трансформируемым, полифункциональным, доступным и развивающим пособием.  Оно безопасное, красочное, что представляет интерес для детей. </a:t>
            </a:r>
          </a:p>
          <a:p>
            <a:pPr algn="just"/>
            <a:endParaRPr lang="ru-RU">
              <a:solidFill>
                <a:srgbClr val="333399"/>
              </a:solidFill>
              <a:latin typeface="Calibri" pitchFamily="34" charset="0"/>
            </a:endParaRPr>
          </a:p>
          <a:p>
            <a:pPr algn="ctr"/>
            <a:r>
              <a:rPr lang="ru-RU" b="1">
                <a:solidFill>
                  <a:srgbClr val="333399"/>
                </a:solidFill>
                <a:latin typeface="Calibri" pitchFamily="34" charset="0"/>
              </a:rPr>
              <a:t>Главная особенность этого пособия</a:t>
            </a:r>
            <a:r>
              <a:rPr lang="ru-RU">
                <a:solidFill>
                  <a:srgbClr val="333399"/>
                </a:solidFill>
                <a:latin typeface="Calibri" pitchFamily="34" charset="0"/>
              </a:rPr>
              <a:t> - вариативность: игра может легко видоизменяться, что позволяет у детей развивать гибкость ума, фантазию, творческие способности. </a:t>
            </a:r>
          </a:p>
          <a:p>
            <a:pPr algn="ctr"/>
            <a:r>
              <a:rPr lang="ru-RU">
                <a:solidFill>
                  <a:srgbClr val="333399"/>
                </a:solidFill>
                <a:latin typeface="Calibri" pitchFamily="34" charset="0"/>
              </a:rPr>
              <a:t>Использование данной игры облегчает усвоение материала, повышает эффективность речевой деятельности, его можно использовать как в индивидуальной, так и в групповой работе с детьми.  </a:t>
            </a:r>
          </a:p>
          <a:p>
            <a:r>
              <a:rPr lang="ru-RU">
                <a:latin typeface="Calibri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8975" y="3259138"/>
            <a:ext cx="5837238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>
                <a:solidFill>
                  <a:srgbClr val="333399"/>
                </a:solidFill>
                <a:latin typeface="Calibri" pitchFamily="34" charset="0"/>
              </a:rPr>
              <a:t>Интеграция</a:t>
            </a:r>
            <a:r>
              <a:rPr lang="ru-RU">
                <a:solidFill>
                  <a:srgbClr val="333399"/>
                </a:solidFill>
                <a:latin typeface="Calibri" pitchFamily="34" charset="0"/>
              </a:rPr>
              <a:t> образовательных областей еще один положительный момент: дети учатся взаимодействовать во время речевого общения, выражать свои мысли, </a:t>
            </a:r>
          </a:p>
          <a:p>
            <a:pPr algn="ctr">
              <a:lnSpc>
                <a:spcPct val="150000"/>
              </a:lnSpc>
            </a:pPr>
            <a:r>
              <a:rPr lang="ru-RU">
                <a:solidFill>
                  <a:srgbClr val="333399"/>
                </a:solidFill>
                <a:latin typeface="Calibri" pitchFamily="34" charset="0"/>
              </a:rPr>
              <a:t>в процессе всей игры дети находятся в движении, </a:t>
            </a:r>
          </a:p>
          <a:p>
            <a:pPr algn="ctr">
              <a:lnSpc>
                <a:spcPct val="150000"/>
              </a:lnSpc>
            </a:pPr>
            <a:r>
              <a:rPr lang="ru-RU">
                <a:solidFill>
                  <a:srgbClr val="333399"/>
                </a:solidFill>
                <a:latin typeface="Calibri" pitchFamily="34" charset="0"/>
              </a:rPr>
              <a:t>получают знания об окружающем мире, используется музыкальное сопровождение.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2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39063" y="5199063"/>
            <a:ext cx="1587500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0" y="7938"/>
            <a:ext cx="91440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i="1">
                <a:solidFill>
                  <a:srgbClr val="333399"/>
                </a:solidFill>
                <a:latin typeface="Calibri" pitchFamily="34" charset="0"/>
              </a:rPr>
              <a:t>Вариативность</a:t>
            </a:r>
            <a:r>
              <a:rPr lang="ru-RU" i="1">
                <a:solidFill>
                  <a:srgbClr val="333399"/>
                </a:solidFill>
                <a:latin typeface="Calibri" pitchFamily="34" charset="0"/>
              </a:rPr>
              <a:t>- главная особенность этого пособия, мы представим вашему вниманию несколько вариантов игры.</a:t>
            </a:r>
          </a:p>
          <a:p>
            <a:pPr algn="just">
              <a:lnSpc>
                <a:spcPct val="150000"/>
              </a:lnSpc>
            </a:pPr>
            <a:endParaRPr lang="ru-RU" i="1">
              <a:solidFill>
                <a:srgbClr val="333399"/>
              </a:solidFill>
              <a:latin typeface="Calibri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b="1">
                <a:solidFill>
                  <a:srgbClr val="333399"/>
                </a:solidFill>
                <a:latin typeface="Calibri" pitchFamily="34" charset="0"/>
              </a:rPr>
              <a:t>Вариант 1 «Опиши предмет по признакам» </a:t>
            </a:r>
          </a:p>
          <a:p>
            <a:pPr algn="ctr">
              <a:lnSpc>
                <a:spcPct val="150000"/>
              </a:lnSpc>
            </a:pPr>
            <a:r>
              <a:rPr lang="ru-RU">
                <a:solidFill>
                  <a:srgbClr val="333399"/>
                </a:solidFill>
                <a:latin typeface="Calibri" pitchFamily="34" charset="0"/>
              </a:rPr>
              <a:t>(развитие словаря детей по лексическим темам)</a:t>
            </a:r>
          </a:p>
          <a:p>
            <a:pPr algn="ctr">
              <a:lnSpc>
                <a:spcPct val="150000"/>
              </a:lnSpc>
            </a:pPr>
            <a:endParaRPr lang="ru-RU" b="1">
              <a:solidFill>
                <a:srgbClr val="333399"/>
              </a:solidFill>
              <a:latin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/>
            </a:extLst>
          </a:blip>
          <a:srcRect t="18957"/>
          <a:stretch/>
        </p:blipFill>
        <p:spPr>
          <a:xfrm>
            <a:off x="1986644" y="2265886"/>
            <a:ext cx="5753098" cy="4202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420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 Light</vt:lpstr>
      <vt:lpstr>Calibri</vt:lpstr>
      <vt:lpstr>Wingdings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иван</cp:lastModifiedBy>
  <cp:revision>97</cp:revision>
  <dcterms:created xsi:type="dcterms:W3CDTF">2014-11-21T11:00:06Z</dcterms:created>
  <dcterms:modified xsi:type="dcterms:W3CDTF">2021-05-04T12:56:48Z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1357773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