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85" r:id="rId3"/>
    <p:sldId id="282" r:id="rId4"/>
    <p:sldId id="283" r:id="rId5"/>
    <p:sldId id="290" r:id="rId6"/>
    <p:sldId id="284" r:id="rId7"/>
    <p:sldId id="286" r:id="rId8"/>
    <p:sldId id="287" r:id="rId9"/>
    <p:sldId id="288" r:id="rId10"/>
    <p:sldId id="291" r:id="rId11"/>
    <p:sldId id="292" r:id="rId12"/>
    <p:sldId id="296" r:id="rId13"/>
    <p:sldId id="293" r:id="rId14"/>
    <p:sldId id="297" r:id="rId15"/>
    <p:sldId id="294" r:id="rId16"/>
    <p:sldId id="289" r:id="rId17"/>
    <p:sldId id="295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B00000"/>
    <a:srgbClr val="800000"/>
    <a:srgbClr val="E98211"/>
    <a:srgbClr val="990099"/>
    <a:srgbClr val="FFCC00"/>
    <a:srgbClr val="007000"/>
    <a:srgbClr val="004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68" y="-2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07A6AD-5C30-4098-A1DE-7E67551A3A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32B57E-92BA-49BA-8775-B6209C51FD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8B0F51-DDE7-425B-A668-D0100CE6F4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35FCF1-928A-4F35-B863-69D0D44028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7FBC77-4859-4BB5-B8D1-2ED2D3B121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F50CF1-1723-4FC2-921F-C2F8D9454E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4349DD-31A2-428F-99DE-44BEBF87A4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0A2AF5-6DB2-4F6B-A97A-34D9DF65D9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1C768D-203A-4CB7-B927-150AC1CC29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4E42AB-0313-40D9-9475-39C4D17A92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72F655-BBAF-4EBC-8C90-ECBACD94A9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25BFC22-D051-4154-829E-3BE13D97C1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691680" y="692696"/>
            <a:ext cx="6481763" cy="2808288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 на тему:</a:t>
            </a:r>
            <a:br>
              <a:rPr lang="ru-RU" sz="5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«8 Марта – праздник мам»</a:t>
            </a:r>
            <a:endParaRPr lang="ru-RU" sz="48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71800" y="3429000"/>
            <a:ext cx="4176712" cy="1800225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1600" b="1" i="1" dirty="0" smtClean="0">
                <a:solidFill>
                  <a:srgbClr val="800000"/>
                </a:solidFill>
                <a:latin typeface="Book Antiqua" pitchFamily="18" charset="0"/>
              </a:rPr>
              <a:t>Подготовила:</a:t>
            </a:r>
            <a:r>
              <a:rPr lang="ru-RU" sz="1600" i="1" dirty="0" smtClean="0">
                <a:solidFill>
                  <a:srgbClr val="800000"/>
                </a:solidFill>
                <a:latin typeface="Book Antiqua" pitchFamily="18" charset="0"/>
              </a:rPr>
              <a:t> воспитатель </a:t>
            </a:r>
          </a:p>
          <a:p>
            <a:pPr algn="ctr" eaLnBrk="1" hangingPunct="1">
              <a:buFontTx/>
              <a:buNone/>
              <a:defRPr/>
            </a:pPr>
            <a:r>
              <a:rPr lang="ru-RU" sz="1600" i="1" dirty="0" smtClean="0">
                <a:solidFill>
                  <a:srgbClr val="800000"/>
                </a:solidFill>
                <a:latin typeface="Book Antiqua" pitchFamily="18" charset="0"/>
              </a:rPr>
              <a:t>первой младшей группы:</a:t>
            </a:r>
            <a:endParaRPr lang="ru-RU" sz="1600" dirty="0" smtClean="0">
              <a:solidFill>
                <a:srgbClr val="800000"/>
              </a:solidFill>
              <a:latin typeface="Book Antiqua" pitchFamily="18" charset="0"/>
            </a:endParaRPr>
          </a:p>
          <a:p>
            <a:pPr algn="ctr" eaLnBrk="1" hangingPunct="1">
              <a:buFontTx/>
              <a:buNone/>
              <a:defRPr/>
            </a:pPr>
            <a:r>
              <a:rPr lang="ru-RU" sz="1600" b="1" i="1" dirty="0" smtClean="0">
                <a:solidFill>
                  <a:srgbClr val="00B050"/>
                </a:solidFill>
                <a:latin typeface="Book Antiqua" pitchFamily="18" charset="0"/>
              </a:rPr>
              <a:t>Красникова А.А.</a:t>
            </a:r>
          </a:p>
          <a:p>
            <a:pPr algn="ctr" eaLnBrk="1" hangingPunct="1">
              <a:buFontTx/>
              <a:buNone/>
              <a:defRPr/>
            </a:pPr>
            <a:r>
              <a:rPr lang="ru-RU" sz="1600" b="1" i="1" dirty="0" smtClean="0">
                <a:solidFill>
                  <a:srgbClr val="00B050"/>
                </a:solidFill>
                <a:latin typeface="Book Antiqua" pitchFamily="18" charset="0"/>
              </a:rPr>
              <a:t>МБДОУ №10 Детский сад «ЗВЕЗДОЧКА»</a:t>
            </a:r>
          </a:p>
          <a:p>
            <a:pPr algn="ctr" eaLnBrk="1" hangingPunct="1">
              <a:buFontTx/>
              <a:buNone/>
              <a:defRPr/>
            </a:pPr>
            <a:r>
              <a:rPr lang="ru-RU" sz="1600" b="1" i="1" dirty="0" smtClean="0">
                <a:solidFill>
                  <a:srgbClr val="00B050"/>
                </a:solidFill>
                <a:latin typeface="Book Antiqua" pitchFamily="18" charset="0"/>
              </a:rPr>
              <a:t>г. Тейково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77525" y="260648"/>
            <a:ext cx="8858971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ОФОРМЛЕНИЕ ГРУППЫ К ПРАЗДНИКУ </a:t>
            </a:r>
          </a:p>
          <a:p>
            <a:pPr algn="ctr">
              <a:defRPr/>
            </a:pPr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«8 МАРТА»</a:t>
            </a:r>
            <a:endParaRPr lang="ru-RU" sz="32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77525" y="1340768"/>
            <a:ext cx="8784976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	</a:t>
            </a:r>
          </a:p>
          <a:p>
            <a:pPr marL="342900" indent="-342900">
              <a:buFontTx/>
              <a:buChar char="-"/>
            </a:pPr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/>
          </a:p>
          <a:p>
            <a:r>
              <a:rPr lang="ru-RU" sz="2000" b="1" dirty="0" smtClean="0"/>
              <a:t>	</a:t>
            </a:r>
            <a:endParaRPr lang="ru-RU" sz="3200" b="1" dirty="0"/>
          </a:p>
        </p:txBody>
      </p:sp>
      <p:pic>
        <p:nvPicPr>
          <p:cNvPr id="1026" name="Picture 2" descr="D:\Игорь\Рабочий стол\8 марта проект\IMG_20210414_02043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121085"/>
            <a:ext cx="4608512" cy="3493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Игорь\Рабочий стол\8 марта проект\IMG_20210301_16182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1182" y="1337866"/>
            <a:ext cx="3794572" cy="5059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920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827584" y="260648"/>
            <a:ext cx="780149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АППЛИКАЦИЯ: </a:t>
            </a:r>
          </a:p>
          <a:p>
            <a:pPr algn="ctr">
              <a:defRPr/>
            </a:pPr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«ТЮЛЬПАНЫ ДЛЯ МАМЫ»</a:t>
            </a:r>
            <a:endParaRPr lang="ru-RU" sz="32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77525" y="1340768"/>
            <a:ext cx="878497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/>
          </a:p>
          <a:p>
            <a:r>
              <a:rPr lang="ru-RU" sz="2000" b="1" dirty="0" smtClean="0"/>
              <a:t>	</a:t>
            </a:r>
            <a:endParaRPr lang="ru-RU" sz="3200" b="1" dirty="0"/>
          </a:p>
        </p:txBody>
      </p:sp>
      <p:pic>
        <p:nvPicPr>
          <p:cNvPr id="2050" name="Picture 2" descr="D:\Игорь\Рабочий стол\8 марта проект\IMG_20210226_10052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5970" y="2664207"/>
            <a:ext cx="3684724" cy="2763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Игорь\Рабочий стол\8 марта проект\IMG_20210226_10240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1520094"/>
            <a:ext cx="2230261" cy="2973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Игорь\Рабочий стол\8 марта проект\IMG_20210226_10294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278" y="1628800"/>
            <a:ext cx="2229029" cy="2972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920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77525" y="1340768"/>
            <a:ext cx="878497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/>
          </a:p>
          <a:p>
            <a:r>
              <a:rPr lang="ru-RU" sz="2000" b="1" dirty="0" smtClean="0"/>
              <a:t>	</a:t>
            </a:r>
            <a:endParaRPr lang="ru-RU" sz="3200" b="1" dirty="0"/>
          </a:p>
        </p:txBody>
      </p:sp>
      <p:pic>
        <p:nvPicPr>
          <p:cNvPr id="3074" name="Picture 2" descr="D:\Игорь\Рабочий стол\8 марта проект\IMG_20210226_10494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682" y="116632"/>
            <a:ext cx="2544814" cy="3393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Игорь\Рабочий стол\8 марта проект\IMG_20210226_11022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6207" y="116632"/>
            <a:ext cx="2646294" cy="3393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Игорь\Рабочий стол\8 марта проект\IMG_20210226_10421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116632"/>
            <a:ext cx="2527843" cy="3370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D:\Игорь\Рабочий стол\8 марта проект\IMG_20210226_105549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3626349"/>
            <a:ext cx="2423738" cy="3231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D:\Игорь\Рабочий стол\8 марта проект\IMG_20210226_110955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0589" y="3626349"/>
            <a:ext cx="2423739" cy="3231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9421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77525" y="260648"/>
            <a:ext cx="8858971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КОЛЛЕКТИВНАЯ РАБОТА: Стенгазета «ПОЗДРАВЛЯЕМ наших МАМ!»</a:t>
            </a:r>
            <a:endParaRPr lang="ru-RU" sz="32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77525" y="1340768"/>
            <a:ext cx="878497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/>
          </a:p>
          <a:p>
            <a:r>
              <a:rPr lang="ru-RU" sz="2000" b="1" dirty="0" smtClean="0"/>
              <a:t>	</a:t>
            </a:r>
            <a:endParaRPr lang="ru-RU" sz="3200" b="1" dirty="0"/>
          </a:p>
        </p:txBody>
      </p:sp>
      <p:pic>
        <p:nvPicPr>
          <p:cNvPr id="4098" name="Picture 2" descr="D:\Игорь\Рабочий стол\8 марта проект\IMG_20210302_15523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200" y="1340768"/>
            <a:ext cx="3820744" cy="2538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Игорь\Рабочий стол\8 марта проект\IMG_20210302_15551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337122"/>
            <a:ext cx="3886445" cy="2541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:\Игорь\Рабочий стол\8 марта проект\IMG_20210302_19495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3983416"/>
            <a:ext cx="4346995" cy="275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022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77525" y="260648"/>
            <a:ext cx="885897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Стенгазета «ПОЗДРАВЛЯЕМ наших МАМ!»</a:t>
            </a:r>
            <a:endParaRPr lang="ru-RU" sz="32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77525" y="1340768"/>
            <a:ext cx="878497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/>
          </a:p>
          <a:p>
            <a:r>
              <a:rPr lang="ru-RU" sz="2000" b="1" dirty="0" smtClean="0"/>
              <a:t>	</a:t>
            </a:r>
            <a:endParaRPr lang="ru-RU" sz="3200" b="1" dirty="0"/>
          </a:p>
        </p:txBody>
      </p:sp>
      <p:pic>
        <p:nvPicPr>
          <p:cNvPr id="5122" name="Picture 2" descr="D:\Игорь\Рабочий стол\8 марта проект\IMG_20210414_02040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524" y="845423"/>
            <a:ext cx="8858971" cy="5751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318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827584" y="260648"/>
            <a:ext cx="780149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УТРЕННИК «8 МАРТА»</a:t>
            </a:r>
            <a:endParaRPr lang="ru-RU" sz="32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77525" y="1340768"/>
            <a:ext cx="878497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/>
          </a:p>
          <a:p>
            <a:r>
              <a:rPr lang="ru-RU" sz="2000" b="1" dirty="0" smtClean="0"/>
              <a:t>	</a:t>
            </a:r>
            <a:endParaRPr lang="ru-RU" sz="3200" b="1" dirty="0"/>
          </a:p>
        </p:txBody>
      </p:sp>
      <p:pic>
        <p:nvPicPr>
          <p:cNvPr id="6146" name="Picture 2" descr="D:\Игорь\Рабочий стол\8 марта проект\DSC_145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430" y="862010"/>
            <a:ext cx="4473902" cy="2762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D:\Игорь\Рабочий стол\8 марта проект\DSC_147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862010"/>
            <a:ext cx="3697508" cy="2762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D:\Игорь\Рабочий стол\8 марта проект\DSC_150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25" y="3826852"/>
            <a:ext cx="4441493" cy="2910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D:\Игорь\Рабочий стол\8 марта проект\DSC_1572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8332" y="3826852"/>
            <a:ext cx="4356510" cy="2907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547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827584" y="260648"/>
            <a:ext cx="780149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 ПРОЕКТА:</a:t>
            </a:r>
            <a:endParaRPr lang="ru-RU" sz="32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77525" y="1628800"/>
            <a:ext cx="8784976" cy="335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	</a:t>
            </a:r>
          </a:p>
          <a:p>
            <a:pPr algn="just"/>
            <a:r>
              <a:rPr lang="ru-RU" sz="2000" b="1" dirty="0" smtClean="0"/>
              <a:t>	</a:t>
            </a:r>
            <a:r>
              <a:rPr lang="ru-RU" sz="2400" b="1" dirty="0"/>
              <a:t>В результате проекта были обобщены и пополнены знания детей о значимости мамы в их жизни. Дети узнали много нового о празднике 8 марта. </a:t>
            </a:r>
            <a:endParaRPr lang="ru-RU" sz="2400" b="1" dirty="0" smtClean="0"/>
          </a:p>
          <a:p>
            <a:pPr algn="just"/>
            <a:r>
              <a:rPr lang="ru-RU" sz="2400" b="1" dirty="0"/>
              <a:t>	</a:t>
            </a:r>
            <a:r>
              <a:rPr lang="ru-RU" sz="2400" b="1" dirty="0" smtClean="0"/>
              <a:t>Расширен </a:t>
            </a:r>
            <a:r>
              <a:rPr lang="ru-RU" sz="2400" b="1" dirty="0"/>
              <a:t>и активизирован словарный запас детей. Сформированы коммуникативные умения </a:t>
            </a:r>
            <a:r>
              <a:rPr lang="ru-RU" sz="2400" b="1" dirty="0" smtClean="0"/>
              <a:t>детей</a:t>
            </a:r>
            <a:r>
              <a:rPr lang="ru-RU" sz="2400" dirty="0" smtClean="0"/>
              <a:t>, </a:t>
            </a:r>
            <a:r>
              <a:rPr lang="ru-RU" sz="2400" b="1" dirty="0" smtClean="0"/>
              <a:t>творческие </a:t>
            </a:r>
            <a:r>
              <a:rPr lang="ru-RU" sz="2400" b="1" dirty="0"/>
              <a:t>способности, познавательная активность, </a:t>
            </a:r>
            <a:r>
              <a:rPr lang="ru-RU" sz="2400" b="1" dirty="0" smtClean="0"/>
              <a:t>любознательность.</a:t>
            </a:r>
          </a:p>
          <a:p>
            <a:pPr algn="just"/>
            <a:r>
              <a:rPr lang="ru-RU" sz="2400" b="1" dirty="0" smtClean="0"/>
              <a:t>	Воспитанники приняли </a:t>
            </a:r>
            <a:r>
              <a:rPr lang="ru-RU" sz="2400" b="1" dirty="0"/>
              <a:t>активное участие в подготовке праздника.</a:t>
            </a:r>
            <a:r>
              <a:rPr lang="ru-RU" sz="2400" b="1" dirty="0" smtClean="0"/>
              <a:t>	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08125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7704" y="1772816"/>
            <a:ext cx="5832648" cy="2160240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3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</a:p>
          <a:p>
            <a:pPr algn="ctr" eaLnBrk="1" hangingPunct="1">
              <a:buFontTx/>
              <a:buNone/>
              <a:defRPr/>
            </a:pPr>
            <a:r>
              <a:rPr lang="ru-RU" sz="3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</a:p>
          <a:p>
            <a:pPr algn="ctr" eaLnBrk="1" hangingPunct="1">
              <a:buFontTx/>
              <a:buNone/>
              <a:defRPr/>
            </a:pPr>
            <a:r>
              <a:rPr lang="ru-RU" sz="36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ВНИМАНИЕ!!!</a:t>
            </a:r>
          </a:p>
        </p:txBody>
      </p:sp>
    </p:spTree>
    <p:extLst>
      <p:ext uri="{BB962C8B-B14F-4D97-AF65-F5344CB8AC3E}">
        <p14:creationId xmlns:p14="http://schemas.microsoft.com/office/powerpoint/2010/main" val="2514908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79512" y="1124744"/>
            <a:ext cx="8784976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	</a:t>
            </a:r>
            <a:r>
              <a:rPr lang="ru-RU" sz="36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УЧАСТНИКИ ПРОЕКТА: </a:t>
            </a:r>
          </a:p>
          <a:p>
            <a:pPr algn="ctr"/>
            <a:r>
              <a:rPr lang="ru-RU" sz="36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ДЕТИ ПЕРВОЙ МЛАДШЕЙ ГРУППЫ «ГНОМИКИ»</a:t>
            </a:r>
          </a:p>
          <a:p>
            <a:pPr algn="just"/>
            <a:endParaRPr lang="ru-RU" sz="2000" b="1" i="1" dirty="0" smtClean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pPr algn="just"/>
            <a:endParaRPr lang="ru-RU" sz="2000" b="1" i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pPr algn="just"/>
            <a:r>
              <a:rPr lang="ru-RU" sz="32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Проект:</a:t>
            </a:r>
            <a:r>
              <a:rPr lang="ru-RU" sz="3200" dirty="0"/>
              <a:t> </a:t>
            </a:r>
            <a:r>
              <a:rPr lang="ru-RU" sz="3200" b="1" dirty="0" smtClean="0"/>
              <a:t>познавательно - творческий, краткосрочный.</a:t>
            </a:r>
          </a:p>
          <a:p>
            <a:pPr algn="just"/>
            <a:endParaRPr lang="ru-RU" sz="3200" b="1" dirty="0" smtClean="0"/>
          </a:p>
          <a:p>
            <a:pPr algn="just"/>
            <a:r>
              <a:rPr lang="ru-RU" sz="32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Участники</a:t>
            </a:r>
            <a:r>
              <a:rPr lang="ru-RU" sz="3200" b="1" i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проекта: </a:t>
            </a:r>
            <a:r>
              <a:rPr lang="ru-RU" sz="3200" b="1" dirty="0" smtClean="0"/>
              <a:t>воспитатель, </a:t>
            </a:r>
            <a:r>
              <a:rPr lang="ru-RU" sz="3200" b="1" dirty="0"/>
              <a:t>дети, родители.</a:t>
            </a:r>
          </a:p>
        </p:txBody>
      </p:sp>
    </p:spTree>
    <p:extLst>
      <p:ext uri="{BB962C8B-B14F-4D97-AF65-F5344CB8AC3E}">
        <p14:creationId xmlns:p14="http://schemas.microsoft.com/office/powerpoint/2010/main" val="391485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899592" y="285750"/>
            <a:ext cx="780149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</a:t>
            </a:r>
            <a:endParaRPr lang="ru-RU" sz="32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79512" y="1124744"/>
            <a:ext cx="8784976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	</a:t>
            </a:r>
            <a:r>
              <a:rPr lang="ru-RU" sz="2000" b="1" dirty="0" smtClean="0"/>
              <a:t>Не </a:t>
            </a:r>
            <a:r>
              <a:rPr lang="ru-RU" sz="2000" b="1" dirty="0"/>
              <a:t>случайно, среди многочисленных праздников, отмечаемых в нашей стране, «8 марта» занимает особое место. Это праздник, к которому никто не может остаться равнодушным.</a:t>
            </a:r>
          </a:p>
          <a:p>
            <a:pPr algn="just"/>
            <a:r>
              <a:rPr lang="ru-RU" sz="2000" b="1" dirty="0" smtClean="0"/>
              <a:t>	Праздник</a:t>
            </a:r>
            <a:r>
              <a:rPr lang="ru-RU" sz="2000" b="1" dirty="0"/>
              <a:t> «8 марта» служит, напоминаем необходимости уважительного отношения к труду матери в семье и обществе. И сколько бы хороших, добрых слов не было сказано мамам, сколько бы поводов для этого ни придумали, лишними они не будут, потому, что именно мама играет важную роль в жизни каждого человека. </a:t>
            </a:r>
            <a:endParaRPr lang="ru-RU" sz="2000" b="1" dirty="0" smtClean="0"/>
          </a:p>
          <a:p>
            <a:pPr algn="just"/>
            <a:r>
              <a:rPr lang="ru-RU" sz="2000" b="1" dirty="0"/>
              <a:t>	</a:t>
            </a:r>
            <a:r>
              <a:rPr lang="ru-RU" sz="2000" b="1" dirty="0" smtClean="0"/>
              <a:t>Развитие </a:t>
            </a:r>
            <a:r>
              <a:rPr lang="ru-RU" sz="2000" b="1" dirty="0"/>
              <a:t>отношений между ребенком дошкольного возраста и матерью, имеет большое значение для развития личности ребенка. От матери дети получают ласку, нежность, доброту и чуткость к людям, а от отца – мужество, силу воли, умение бороться и побеждать. Только сочетание этих качеств формирует полноценную личность.</a:t>
            </a:r>
          </a:p>
          <a:p>
            <a:pPr algn="just"/>
            <a:r>
              <a:rPr lang="ru-RU" sz="2000" b="1" dirty="0" smtClean="0"/>
              <a:t>	Данный</a:t>
            </a:r>
            <a:r>
              <a:rPr lang="ru-RU" sz="2000" b="1" dirty="0"/>
              <a:t> проект направлен на приобщение детей к общечеловеческим ценностям, любви к самому близкому и родному человеку – маме, через интегрированный подход образовательных областей.</a:t>
            </a:r>
          </a:p>
          <a:p>
            <a:pPr algn="ctr">
              <a:defRPr/>
            </a:pPr>
            <a:endParaRPr lang="ru-RU" sz="2000" i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899592" y="285750"/>
            <a:ext cx="780149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ПРОЕКТА:</a:t>
            </a:r>
            <a:endParaRPr lang="ru-RU" sz="32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79512" y="1124744"/>
            <a:ext cx="878497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	</a:t>
            </a:r>
            <a:r>
              <a:rPr lang="ru-RU" sz="2000" b="1" dirty="0" smtClean="0"/>
              <a:t>Воспитание </a:t>
            </a:r>
            <a:r>
              <a:rPr lang="ru-RU" sz="2000" b="1" dirty="0"/>
              <a:t>чувства любви и уважения к женщинам, бабушкам и мамам. Привлечение детей к изготовлению подарков для мам.</a:t>
            </a:r>
            <a:endParaRPr lang="ru-RU" sz="2000" b="1" i="1" dirty="0">
              <a:solidFill>
                <a:srgbClr val="99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671252" y="2636912"/>
            <a:ext cx="780149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ПРОЕКТА:</a:t>
            </a:r>
            <a:endParaRPr lang="ru-RU" sz="32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70956" y="3356992"/>
            <a:ext cx="8784976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	</a:t>
            </a:r>
            <a:r>
              <a:rPr lang="ru-RU" sz="2000" b="1" dirty="0" smtClean="0"/>
              <a:t>- создавать </a:t>
            </a:r>
            <a:r>
              <a:rPr lang="ru-RU" sz="2000" b="1" dirty="0"/>
              <a:t>условия для формирования у детей представлений о весеннем празднике 8 марта, о праздновании его в семье.</a:t>
            </a:r>
          </a:p>
          <a:p>
            <a:pPr algn="just"/>
            <a:r>
              <a:rPr lang="ru-RU" sz="2000" b="1" dirty="0" smtClean="0"/>
              <a:t>	- создавать </a:t>
            </a:r>
            <a:r>
              <a:rPr lang="ru-RU" sz="2000" b="1" dirty="0"/>
              <a:t>условия для формирования умения детей проявлять заботу, внимание, чуткость и ласковое отношение к маме, радовать </a:t>
            </a:r>
            <a:r>
              <a:rPr lang="ru-RU" sz="2000" b="1" dirty="0" smtClean="0"/>
              <a:t>ее.</a:t>
            </a:r>
            <a:endParaRPr lang="ru-RU" sz="2000" b="1" dirty="0"/>
          </a:p>
          <a:p>
            <a:pPr algn="just"/>
            <a:r>
              <a:rPr lang="ru-RU" sz="2000" b="1" dirty="0" smtClean="0"/>
              <a:t>	- способствовать </a:t>
            </a:r>
            <a:r>
              <a:rPr lang="ru-RU" sz="2000" b="1" dirty="0"/>
              <a:t>развитию творческих способностей </a:t>
            </a:r>
            <a:r>
              <a:rPr lang="ru-RU" sz="2000" b="1" dirty="0" smtClean="0"/>
              <a:t>воспитанников;	</a:t>
            </a:r>
          </a:p>
          <a:p>
            <a:pPr algn="just"/>
            <a:r>
              <a:rPr lang="ru-RU" sz="2000" b="1" dirty="0"/>
              <a:t>	</a:t>
            </a:r>
            <a:r>
              <a:rPr lang="ru-RU" sz="2000" b="1" dirty="0" smtClean="0"/>
              <a:t>- привлекать </a:t>
            </a:r>
            <a:r>
              <a:rPr lang="ru-RU" sz="2000" b="1" dirty="0"/>
              <a:t>детей к подготовке к празднику, а также к изготовлению подарков мамам;</a:t>
            </a:r>
          </a:p>
          <a:p>
            <a:pPr algn="just"/>
            <a:r>
              <a:rPr lang="ru-RU" sz="2000" b="1" dirty="0" smtClean="0"/>
              <a:t>	- воспитывать </a:t>
            </a:r>
            <a:r>
              <a:rPr lang="ru-RU" sz="2000" b="1" dirty="0"/>
              <a:t>у детей уважительное отношение к маме, желание быть послушным; воспитывать желание помогать маме.</a:t>
            </a:r>
          </a:p>
        </p:txBody>
      </p:sp>
    </p:spTree>
    <p:extLst>
      <p:ext uri="{BB962C8B-B14F-4D97-AF65-F5344CB8AC3E}">
        <p14:creationId xmlns:p14="http://schemas.microsoft.com/office/powerpoint/2010/main" val="3696798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899592" y="285750"/>
            <a:ext cx="780149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МЕТОДЫ РЕАЛИЗАЦИИ ПРОЕКТА:</a:t>
            </a:r>
            <a:endParaRPr lang="ru-RU" sz="32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79512" y="1988840"/>
            <a:ext cx="878497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800" b="1" dirty="0" smtClean="0"/>
              <a:t>	- наблюдение;</a:t>
            </a:r>
            <a:endParaRPr lang="ru-RU" sz="2800" b="1" dirty="0"/>
          </a:p>
          <a:p>
            <a:r>
              <a:rPr lang="ru-RU" sz="2800" b="1" dirty="0" smtClean="0"/>
              <a:t>	- беседы;</a:t>
            </a:r>
            <a:endParaRPr lang="ru-RU" sz="2800" b="1" dirty="0"/>
          </a:p>
          <a:p>
            <a:r>
              <a:rPr lang="ru-RU" sz="2800" b="1" dirty="0" smtClean="0"/>
              <a:t>	- чтение </a:t>
            </a:r>
            <a:r>
              <a:rPr lang="ru-RU" sz="2800" b="1" dirty="0"/>
              <a:t>художественной </a:t>
            </a:r>
            <a:r>
              <a:rPr lang="ru-RU" sz="2800" b="1" dirty="0" smtClean="0"/>
              <a:t>литературы;</a:t>
            </a:r>
            <a:endParaRPr lang="ru-RU" sz="2800" b="1" dirty="0"/>
          </a:p>
          <a:p>
            <a:r>
              <a:rPr lang="ru-RU" sz="2800" b="1" dirty="0" smtClean="0"/>
              <a:t>	- игровые методы;</a:t>
            </a:r>
            <a:endParaRPr lang="ru-RU" sz="2800" b="1" dirty="0"/>
          </a:p>
          <a:p>
            <a:r>
              <a:rPr lang="ru-RU" sz="2800" b="1" dirty="0" smtClean="0"/>
              <a:t>	- творческая </a:t>
            </a:r>
            <a:r>
              <a:rPr lang="ru-RU" sz="2800" b="1" dirty="0"/>
              <a:t>деятельность </a:t>
            </a:r>
            <a:r>
              <a:rPr lang="ru-RU" sz="2800" b="1" dirty="0" smtClean="0"/>
              <a:t>детей;</a:t>
            </a:r>
            <a:endParaRPr lang="ru-RU" sz="2800" b="1" dirty="0"/>
          </a:p>
          <a:p>
            <a:r>
              <a:rPr lang="ru-RU" sz="2800" b="1" dirty="0" smtClean="0"/>
              <a:t>	- рассматривание картинок.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03828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79512" y="1556792"/>
            <a:ext cx="878497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	- </a:t>
            </a:r>
            <a:r>
              <a:rPr lang="ru-RU" sz="2000" b="1" dirty="0" smtClean="0"/>
              <a:t>в </a:t>
            </a:r>
            <a:r>
              <a:rPr lang="ru-RU" sz="2000" b="1" dirty="0"/>
              <a:t>процессе бесед, рассматривания иллюстраций, чтения стихотворений - расширяются представления детей о празднике «8 Марта», о своей </a:t>
            </a:r>
            <a:r>
              <a:rPr lang="ru-RU" sz="2000" b="1" dirty="0" smtClean="0"/>
              <a:t>маме;</a:t>
            </a:r>
          </a:p>
          <a:p>
            <a:pPr algn="just"/>
            <a:r>
              <a:rPr lang="ru-RU" sz="2000" b="1" dirty="0"/>
              <a:t>	</a:t>
            </a:r>
            <a:r>
              <a:rPr lang="ru-RU" sz="2000" b="1" dirty="0" smtClean="0"/>
              <a:t>- значимость </a:t>
            </a:r>
            <a:r>
              <a:rPr lang="ru-RU" sz="2000" b="1" dirty="0"/>
              <a:t>матери в жизни каждого человека;</a:t>
            </a:r>
          </a:p>
          <a:p>
            <a:pPr algn="just"/>
            <a:r>
              <a:rPr lang="ru-RU" sz="2000" b="1" dirty="0" smtClean="0"/>
              <a:t>	- раскрываются </a:t>
            </a:r>
            <a:r>
              <a:rPr lang="ru-RU" sz="2000" b="1" dirty="0"/>
              <a:t>возможности и творческие способности детей через разнообразные виды деятельности;</a:t>
            </a:r>
          </a:p>
          <a:p>
            <a:pPr algn="just"/>
            <a:r>
              <a:rPr lang="ru-RU" sz="2000" b="1" dirty="0" smtClean="0"/>
              <a:t>	- дети </a:t>
            </a:r>
            <a:r>
              <a:rPr lang="ru-RU" sz="2000" b="1" dirty="0"/>
              <a:t>умеют проявлять внимательное, заботливое, уважительное и благодарное отношение к своей маме, понимают значимость такого отношения;</a:t>
            </a:r>
          </a:p>
          <a:p>
            <a:pPr algn="just"/>
            <a:r>
              <a:rPr lang="ru-RU" sz="2000" b="1" dirty="0" smtClean="0"/>
              <a:t>	- дети </a:t>
            </a:r>
            <a:r>
              <a:rPr lang="ru-RU" sz="2000" b="1" dirty="0"/>
              <a:t>проявляют стремление помочь маме;</a:t>
            </a:r>
          </a:p>
          <a:p>
            <a:pPr algn="just"/>
            <a:r>
              <a:rPr lang="ru-RU" sz="2000" b="1" dirty="0"/>
              <a:t>	</a:t>
            </a:r>
            <a:r>
              <a:rPr lang="ru-RU" sz="2000" b="1" dirty="0" smtClean="0"/>
              <a:t>- пополняется </a:t>
            </a:r>
            <a:r>
              <a:rPr lang="ru-RU" sz="2000" b="1" dirty="0"/>
              <a:t>словарный запас </a:t>
            </a:r>
            <a:r>
              <a:rPr lang="ru-RU" sz="2000" b="1" dirty="0" smtClean="0"/>
              <a:t>детей.</a:t>
            </a:r>
            <a:endParaRPr lang="ru-RU" sz="2000" b="1" dirty="0"/>
          </a:p>
          <a:p>
            <a:pPr algn="just"/>
            <a:r>
              <a:rPr lang="ru-RU" sz="2000" b="1" dirty="0" smtClean="0"/>
              <a:t>	</a:t>
            </a:r>
            <a:endParaRPr lang="ru-RU" sz="2000" b="1" dirty="0">
              <a:solidFill>
                <a:srgbClr val="B00000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899592" y="285750"/>
            <a:ext cx="780149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ПРЕДПОЛАГАЕМЫЙ РЕЗУЛЬТАТ</a:t>
            </a:r>
            <a:endParaRPr lang="ru-RU" sz="32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3136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827584" y="260648"/>
            <a:ext cx="780149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РЕАЛИЗАЦИИ ПРОЕКТА:</a:t>
            </a:r>
            <a:endParaRPr lang="ru-RU" sz="32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77525" y="1340768"/>
            <a:ext cx="8784976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	</a:t>
            </a:r>
          </a:p>
          <a:p>
            <a:pPr algn="ctr"/>
            <a:r>
              <a:rPr lang="ru-RU" sz="32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</a:t>
            </a:r>
            <a:r>
              <a:rPr lang="ru-RU" sz="32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этап: </a:t>
            </a:r>
            <a:r>
              <a:rPr lang="ru-RU" sz="32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подготовительный</a:t>
            </a:r>
            <a:endParaRPr lang="ru-RU" sz="32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32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sz="3200" dirty="0" smtClean="0"/>
              <a:t>	- </a:t>
            </a:r>
            <a:r>
              <a:rPr lang="ru-RU" sz="2000" b="1" dirty="0" smtClean="0"/>
              <a:t>Беседа </a:t>
            </a:r>
            <a:r>
              <a:rPr lang="ru-RU" sz="2000" b="1" dirty="0"/>
              <a:t>с родителями о предстоящей деятельности, консультации для родителей.</a:t>
            </a:r>
          </a:p>
          <a:p>
            <a:pPr algn="just"/>
            <a:r>
              <a:rPr lang="ru-RU" sz="2000" b="1" dirty="0" smtClean="0"/>
              <a:t>	- Создать </a:t>
            </a:r>
            <a:r>
              <a:rPr lang="ru-RU" sz="2000" b="1" dirty="0"/>
              <a:t>развивающую среду: подобрать материалы, игрушки, атрибуты для игровой деятельности, дидактические игры, иллюстрированный материал, художественную литературу по теме «8 марта».</a:t>
            </a:r>
          </a:p>
          <a:p>
            <a:pPr algn="just"/>
            <a:r>
              <a:rPr lang="ru-RU" sz="2000" b="1" dirty="0" smtClean="0"/>
              <a:t>	- Подобрать </a:t>
            </a:r>
            <a:r>
              <a:rPr lang="ru-RU" sz="2000" b="1" dirty="0"/>
              <a:t>материал для продуктивной деятельности</a:t>
            </a:r>
            <a:r>
              <a:rPr lang="ru-RU" sz="2000" b="1" dirty="0" smtClean="0"/>
              <a:t>.</a:t>
            </a:r>
            <a:endParaRPr lang="ru-RU" sz="2000" b="1" dirty="0"/>
          </a:p>
          <a:p>
            <a:pPr algn="just"/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25884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827584" y="260648"/>
            <a:ext cx="780149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РЕАЛИЗАЦИИ ПРОЕКТА:</a:t>
            </a:r>
            <a:endParaRPr lang="ru-RU" sz="32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77525" y="1340768"/>
            <a:ext cx="8784976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	</a:t>
            </a:r>
          </a:p>
          <a:p>
            <a:pPr algn="ctr"/>
            <a:r>
              <a:rPr lang="ru-RU" sz="32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этап: </a:t>
            </a:r>
            <a:r>
              <a:rPr lang="ru-RU" sz="32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основной</a:t>
            </a:r>
          </a:p>
          <a:p>
            <a:pPr algn="ctr"/>
            <a:endParaRPr lang="ru-RU" sz="3200" b="1" i="1" dirty="0">
              <a:solidFill>
                <a:srgbClr val="7030A0"/>
              </a:solidFill>
            </a:endParaRPr>
          </a:p>
          <a:p>
            <a:pPr algn="just"/>
            <a:r>
              <a:rPr lang="ru-RU" sz="2000" b="1" dirty="0" smtClean="0"/>
              <a:t>	- Беседа </a:t>
            </a:r>
            <a:r>
              <a:rPr lang="ru-RU" sz="2000" b="1" dirty="0"/>
              <a:t>с детьми: «Какая моя мама». </a:t>
            </a:r>
            <a:endParaRPr lang="ru-RU" sz="2000" b="1" dirty="0" smtClean="0"/>
          </a:p>
          <a:p>
            <a:pPr algn="just"/>
            <a:r>
              <a:rPr lang="ru-RU" sz="2000" b="1" dirty="0"/>
              <a:t>	</a:t>
            </a:r>
            <a:r>
              <a:rPr lang="ru-RU" sz="2000" b="1" dirty="0" smtClean="0"/>
              <a:t>- Просмотр </a:t>
            </a:r>
            <a:r>
              <a:rPr lang="ru-RU" sz="2000" b="1" dirty="0"/>
              <a:t>альбома о весне и иллюстраций о празднике </a:t>
            </a:r>
            <a:r>
              <a:rPr lang="ru-RU" sz="2000" b="1" dirty="0" smtClean="0"/>
              <a:t>«8</a:t>
            </a:r>
            <a:r>
              <a:rPr lang="ru-RU" sz="2000" b="1" dirty="0"/>
              <a:t> </a:t>
            </a:r>
            <a:r>
              <a:rPr lang="ru-RU" sz="2000" b="1" dirty="0" smtClean="0"/>
              <a:t>марта».</a:t>
            </a:r>
            <a:endParaRPr lang="ru-RU" sz="2000" b="1" dirty="0"/>
          </a:p>
          <a:p>
            <a:pPr algn="just"/>
            <a:r>
              <a:rPr lang="ru-RU" sz="2000" b="1" dirty="0" smtClean="0"/>
              <a:t>	- Украшение группы к празднику «8 марта».</a:t>
            </a:r>
            <a:endParaRPr lang="ru-RU" sz="2000" b="1" dirty="0"/>
          </a:p>
          <a:p>
            <a:pPr algn="just"/>
            <a:r>
              <a:rPr lang="ru-RU" sz="2000" b="1" dirty="0" smtClean="0"/>
              <a:t>	- Формирование </a:t>
            </a:r>
            <a:r>
              <a:rPr lang="ru-RU" sz="2000" b="1" dirty="0"/>
              <a:t>игровой среды в группе и деятельности детей</a:t>
            </a:r>
            <a:r>
              <a:rPr lang="ru-RU" sz="2000" b="1" dirty="0" smtClean="0"/>
              <a:t>.</a:t>
            </a:r>
          </a:p>
          <a:p>
            <a:pPr algn="just"/>
            <a:r>
              <a:rPr lang="ru-RU" sz="2000" b="1" dirty="0"/>
              <a:t>	</a:t>
            </a:r>
            <a:r>
              <a:rPr lang="ru-RU" sz="2000" b="1" dirty="0" smtClean="0"/>
              <a:t>- Аппликация</a:t>
            </a:r>
            <a:r>
              <a:rPr lang="ru-RU" sz="2000" b="1" dirty="0"/>
              <a:t>: </a:t>
            </a:r>
            <a:r>
              <a:rPr lang="ru-RU" sz="2000" b="1" dirty="0" smtClean="0"/>
              <a:t>Открытка «Тюльпаны </a:t>
            </a:r>
            <a:r>
              <a:rPr lang="ru-RU" sz="2000" b="1" dirty="0"/>
              <a:t>для любимой мамы</a:t>
            </a:r>
            <a:r>
              <a:rPr lang="ru-RU" sz="2000" b="1" dirty="0" smtClean="0"/>
              <a:t>».</a:t>
            </a:r>
          </a:p>
          <a:p>
            <a:pPr algn="just"/>
            <a:r>
              <a:rPr lang="ru-RU" sz="2000" b="1" dirty="0"/>
              <a:t>	</a:t>
            </a:r>
            <a:r>
              <a:rPr lang="ru-RU" sz="2000" b="1" dirty="0" smtClean="0"/>
              <a:t>- Коллективная работа: Стенгазета «ПОЗДРАВЛЯЕМ наших МАМ».</a:t>
            </a:r>
          </a:p>
          <a:p>
            <a:r>
              <a:rPr lang="ru-RU" sz="2000" b="1" dirty="0"/>
              <a:t>	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261275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827584" y="260648"/>
            <a:ext cx="780149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РЕАЛИЗАЦИИ ПРОЕКТА:</a:t>
            </a:r>
            <a:endParaRPr lang="ru-RU" sz="32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77525" y="1340768"/>
            <a:ext cx="8784976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	</a:t>
            </a:r>
          </a:p>
          <a:p>
            <a:pPr algn="ctr"/>
            <a:r>
              <a:rPr lang="ru-RU" sz="32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этап: </a:t>
            </a:r>
            <a:r>
              <a:rPr lang="ru-RU" sz="32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итоговый</a:t>
            </a:r>
          </a:p>
          <a:p>
            <a:pPr algn="ctr"/>
            <a:endParaRPr lang="ru-RU" sz="3200" b="1" i="1" dirty="0">
              <a:solidFill>
                <a:srgbClr val="7030A0"/>
              </a:solidFill>
            </a:endParaRPr>
          </a:p>
          <a:p>
            <a:r>
              <a:rPr lang="ru-RU" sz="2000" b="1" dirty="0" smtClean="0"/>
              <a:t>	</a:t>
            </a:r>
          </a:p>
          <a:p>
            <a:pPr marL="342900" indent="-342900">
              <a:buFontTx/>
              <a:buChar char="-"/>
            </a:pPr>
            <a:r>
              <a:rPr lang="ru-RU" sz="2000" b="1" dirty="0" smtClean="0"/>
              <a:t>Утренник</a:t>
            </a:r>
            <a:r>
              <a:rPr lang="ru-RU" sz="2000" b="1" dirty="0"/>
              <a:t>, посвященный празднику </a:t>
            </a:r>
            <a:r>
              <a:rPr lang="ru-RU" sz="2000" b="1" dirty="0" smtClean="0"/>
              <a:t>«8</a:t>
            </a:r>
            <a:r>
              <a:rPr lang="ru-RU" sz="2000" b="1" dirty="0"/>
              <a:t> </a:t>
            </a:r>
            <a:r>
              <a:rPr lang="ru-RU" sz="2000" b="1" dirty="0" smtClean="0"/>
              <a:t>марта».</a:t>
            </a:r>
          </a:p>
          <a:p>
            <a:pPr marL="342900" indent="-342900">
              <a:buFontTx/>
              <a:buChar char="-"/>
            </a:pPr>
            <a:endParaRPr lang="ru-RU" sz="2000" b="1" dirty="0" smtClean="0"/>
          </a:p>
          <a:p>
            <a:pPr marL="342900" indent="-342900">
              <a:buFontTx/>
              <a:buChar char="-"/>
            </a:pPr>
            <a:r>
              <a:rPr lang="ru-RU" sz="2000" dirty="0"/>
              <a:t> </a:t>
            </a:r>
            <a:r>
              <a:rPr lang="ru-RU" sz="2000" b="1" dirty="0"/>
              <a:t>Подведение итогов проектной </a:t>
            </a:r>
            <a:r>
              <a:rPr lang="ru-RU" sz="2000" b="1" dirty="0" smtClean="0"/>
              <a:t>деятельности.</a:t>
            </a:r>
          </a:p>
          <a:p>
            <a:pPr marL="342900" indent="-342900">
              <a:buFontTx/>
              <a:buChar char="-"/>
            </a:pPr>
            <a:endParaRPr lang="ru-RU" sz="2000" b="1" dirty="0" smtClean="0"/>
          </a:p>
          <a:p>
            <a:pPr marL="342900" indent="-342900">
              <a:buFontTx/>
              <a:buChar char="-"/>
            </a:pPr>
            <a:r>
              <a:rPr lang="ru-RU" sz="2000" b="1" dirty="0" smtClean="0"/>
              <a:t> </a:t>
            </a:r>
            <a:r>
              <a:rPr lang="ru-RU" sz="2000" b="1" dirty="0"/>
              <a:t>Создание </a:t>
            </a:r>
            <a:r>
              <a:rPr lang="ru-RU" sz="2000" b="1" dirty="0" smtClean="0"/>
              <a:t>презентации.</a:t>
            </a:r>
            <a:endParaRPr lang="ru-RU" sz="2000" b="1" dirty="0"/>
          </a:p>
          <a:p>
            <a:pPr marL="342900" indent="-342900">
              <a:buFontTx/>
              <a:buChar char="-"/>
            </a:pPr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/>
          </a:p>
          <a:p>
            <a:r>
              <a:rPr lang="ru-RU" sz="2000" b="1" dirty="0" smtClean="0"/>
              <a:t>	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175147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578</TotalTime>
  <Words>86</Words>
  <Application>Microsoft Office PowerPoint</Application>
  <PresentationFormat>Экран (4:3)</PresentationFormat>
  <Paragraphs>113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Оформление по умолчанию</vt:lpstr>
      <vt:lpstr>Проект на тему: «8 Марта – праздник мам»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123</cp:lastModifiedBy>
  <cp:revision>87</cp:revision>
  <dcterms:created xsi:type="dcterms:W3CDTF">2012-08-12T16:04:58Z</dcterms:created>
  <dcterms:modified xsi:type="dcterms:W3CDTF">2021-05-08T19:08:55Z</dcterms:modified>
</cp:coreProperties>
</file>