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ms-powerpoint.revisioninfo+xml" PartName="/ppt/revisionInfo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4E5C87-EAC6-41BF-92A9-F1EB544FE5AD}" v="444" dt="2021-05-15T16:06:32.336"/>
    <p1510:client id="{6DE63025-86BD-4D40-9C18-2FE107F229FD}" v="289" dt="2021-05-15T16:29:40.641"/>
    <p1510:client id="{F24BD47A-7743-4F8D-A5BC-1DD9ACB973D2}" v="1084" dt="2021-05-15T18:07:37.3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5/15/2021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134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5/15/2021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939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5/15/2021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941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5/15/2021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246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5/15/2021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987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5/15/2021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444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5/15/2021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100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5/15/2021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774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5/15/2021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675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5/15/2021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816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5/15/2021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99670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5/15/2021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923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67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5.jpeg" Type="http://schemas.openxmlformats.org/officeDocument/2006/relationships/image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4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6.xml" Type="http://schemas.openxmlformats.org/officeDocument/2006/relationships/slideLayout"/><Relationship Id="rId5" Target="../media/image7.jpeg" Type="http://schemas.openxmlformats.org/officeDocument/2006/relationships/image"/><Relationship Id="rId4" Target="../media/image9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6.xml" Type="http://schemas.openxmlformats.org/officeDocument/2006/relationships/slideLayout"/><Relationship Id="rId6" Target="../media/image12.jpeg" Type="http://schemas.openxmlformats.org/officeDocument/2006/relationships/image"/><Relationship Id="rId5" Target="../media/image11.jpeg" Type="http://schemas.openxmlformats.org/officeDocument/2006/relationships/image"/><Relationship Id="rId4" Target="../media/image10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12FDBBD1-1F7B-4EF4-B524-B32DC7C829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5" descr="Изображение выглядит как внутренний, стена, окно, комната&#10;&#10;Автоматически созданное описание">
            <a:extLst>
              <a:ext uri="{FF2B5EF4-FFF2-40B4-BE49-F238E27FC236}">
                <a16:creationId xmlns:a16="http://schemas.microsoft.com/office/drawing/2014/main" id="{286E3AC2-C4A2-4F4B-8F21-271CEE5DDE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452"/>
          <a:stretch/>
        </p:blipFill>
        <p:spPr>
          <a:xfrm>
            <a:off x="20" y="10"/>
            <a:ext cx="4657324" cy="6857990"/>
          </a:xfrm>
          <a:prstGeom prst="rect">
            <a:avLst/>
          </a:prstGeom>
        </p:spPr>
      </p:pic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D25D59A6-DF28-47EC-BECF-62C77BE585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981" r="2" b="2"/>
          <a:stretch/>
        </p:blipFill>
        <p:spPr>
          <a:xfrm>
            <a:off x="4657346" y="10"/>
            <a:ext cx="7534654" cy="685799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95067" y="1808532"/>
            <a:ext cx="5452527" cy="324093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61010" y="1975104"/>
            <a:ext cx="5120640" cy="290779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64A958-B199-4D14-9109-B0D9DA63A5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33793" y="2355458"/>
            <a:ext cx="4775075" cy="1630907"/>
          </a:xfrm>
        </p:spPr>
        <p:txBody>
          <a:bodyPr>
            <a:normAutofit/>
          </a:bodyPr>
          <a:lstStyle/>
          <a:p>
            <a:r>
              <a:rPr lang="ru-RU" sz="3700" b="1">
                <a:solidFill>
                  <a:srgbClr val="FF0000"/>
                </a:solidFill>
                <a:latin typeface="Times New Roman"/>
                <a:cs typeface="Calibri Light"/>
              </a:rPr>
              <a:t>День рождения детского сада "Фантазия"</a:t>
            </a:r>
            <a:endParaRPr lang="ru-RU" sz="3700" b="1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3680FA5-426B-46F8-AFF8-AC7B47C44D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33793" y="3995988"/>
            <a:ext cx="4775075" cy="559656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1700">
                <a:solidFill>
                  <a:schemeClr val="tx1"/>
                </a:solidFill>
                <a:latin typeface="Times New Roman"/>
                <a:cs typeface="Calibri"/>
              </a:rPr>
              <a:t>Подготовила воспитатель: Камалетдинова Н.А.</a:t>
            </a:r>
            <a:r>
              <a:rPr lang="ru-RU" sz="1700">
                <a:solidFill>
                  <a:schemeClr val="tx1"/>
                </a:solidFill>
                <a:cs typeface="Calibri"/>
              </a:rPr>
              <a:t> </a:t>
            </a:r>
            <a:endParaRPr lang="ru-RU" sz="17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27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CD7B8A97-A55C-4B63-9224-277C84F4B6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Рисунок 6" descr="Изображение выглядит как человек, внутренний, ребенок, спальня&#10;&#10;Автоматически созданное описание">
            <a:extLst>
              <a:ext uri="{FF2B5EF4-FFF2-40B4-BE49-F238E27FC236}">
                <a16:creationId xmlns:a16="http://schemas.microsoft.com/office/drawing/2014/main" id="{C6445428-DB7C-4613-B2B3-F36C8E9140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271" r="-3" b="-3"/>
          <a:stretch/>
        </p:blipFill>
        <p:spPr>
          <a:xfrm>
            <a:off x="233261" y="233264"/>
            <a:ext cx="3324388" cy="3755625"/>
          </a:xfrm>
          <a:prstGeom prst="rect">
            <a:avLst/>
          </a:prstGeom>
        </p:spPr>
      </p:pic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7FFB0578-3EC5-4562-B527-EBD011993B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8174" r="6" b="6"/>
          <a:stretch/>
        </p:blipFill>
        <p:spPr>
          <a:xfrm>
            <a:off x="3643754" y="245169"/>
            <a:ext cx="2765828" cy="253973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6E2D67D-01A2-4277-8EA0-1560E7E95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3264" y="4080330"/>
            <a:ext cx="3324388" cy="2544406"/>
          </a:xfrm>
          <a:prstGeom prst="rect">
            <a:avLst/>
          </a:prstGeom>
          <a:solidFill>
            <a:srgbClr val="3B3E66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Рисунок 7" descr="Изображение выглядит как внутренний, пол&#10;&#10;Автоматически созданное описание">
            <a:extLst>
              <a:ext uri="{FF2B5EF4-FFF2-40B4-BE49-F238E27FC236}">
                <a16:creationId xmlns:a16="http://schemas.microsoft.com/office/drawing/2014/main" id="{1C80E7E5-9D05-49E7-ACE5-67A2C6311EF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56" r="3" b="3"/>
          <a:stretch/>
        </p:blipFill>
        <p:spPr>
          <a:xfrm>
            <a:off x="3649090" y="2874855"/>
            <a:ext cx="2765828" cy="374987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6A5D548-4865-4D5F-97A6-2D8C1657B2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79451" y="233264"/>
            <a:ext cx="5362178" cy="6391471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FFB280C-BA0C-49DC-926F-5BB41ADF0A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08711" y="374903"/>
            <a:ext cx="510365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DC801D-8CF0-4D4F-86D5-22B8D55E1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4082" y="642594"/>
            <a:ext cx="4472921" cy="1371600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en-US" sz="40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41896F-E97F-4800-87F4-E8E22A10B4C6}"/>
              </a:ext>
            </a:extLst>
          </p:cNvPr>
          <p:cNvSpPr txBox="1"/>
          <p:nvPr/>
        </p:nvSpPr>
        <p:spPr>
          <a:xfrm>
            <a:off x="7064082" y="2103120"/>
            <a:ext cx="4472921" cy="3931920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Ctr="0" forceAA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</a:pPr>
            <a:r>
              <a:rPr lang="en-US" b="1">
                <a:solidFill>
                  <a:srgbClr val="7030A0"/>
                </a:solidFill>
                <a:latin typeface="Times New Roman"/>
                <a:cs typeface="Times New Roman"/>
              </a:rPr>
              <a:t>Цель мероприятия: сформировать и систематизировать представления детей о детском саде, его истории.</a:t>
            </a:r>
            <a:endParaRPr lang="ru-RU"/>
          </a:p>
          <a:p>
            <a:pPr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</a:pPr>
            <a:r>
              <a:rPr lang="en-US" b="1">
                <a:solidFill>
                  <a:srgbClr val="7030A0"/>
                </a:solidFill>
                <a:latin typeface="Times New Roman"/>
                <a:cs typeface="Times New Roman"/>
              </a:rPr>
              <a:t>учить отражать знания и впечатления в художественно – продуктивной, конструктивной, игровой деятельности</a:t>
            </a:r>
          </a:p>
          <a:p>
            <a:pPr indent="-182880"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</a:pP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A0A73D-0D37-4D2B-ACB0-15CE2A910ECC}"/>
              </a:ext>
            </a:extLst>
          </p:cNvPr>
          <p:cNvSpPr txBox="1"/>
          <p:nvPr/>
        </p:nvSpPr>
        <p:spPr>
          <a:xfrm>
            <a:off x="4724400" y="32004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21252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5747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904DB13E-F722-4ED6-BB00-556651E95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579344F8-71D5-40D4-B4C7-20B459022E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0807B62-76AA-4BA3-A701-E540883998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17DB5C5-46D5-4E05-BE20-C7B8E91124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26428D7-C6F3-473D-A360-A3F5C3E872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E538B089-67A4-4EFE-9EF8-1C2BE322F0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5A33613-E192-4BF7-BB72-35A8A8E89C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C4CB6F3-3B1D-4DA4-BC12-39CC745B6B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7CE25351-B4C4-4F60-94BF-6DD90C280F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D38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F02B940-1F3E-4342-86C3-C7CA607454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6732997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3278D40-6AE3-4A20-A4E9-1B915FDF0A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91973" y="643464"/>
            <a:ext cx="4143830" cy="5566305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A1FDA11-804E-4E6E-BFFB-F7C6F711CC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7364" y="806860"/>
            <a:ext cx="3813048" cy="523951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00C284-2599-4BFE-B10D-2B5C4B421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7225" y="1559768"/>
            <a:ext cx="2978281" cy="313537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83000"/>
              </a:lnSpc>
            </a:pPr>
            <a:r>
              <a:rPr lang="en-US" sz="2600" cap="all" spc="-100">
                <a:solidFill>
                  <a:srgbClr val="FF0000"/>
                </a:solidFill>
                <a:latin typeface="Times New Roman"/>
                <a:cs typeface="Times New Roman"/>
              </a:rPr>
              <a:t>В гости приходила игрушка уточка, которая рассказала , что у детского сада  День рождение </a:t>
            </a:r>
          </a:p>
        </p:txBody>
      </p:sp>
      <p:pic>
        <p:nvPicPr>
          <p:cNvPr id="6" name="Рисунок 6" descr="Изображение выглядит как внутренний, человек, окно, спальня&#10;&#10;Автоматически созданное описание">
            <a:extLst>
              <a:ext uri="{FF2B5EF4-FFF2-40B4-BE49-F238E27FC236}">
                <a16:creationId xmlns:a16="http://schemas.microsoft.com/office/drawing/2014/main" id="{AB8C4F87-8DF3-45F0-B783-4AB900E348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889" r="-1" b="20618"/>
          <a:stretch/>
        </p:blipFill>
        <p:spPr>
          <a:xfrm>
            <a:off x="-1864" y="10"/>
            <a:ext cx="3704747" cy="3383270"/>
          </a:xfrm>
          <a:prstGeom prst="rect">
            <a:avLst/>
          </a:prstGeom>
        </p:spPr>
      </p:pic>
      <p:pic>
        <p:nvPicPr>
          <p:cNvPr id="13" name="Рисунок 14" descr="Изображение выглядит как внутренний, стена, окно, комната&#10;&#10;Автоматически созданное описание">
            <a:extLst>
              <a:ext uri="{FF2B5EF4-FFF2-40B4-BE49-F238E27FC236}">
                <a16:creationId xmlns:a16="http://schemas.microsoft.com/office/drawing/2014/main" id="{E9C7364F-91AC-4141-BBA6-FEFE23CD5B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145" r="-5" b="-5"/>
          <a:stretch/>
        </p:blipFill>
        <p:spPr>
          <a:xfrm>
            <a:off x="364242" y="3655919"/>
            <a:ext cx="2792840" cy="3383280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F58E0BB1-09F5-4F43-84F2-37CD6C6036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03768" y="640856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23955ED-8A3E-41D9-BF4F-69E2290C1E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8068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4762D2B-379B-4D5A-A3F8-A76B27F45E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309708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3AF46179-2B68-4E50-AA70-03E3D90852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8068" y="1286150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8" descr="Изображение выглядит как внутренний, ребенок, маленький&#10;&#10;Автоматически созданное описание">
            <a:extLst>
              <a:ext uri="{FF2B5EF4-FFF2-40B4-BE49-F238E27FC236}">
                <a16:creationId xmlns:a16="http://schemas.microsoft.com/office/drawing/2014/main" id="{5027712B-84F8-45F8-A3D0-2A7C5EE1108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-4" b="9012"/>
          <a:stretch/>
        </p:blipFill>
        <p:spPr>
          <a:xfrm>
            <a:off x="3778705" y="-1252"/>
            <a:ext cx="2788900" cy="338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683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04DB13E-F722-4ED6-BB00-556651E95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419E3D9-C5FB-41A9-B6D2-DFB210BB62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67909BF-1DF7-4ACE-8F58-6CF719BB27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9E8BEDB-0BBC-4F21-9CFB-8530D664C3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26428D7-C6F3-473D-A360-A3F5C3E872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1D6D676-6F2F-4446-9935-2D8D038214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9BAEA2B-9C25-4B43-8C9A-A9D0C3E9B1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1FC5F3A-7F1A-4EE8-A913-C8E96ACC3C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420551B3-B4DA-48EE-988C-4FAEAEB5C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E738E492-F6C7-41EB-B734-D1C308D038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211" b="7539"/>
          <a:stretch/>
        </p:blipFill>
        <p:spPr>
          <a:xfrm>
            <a:off x="-1" y="10"/>
            <a:ext cx="12192000" cy="6857988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0B121716-8B64-478F-ABDB-17030AD1B7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" y="4530071"/>
            <a:ext cx="12191999" cy="2327926"/>
          </a:xfrm>
          <a:prstGeom prst="rect">
            <a:avLst/>
          </a:prstGeom>
          <a:gradFill flip="none" rotWithShape="1">
            <a:gsLst>
              <a:gs pos="24000">
                <a:schemeClr val="bg1">
                  <a:alpha val="20000"/>
                </a:schemeClr>
              </a:gs>
              <a:gs pos="78000">
                <a:schemeClr val="bg1">
                  <a:alpha val="30000"/>
                </a:schemeClr>
              </a:gs>
              <a:gs pos="50000">
                <a:schemeClr val="bg1">
                  <a:alpha val="30000"/>
                </a:schemeClr>
              </a:gs>
              <a:gs pos="100000">
                <a:schemeClr val="bg1">
                  <a:alpha val="40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00C284-2599-4BFE-B10D-2B5C4B421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723" y="4956811"/>
            <a:ext cx="11439414" cy="89743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800" b="1" cap="all" spc="-100">
                <a:solidFill>
                  <a:srgbClr val="7030A0"/>
                </a:solidFill>
                <a:latin typeface="Times New Roman"/>
                <a:ea typeface="+mj-lt"/>
                <a:cs typeface="+mj-lt"/>
              </a:rPr>
              <a:t>ПСИХОЛОГ ЕвГЕНИЯ СЕРГЕЕВНА ПРОВЕЛА С ДЕТЬМИ ВЕСЕЛЫЕ ИГРЫ</a:t>
            </a:r>
          </a:p>
          <a:p>
            <a:pPr algn="ctr">
              <a:lnSpc>
                <a:spcPct val="83000"/>
              </a:lnSpc>
            </a:pPr>
            <a:endParaRPr lang="en-US" sz="4400" cap="all" spc="-100" dirty="0">
              <a:solidFill>
                <a:schemeClr val="tx1"/>
              </a:solidFill>
            </a:endParaRPr>
          </a:p>
        </p:txBody>
      </p:sp>
      <p:pic>
        <p:nvPicPr>
          <p:cNvPr id="4" name="Рисунок 4" descr="Изображение выглядит как человек, внутренний, ребенок, группа&#10;&#10;Автоматически созданное описание">
            <a:extLst>
              <a:ext uri="{FF2B5EF4-FFF2-40B4-BE49-F238E27FC236}">
                <a16:creationId xmlns:a16="http://schemas.microsoft.com/office/drawing/2014/main" id="{3F34C66D-A056-4CA3-9C99-EF877C6D66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8866" y="577241"/>
            <a:ext cx="2743200" cy="3657600"/>
          </a:xfrm>
          <a:prstGeom prst="rect">
            <a:avLst/>
          </a:prstGeom>
        </p:spPr>
      </p:pic>
      <p:pic>
        <p:nvPicPr>
          <p:cNvPr id="5" name="Рисунок 5" descr="Изображение выглядит как внутренний, человек, ребенок, пол&#10;&#10;Автоматически созданное описание">
            <a:extLst>
              <a:ext uri="{FF2B5EF4-FFF2-40B4-BE49-F238E27FC236}">
                <a16:creationId xmlns:a16="http://schemas.microsoft.com/office/drawing/2014/main" id="{1389B80D-2C90-4EE3-8B87-5AB277A3DD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9222" y="577241"/>
            <a:ext cx="2743200" cy="3657600"/>
          </a:xfrm>
          <a:prstGeom prst="rect">
            <a:avLst/>
          </a:prstGeom>
        </p:spPr>
      </p:pic>
      <p:pic>
        <p:nvPicPr>
          <p:cNvPr id="6" name="Рисунок 6" descr="Изображение выглядит как внутренний, ребенок, маленький&#10;&#10;Автоматически созданное описание">
            <a:extLst>
              <a:ext uri="{FF2B5EF4-FFF2-40B4-BE49-F238E27FC236}">
                <a16:creationId xmlns:a16="http://schemas.microsoft.com/office/drawing/2014/main" id="{D4FC9661-E00F-4E35-9DEA-45B3C9C6D2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7112" y="577241"/>
            <a:ext cx="27432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5139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04DB13E-F722-4ED6-BB00-556651E95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419E3D9-C5FB-41A9-B6D2-DFB210BB62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67909BF-1DF7-4ACE-8F58-6CF719BB27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9E8BEDB-0BBC-4F21-9CFB-8530D664C3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26428D7-C6F3-473D-A360-A3F5C3E872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1D6D676-6F2F-4446-9935-2D8D038214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9BAEA2B-9C25-4B43-8C9A-A9D0C3E9B1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1FC5F3A-7F1A-4EE8-A913-C8E96ACC3C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420551B3-B4DA-48EE-988C-4FAEAEB5C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E738E492-F6C7-41EB-B734-D1C308D038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211" b="7539"/>
          <a:stretch/>
        </p:blipFill>
        <p:spPr>
          <a:xfrm>
            <a:off x="-1" y="10"/>
            <a:ext cx="12192000" cy="6857988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0B121716-8B64-478F-ABDB-17030AD1B7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" y="4530071"/>
            <a:ext cx="12191999" cy="2327926"/>
          </a:xfrm>
          <a:prstGeom prst="rect">
            <a:avLst/>
          </a:prstGeom>
          <a:gradFill flip="none" rotWithShape="1">
            <a:gsLst>
              <a:gs pos="24000">
                <a:schemeClr val="bg1">
                  <a:alpha val="20000"/>
                </a:schemeClr>
              </a:gs>
              <a:gs pos="78000">
                <a:schemeClr val="bg1">
                  <a:alpha val="30000"/>
                </a:schemeClr>
              </a:gs>
              <a:gs pos="50000">
                <a:schemeClr val="bg1">
                  <a:alpha val="30000"/>
                </a:schemeClr>
              </a:gs>
              <a:gs pos="100000">
                <a:schemeClr val="bg1">
                  <a:alpha val="40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00C284-2599-4BFE-B10D-2B5C4B421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723" y="4956811"/>
            <a:ext cx="11439414" cy="897439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83000"/>
              </a:lnSpc>
            </a:pPr>
            <a:r>
              <a:rPr lang="en-US" sz="3600" b="1" cap="all" spc="-100">
                <a:solidFill>
                  <a:srgbClr val="7030A0"/>
                </a:solidFill>
                <a:latin typeface="Times New Roman"/>
                <a:cs typeface="Times New Roman"/>
              </a:rPr>
              <a:t>В этот день группа была украшена шарами, красиво накрыты столы</a:t>
            </a:r>
          </a:p>
        </p:txBody>
      </p:sp>
      <p:pic>
        <p:nvPicPr>
          <p:cNvPr id="4" name="Рисунок 4" descr="Изображение выглядит как человек, внутренний, ребенок, спальня&#10;&#10;Автоматически созданное описание">
            <a:extLst>
              <a:ext uri="{FF2B5EF4-FFF2-40B4-BE49-F238E27FC236}">
                <a16:creationId xmlns:a16="http://schemas.microsoft.com/office/drawing/2014/main" id="{0932EB55-3719-4C5C-BEB3-99F48DBE10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975" y="389351"/>
            <a:ext cx="2743200" cy="3657600"/>
          </a:xfrm>
          <a:prstGeom prst="rect">
            <a:avLst/>
          </a:prstGeom>
        </p:spPr>
      </p:pic>
      <p:pic>
        <p:nvPicPr>
          <p:cNvPr id="5" name="Рисунок 5" descr="Изображение выглядит как ребенок, маленький, внутренний, мальчик&#10;&#10;Автоматически созданное описание">
            <a:extLst>
              <a:ext uri="{FF2B5EF4-FFF2-40B4-BE49-F238E27FC236}">
                <a16:creationId xmlns:a16="http://schemas.microsoft.com/office/drawing/2014/main" id="{73FFE696-BD65-45AF-9910-2941AEEA26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4975" y="389350"/>
            <a:ext cx="2743200" cy="3657600"/>
          </a:xfrm>
          <a:prstGeom prst="rect">
            <a:avLst/>
          </a:prstGeom>
        </p:spPr>
      </p:pic>
      <p:pic>
        <p:nvPicPr>
          <p:cNvPr id="6" name="Рисунок 6" descr="Изображение выглядит как внутренний, пол, потолок, загроможденный&#10;&#10;Автоматически созданное описание">
            <a:extLst>
              <a:ext uri="{FF2B5EF4-FFF2-40B4-BE49-F238E27FC236}">
                <a16:creationId xmlns:a16="http://schemas.microsoft.com/office/drawing/2014/main" id="{670172EA-1E6F-4491-9A15-C3F1120B70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69468" y="389350"/>
            <a:ext cx="2743200" cy="3657600"/>
          </a:xfrm>
          <a:prstGeom prst="rect">
            <a:avLst/>
          </a:prstGeom>
        </p:spPr>
      </p:pic>
      <p:pic>
        <p:nvPicPr>
          <p:cNvPr id="7" name="Рисунок 8" descr="Изображение выглядит как внутренний, стол, ребенок, пол&#10;&#10;Автоматически созданное описание">
            <a:extLst>
              <a:ext uri="{FF2B5EF4-FFF2-40B4-BE49-F238E27FC236}">
                <a16:creationId xmlns:a16="http://schemas.microsoft.com/office/drawing/2014/main" id="{8854292D-A10E-41DB-BAB1-177591CC33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4866" y="389350"/>
            <a:ext cx="27432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5442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Custom 8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96A9A9"/>
      </a:accent1>
      <a:accent2>
        <a:srgbClr val="CB58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D0690C"/>
      </a:hlink>
      <a:folHlink>
        <a:srgbClr val="9696A0"/>
      </a:folHlink>
    </a:clrScheme>
    <a:fontScheme name="Savon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VTI" id="{A72E8C35-66DD-49F8-AF66-813F19B983AE}" vid="{93CCBC76-B7A1-4C3D-93EA-5CE34C4670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SavonVTI</vt:lpstr>
      <vt:lpstr>День рождения детского сада "Фантазия"</vt:lpstr>
      <vt:lpstr>Презентация PowerPoint</vt:lpstr>
      <vt:lpstr>В гости приходила игрушка уточка, которая рассказала , что у детского сада  День рождение </vt:lpstr>
      <vt:lpstr>ПСИХОЛОГ ЕвГЕНИЯ СЕРГЕЕВНА ПРОВЕЛА С ДЕТЬМИ ВЕСЕЛЫЕ ИГРЫ </vt:lpstr>
      <vt:lpstr>В этот день группа была украшена шарами, красиво накрыты столы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461</cp:revision>
  <dcterms:created xsi:type="dcterms:W3CDTF">2021-05-15T10:52:43Z</dcterms:created>
  <dcterms:modified xsi:type="dcterms:W3CDTF">2021-05-15T18:08:26Z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278124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