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4E5C87-EAC6-41BF-92A9-F1EB544FE5AD}" v="444" dt="2021-05-15T16:06:32.336"/>
    <p1510:client id="{6DE63025-86BD-4D40-9C18-2FE107F229FD}" v="289" dt="2021-05-15T16:29:40.641"/>
    <p1510:client id="{F24BD47A-7743-4F8D-A5BC-1DD9ACB973D2}" v="232" dt="2021-05-15T17:02:08.8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15.05.2021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992A59A-768F-48DA-BFC3-E4A91D22F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40590"/>
            <a:ext cx="12336047" cy="73509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5ADE53-FFE5-4399-8872-44368EFAFB83}"/>
              </a:ext>
            </a:extLst>
          </p:cNvPr>
          <p:cNvSpPr txBox="1"/>
          <p:nvPr/>
        </p:nvSpPr>
        <p:spPr>
          <a:xfrm>
            <a:off x="3210839" y="2083496"/>
            <a:ext cx="6156540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Проект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lt"/>
                <a:cs typeface="+mn-lt"/>
              </a:rPr>
              <a:t> «Волшебный мир сенсорики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/>
              <a:cs typeface="Calibri"/>
            </a:endParaRP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lt"/>
                <a:cs typeface="+mn-lt"/>
              </a:rPr>
              <a:t>для детей 2-3 лет»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/>
              <a:cs typeface="Calibri"/>
            </a:endParaRP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Calibri"/>
              </a:rPr>
              <a:t>Первая младшая "А" группа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24D7D8-72F4-4A2F-9F10-46154DD6639D}"/>
              </a:ext>
            </a:extLst>
          </p:cNvPr>
          <p:cNvSpPr txBox="1"/>
          <p:nvPr/>
        </p:nvSpPr>
        <p:spPr>
          <a:xfrm>
            <a:off x="4867275" y="4081939"/>
            <a:ext cx="4684733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b="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Подготовила воспитатель: </a:t>
            </a:r>
            <a:endParaRPr lang="ru-RU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cs typeface="Calibri"/>
              </a:rPr>
              <a:t>Камалетдинова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 Н.А.</a:t>
            </a:r>
            <a:endParaRPr lang="ru-RU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A26C624C-963C-4795-B05B-6565DB5AB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Рисунок 8" descr="Изображение выглядит как текст, ребенок, мальчик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E62AD091-712C-4C6B-9F83-A87D916652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4" b="15573"/>
          <a:stretch/>
        </p:blipFill>
        <p:spPr>
          <a:xfrm>
            <a:off x="20" y="10"/>
            <a:ext cx="3728839" cy="4197358"/>
          </a:xfrm>
          <a:prstGeom prst="rect">
            <a:avLst/>
          </a:prstGeom>
        </p:spPr>
      </p:pic>
      <p:pic>
        <p:nvPicPr>
          <p:cNvPr id="7" name="Рисунок 7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0A3A98C1-B745-4FE5-8057-D67548A5CF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615" r="3" b="3"/>
          <a:stretch/>
        </p:blipFill>
        <p:spPr>
          <a:xfrm>
            <a:off x="3847755" y="5"/>
            <a:ext cx="3686887" cy="4197368"/>
          </a:xfrm>
          <a:custGeom>
            <a:avLst/>
            <a:gdLst/>
            <a:ahLst/>
            <a:cxnLst/>
            <a:rect l="l" t="t" r="r" b="b"/>
            <a:pathLst>
              <a:path w="3686887" h="4197368">
                <a:moveTo>
                  <a:pt x="0" y="0"/>
                </a:moveTo>
                <a:lnTo>
                  <a:pt x="3686887" y="0"/>
                </a:lnTo>
                <a:lnTo>
                  <a:pt x="3686887" y="3832811"/>
                </a:lnTo>
                <a:lnTo>
                  <a:pt x="3497100" y="3826712"/>
                </a:lnTo>
                <a:cubicBezTo>
                  <a:pt x="3497100" y="3826712"/>
                  <a:pt x="3493758" y="3826712"/>
                  <a:pt x="3493758" y="3826712"/>
                </a:cubicBezTo>
                <a:cubicBezTo>
                  <a:pt x="3426914" y="3823370"/>
                  <a:pt x="3363416" y="3823370"/>
                  <a:pt x="3296571" y="3820027"/>
                </a:cubicBezTo>
                <a:cubicBezTo>
                  <a:pt x="3065966" y="3820027"/>
                  <a:pt x="2835360" y="3820027"/>
                  <a:pt x="2608095" y="3820027"/>
                </a:cubicBezTo>
                <a:cubicBezTo>
                  <a:pt x="2384173" y="3910265"/>
                  <a:pt x="2140198" y="3833396"/>
                  <a:pt x="1919619" y="3903581"/>
                </a:cubicBezTo>
                <a:cubicBezTo>
                  <a:pt x="1685670" y="3900239"/>
                  <a:pt x="1465092" y="3970423"/>
                  <a:pt x="1234485" y="4000503"/>
                </a:cubicBezTo>
                <a:cubicBezTo>
                  <a:pt x="1060693" y="4013871"/>
                  <a:pt x="883561" y="3997160"/>
                  <a:pt x="723139" y="4067345"/>
                </a:cubicBezTo>
                <a:cubicBezTo>
                  <a:pt x="661310" y="4095753"/>
                  <a:pt x="606165" y="4128339"/>
                  <a:pt x="583188" y="4172622"/>
                </a:cubicBezTo>
                <a:lnTo>
                  <a:pt x="575662" y="4197368"/>
                </a:lnTo>
                <a:lnTo>
                  <a:pt x="0" y="4197368"/>
                </a:lnTo>
                <a:close/>
              </a:path>
            </a:pathLst>
          </a:custGeom>
        </p:spPr>
      </p:pic>
      <p:pic>
        <p:nvPicPr>
          <p:cNvPr id="9" name="Рисунок 9" descr="Изображение выглядит как внутренний, украшен, несколько&#10;&#10;Автоматически созданное описание">
            <a:extLst>
              <a:ext uri="{FF2B5EF4-FFF2-40B4-BE49-F238E27FC236}">
                <a16:creationId xmlns:a16="http://schemas.microsoft.com/office/drawing/2014/main" id="{E259B9C3-615A-4BE9-B153-98E16FB90D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725" r="-1" b="12201"/>
          <a:stretch/>
        </p:blipFill>
        <p:spPr>
          <a:xfrm>
            <a:off x="7653541" y="1"/>
            <a:ext cx="4538463" cy="3877247"/>
          </a:xfrm>
          <a:custGeom>
            <a:avLst/>
            <a:gdLst/>
            <a:ahLst/>
            <a:cxnLst/>
            <a:rect l="l" t="t" r="r" b="b"/>
            <a:pathLst>
              <a:path w="4538463" h="3877247">
                <a:moveTo>
                  <a:pt x="0" y="0"/>
                </a:moveTo>
                <a:lnTo>
                  <a:pt x="4538463" y="0"/>
                </a:lnTo>
                <a:lnTo>
                  <a:pt x="4538463" y="3437173"/>
                </a:lnTo>
                <a:lnTo>
                  <a:pt x="4530710" y="3429000"/>
                </a:lnTo>
                <a:cubicBezTo>
                  <a:pt x="4370289" y="3495842"/>
                  <a:pt x="4239946" y="3686344"/>
                  <a:pt x="4056129" y="3636211"/>
                </a:cubicBezTo>
                <a:cubicBezTo>
                  <a:pt x="3872313" y="3589422"/>
                  <a:pt x="3788760" y="3830055"/>
                  <a:pt x="3618310" y="3756528"/>
                </a:cubicBezTo>
                <a:cubicBezTo>
                  <a:pt x="3394389" y="3823371"/>
                  <a:pt x="3163783" y="3823371"/>
                  <a:pt x="2933176" y="3810002"/>
                </a:cubicBezTo>
                <a:cubicBezTo>
                  <a:pt x="2702570" y="3840081"/>
                  <a:pt x="2471962" y="3873503"/>
                  <a:pt x="2238015" y="3850107"/>
                </a:cubicBezTo>
                <a:cubicBezTo>
                  <a:pt x="2007408" y="3870161"/>
                  <a:pt x="1783486" y="3883529"/>
                  <a:pt x="1552880" y="3863476"/>
                </a:cubicBezTo>
                <a:cubicBezTo>
                  <a:pt x="1322274" y="3886870"/>
                  <a:pt x="1091667" y="3876844"/>
                  <a:pt x="864402" y="3860134"/>
                </a:cubicBezTo>
                <a:cubicBezTo>
                  <a:pt x="757455" y="3860134"/>
                  <a:pt x="653849" y="3856792"/>
                  <a:pt x="546902" y="3856792"/>
                </a:cubicBezTo>
                <a:cubicBezTo>
                  <a:pt x="404861" y="3850108"/>
                  <a:pt x="262821" y="3845095"/>
                  <a:pt x="120363" y="3840499"/>
                </a:cubicBezTo>
                <a:lnTo>
                  <a:pt x="0" y="3836632"/>
                </a:lnTo>
                <a:close/>
              </a:path>
            </a:pathLst>
          </a:custGeom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992A59A-768F-48DA-BFC3-E4A91D22F22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1106" b="28962"/>
          <a:stretch/>
        </p:blipFill>
        <p:spPr>
          <a:xfrm>
            <a:off x="20" y="4297691"/>
            <a:ext cx="6836830" cy="2560309"/>
          </a:xfrm>
          <a:custGeom>
            <a:avLst/>
            <a:gdLst/>
            <a:ahLst/>
            <a:cxnLst/>
            <a:rect l="l" t="t" r="r" b="b"/>
            <a:pathLst>
              <a:path w="6836850" h="2541737">
                <a:moveTo>
                  <a:pt x="0" y="0"/>
                </a:moveTo>
                <a:lnTo>
                  <a:pt x="4460098" y="0"/>
                </a:lnTo>
                <a:lnTo>
                  <a:pt x="4483996" y="31836"/>
                </a:lnTo>
                <a:cubicBezTo>
                  <a:pt x="4644419" y="28495"/>
                  <a:pt x="4627708" y="282495"/>
                  <a:pt x="4788129" y="245732"/>
                </a:cubicBezTo>
                <a:cubicBezTo>
                  <a:pt x="4754709" y="362707"/>
                  <a:pt x="4641076" y="302548"/>
                  <a:pt x="4600971" y="389443"/>
                </a:cubicBezTo>
                <a:cubicBezTo>
                  <a:pt x="4684524" y="462970"/>
                  <a:pt x="4844945" y="409497"/>
                  <a:pt x="4871683" y="563233"/>
                </a:cubicBezTo>
                <a:cubicBezTo>
                  <a:pt x="4838262" y="723655"/>
                  <a:pt x="4945210" y="703602"/>
                  <a:pt x="5032105" y="713629"/>
                </a:cubicBezTo>
                <a:cubicBezTo>
                  <a:pt x="5239317" y="733683"/>
                  <a:pt x="5439843" y="747050"/>
                  <a:pt x="5643713" y="780472"/>
                </a:cubicBezTo>
                <a:cubicBezTo>
                  <a:pt x="5693844" y="790498"/>
                  <a:pt x="5810819" y="767103"/>
                  <a:pt x="5800794" y="870709"/>
                </a:cubicBezTo>
                <a:cubicBezTo>
                  <a:pt x="5790767" y="954261"/>
                  <a:pt x="5700529" y="924184"/>
                  <a:pt x="5643713" y="927525"/>
                </a:cubicBezTo>
                <a:cubicBezTo>
                  <a:pt x="5329553" y="967632"/>
                  <a:pt x="5012052" y="904131"/>
                  <a:pt x="4701235" y="907472"/>
                </a:cubicBezTo>
                <a:cubicBezTo>
                  <a:pt x="4664472" y="907472"/>
                  <a:pt x="4657787" y="1017762"/>
                  <a:pt x="4577576" y="980999"/>
                </a:cubicBezTo>
                <a:cubicBezTo>
                  <a:pt x="4788129" y="1081263"/>
                  <a:pt x="5767372" y="1108001"/>
                  <a:pt x="6094900" y="1161474"/>
                </a:cubicBezTo>
                <a:cubicBezTo>
                  <a:pt x="5754004" y="1542477"/>
                  <a:pt x="5429817" y="1311870"/>
                  <a:pt x="5159105" y="1525765"/>
                </a:cubicBezTo>
                <a:cubicBezTo>
                  <a:pt x="5159105" y="1525765"/>
                  <a:pt x="5212580" y="1525765"/>
                  <a:pt x="5443187" y="1595950"/>
                </a:cubicBezTo>
                <a:cubicBezTo>
                  <a:pt x="5627002" y="1652765"/>
                  <a:pt x="5536765" y="1732976"/>
                  <a:pt x="6001321" y="1886715"/>
                </a:cubicBezTo>
                <a:cubicBezTo>
                  <a:pt x="5824188" y="1936846"/>
                  <a:pt x="5593581" y="1839925"/>
                  <a:pt x="5506685" y="2100610"/>
                </a:cubicBezTo>
                <a:cubicBezTo>
                  <a:pt x="5643713" y="2147401"/>
                  <a:pt x="5807477" y="2103953"/>
                  <a:pt x="5904398" y="2227611"/>
                </a:cubicBezTo>
                <a:cubicBezTo>
                  <a:pt x="5934478" y="2264375"/>
                  <a:pt x="5964557" y="2287770"/>
                  <a:pt x="6001321" y="2307821"/>
                </a:cubicBezTo>
                <a:cubicBezTo>
                  <a:pt x="5984612" y="2314507"/>
                  <a:pt x="5964557" y="2321190"/>
                  <a:pt x="5951188" y="2327874"/>
                </a:cubicBezTo>
                <a:cubicBezTo>
                  <a:pt x="5977925" y="2351271"/>
                  <a:pt x="6663060" y="2478270"/>
                  <a:pt x="6836850" y="2481613"/>
                </a:cubicBezTo>
                <a:cubicBezTo>
                  <a:pt x="6761652" y="2506679"/>
                  <a:pt x="6636845" y="2527828"/>
                  <a:pt x="6553814" y="2540165"/>
                </a:cubicBezTo>
                <a:lnTo>
                  <a:pt x="6542822" y="2541737"/>
                </a:lnTo>
                <a:lnTo>
                  <a:pt x="0" y="2541737"/>
                </a:lnTo>
                <a:close/>
              </a:path>
            </a:pathLst>
          </a:cu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43650" y="4181474"/>
            <a:ext cx="5505814" cy="1471335"/>
          </a:xfrm>
        </p:spPr>
        <p:txBody>
          <a:bodyPr anchor="b">
            <a:normAutofit/>
          </a:bodyPr>
          <a:lstStyle/>
          <a:p>
            <a:pPr algn="l"/>
            <a:endParaRPr lang="ru-RU" sz="44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43650" y="5709565"/>
            <a:ext cx="5395975" cy="646785"/>
          </a:xfrm>
        </p:spPr>
        <p:txBody>
          <a:bodyPr>
            <a:normAutofit/>
          </a:bodyPr>
          <a:lstStyle/>
          <a:p>
            <a:pPr algn="l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5ADE53-FFE5-4399-8872-44368EFAFB83}"/>
              </a:ext>
            </a:extLst>
          </p:cNvPr>
          <p:cNvSpPr txBox="1"/>
          <p:nvPr/>
        </p:nvSpPr>
        <p:spPr>
          <a:xfrm>
            <a:off x="3210839" y="2083496"/>
            <a:ext cx="615654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24D7D8-72F4-4A2F-9F10-46154DD6639D}"/>
              </a:ext>
            </a:extLst>
          </p:cNvPr>
          <p:cNvSpPr txBox="1"/>
          <p:nvPr/>
        </p:nvSpPr>
        <p:spPr>
          <a:xfrm>
            <a:off x="4867275" y="4081939"/>
            <a:ext cx="4684733" cy="7232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ru-RU" b="1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pPr>
              <a:spcAft>
                <a:spcPts val="600"/>
              </a:spcAft>
            </a:pPr>
            <a:endParaRPr lang="ru-RU" b="1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2874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94376" y="781050"/>
            <a:ext cx="6257543" cy="31415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7030A0"/>
                </a:solidFill>
                <a:cs typeface="Calibri Light"/>
              </a:rPr>
              <a:t>Игры на липучках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4375" y="4087207"/>
            <a:ext cx="6257544" cy="1810686"/>
          </a:xfrm>
        </p:spPr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7" name="Рисунок 7" descr="Изображение выглядит как внутренний, человек, пол, годовалый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DD32C9AB-07A3-4E8C-B13F-0DB7CF4E75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70" r="5276" b="6"/>
          <a:stretch/>
        </p:blipFill>
        <p:spPr>
          <a:xfrm>
            <a:off x="1" y="894"/>
            <a:ext cx="2244851" cy="3345810"/>
          </a:xfrm>
          <a:prstGeom prst="rect">
            <a:avLst/>
          </a:prstGeom>
        </p:spPr>
      </p:pic>
      <p:pic>
        <p:nvPicPr>
          <p:cNvPr id="9" name="Рисунок 9" descr="Изображение выглядит как текст, внутренний, пол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872AC15F-3C88-4FFC-B4AF-44CF63195F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0567" b="3"/>
          <a:stretch/>
        </p:blipFill>
        <p:spPr>
          <a:xfrm>
            <a:off x="2409444" y="10"/>
            <a:ext cx="2244853" cy="3346694"/>
          </a:xfrm>
          <a:prstGeom prst="rect">
            <a:avLst/>
          </a:prstGeom>
        </p:spPr>
      </p:pic>
      <p:pic>
        <p:nvPicPr>
          <p:cNvPr id="8" name="Рисунок 8" descr="Изображение выглядит как внутренний, стол, человек, пол&#10;&#10;Автоматически созданное описание">
            <a:extLst>
              <a:ext uri="{FF2B5EF4-FFF2-40B4-BE49-F238E27FC236}">
                <a16:creationId xmlns:a16="http://schemas.microsoft.com/office/drawing/2014/main" id="{EFCC9DBF-1BF4-4BF3-8A13-34278CE85D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0822" r="-2" b="25247"/>
          <a:stretch/>
        </p:blipFill>
        <p:spPr>
          <a:xfrm>
            <a:off x="20" y="3511296"/>
            <a:ext cx="4654276" cy="3346716"/>
          </a:xfrm>
          <a:prstGeom prst="rect">
            <a:avLst/>
          </a:prstGeom>
        </p:spPr>
      </p:pic>
      <p:cxnSp>
        <p:nvCxnSpPr>
          <p:cNvPr id="27" name="Straight Connector 27">
            <a:extLst>
              <a:ext uri="{FF2B5EF4-FFF2-40B4-BE49-F238E27FC236}">
                <a16:creationId xmlns:a16="http://schemas.microsoft.com/office/drawing/2014/main" id="{CC5C893B-EDFE-48C2-8A64-2B457A001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34227" y="4003046"/>
            <a:ext cx="5577840" cy="0"/>
          </a:xfrm>
          <a:prstGeom prst="line">
            <a:avLst/>
          </a:prstGeom>
          <a:ln w="19050">
            <a:solidFill>
              <a:srgbClr val="2668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E5ADE53-FFE5-4399-8872-44368EFAFB83}"/>
              </a:ext>
            </a:extLst>
          </p:cNvPr>
          <p:cNvSpPr txBox="1"/>
          <p:nvPr/>
        </p:nvSpPr>
        <p:spPr>
          <a:xfrm>
            <a:off x="3210839" y="2083496"/>
            <a:ext cx="615654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24D7D8-72F4-4A2F-9F10-46154DD6639D}"/>
              </a:ext>
            </a:extLst>
          </p:cNvPr>
          <p:cNvSpPr txBox="1"/>
          <p:nvPr/>
        </p:nvSpPr>
        <p:spPr>
          <a:xfrm>
            <a:off x="4867275" y="4081939"/>
            <a:ext cx="4684733" cy="7232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ru-RU" b="1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pPr>
              <a:spcAft>
                <a:spcPts val="600"/>
              </a:spcAft>
            </a:pPr>
            <a:endParaRPr lang="ru-RU" b="1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7152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992A59A-768F-48DA-BFC3-E4A91D22F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40590"/>
            <a:ext cx="12336047" cy="73509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5ADE53-FFE5-4399-8872-44368EFAFB83}"/>
              </a:ext>
            </a:extLst>
          </p:cNvPr>
          <p:cNvSpPr txBox="1"/>
          <p:nvPr/>
        </p:nvSpPr>
        <p:spPr>
          <a:xfrm>
            <a:off x="3210839" y="2083496"/>
            <a:ext cx="615654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24D7D8-72F4-4A2F-9F10-46154DD6639D}"/>
              </a:ext>
            </a:extLst>
          </p:cNvPr>
          <p:cNvSpPr txBox="1"/>
          <p:nvPr/>
        </p:nvSpPr>
        <p:spPr>
          <a:xfrm>
            <a:off x="4867275" y="4081939"/>
            <a:ext cx="468473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b="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  <p:pic>
        <p:nvPicPr>
          <p:cNvPr id="7" name="Рисунок 7" descr="Изображение выглядит как текст, внутренний, пол,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EF0AAC3B-C756-4950-A806-D846D25677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4318" y="1172227"/>
            <a:ext cx="2743200" cy="3657600"/>
          </a:xfrm>
          <a:prstGeom prst="rect">
            <a:avLst/>
          </a:prstGeom>
        </p:spPr>
      </p:pic>
      <p:pic>
        <p:nvPicPr>
          <p:cNvPr id="8" name="Рисунок 8" descr="Изображение выглядит как текст, внутренний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497AFD09-71EA-4157-AD44-C54B67C20F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2729" y="2539652"/>
            <a:ext cx="2743200" cy="3657600"/>
          </a:xfrm>
          <a:prstGeom prst="rect">
            <a:avLst/>
          </a:prstGeom>
        </p:spPr>
      </p:pic>
      <p:pic>
        <p:nvPicPr>
          <p:cNvPr id="9" name="Рисунок 9" descr="Изображение выглядит как текст, человек, внутренний,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509F022F-FE01-4641-8220-AE7E31C8F3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9825" y="1067844"/>
            <a:ext cx="2743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382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992A59A-768F-48DA-BFC3-E4A91D22F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40590"/>
            <a:ext cx="12336047" cy="73509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5ADE53-FFE5-4399-8872-44368EFAFB83}"/>
              </a:ext>
            </a:extLst>
          </p:cNvPr>
          <p:cNvSpPr txBox="1"/>
          <p:nvPr/>
        </p:nvSpPr>
        <p:spPr>
          <a:xfrm>
            <a:off x="3210839" y="2083496"/>
            <a:ext cx="615654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24D7D8-72F4-4A2F-9F10-46154DD6639D}"/>
              </a:ext>
            </a:extLst>
          </p:cNvPr>
          <p:cNvSpPr txBox="1"/>
          <p:nvPr/>
        </p:nvSpPr>
        <p:spPr>
          <a:xfrm>
            <a:off x="4867275" y="4081939"/>
            <a:ext cx="468473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b="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0BDFF0-3E35-44EF-8FE0-D2757DC27C4A}"/>
              </a:ext>
            </a:extLst>
          </p:cNvPr>
          <p:cNvSpPr txBox="1"/>
          <p:nvPr/>
        </p:nvSpPr>
        <p:spPr>
          <a:xfrm>
            <a:off x="2647167" y="1564866"/>
            <a:ext cx="6344432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 dirty="0" err="1">
                <a:solidFill>
                  <a:srgbClr val="7030A0"/>
                </a:solidFill>
              </a:rPr>
              <a:t>Работа</a:t>
            </a:r>
            <a:r>
              <a:rPr lang="en-US" sz="4400" b="1" dirty="0">
                <a:solidFill>
                  <a:srgbClr val="7030A0"/>
                </a:solidFill>
              </a:rPr>
              <a:t> с </a:t>
            </a:r>
            <a:r>
              <a:rPr lang="en-US" sz="4400" b="1" dirty="0" err="1">
                <a:solidFill>
                  <a:srgbClr val="7030A0"/>
                </a:solidFill>
              </a:rPr>
              <a:t>родителями</a:t>
            </a:r>
            <a:endParaRPr lang="en-US" dirty="0" err="1">
              <a:solidFill>
                <a:srgbClr val="7030A0"/>
              </a:solidFill>
              <a:cs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96D0E8-7877-43FE-957E-BE64A84420A9}"/>
              </a:ext>
            </a:extLst>
          </p:cNvPr>
          <p:cNvSpPr txBox="1"/>
          <p:nvPr/>
        </p:nvSpPr>
        <p:spPr>
          <a:xfrm rot="-10800000" flipV="1">
            <a:off x="3878893" y="2761908"/>
            <a:ext cx="518577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/>
                <a:cs typeface="Times New Roman"/>
              </a:rPr>
              <a:t>Консультация: по сенсорному развитию</a:t>
            </a:r>
          </a:p>
          <a:p>
            <a:pPr algn="ctr"/>
            <a:r>
              <a:rPr lang="ru-RU" dirty="0">
                <a:solidFill>
                  <a:srgbClr val="7030A0"/>
                </a:solidFill>
                <a:latin typeface="Times New Roman"/>
                <a:cs typeface="Times New Roman"/>
              </a:rPr>
              <a:t>Консультация педагога-психолога по сенсорному развитию: «Волшебный мешочек».</a:t>
            </a:r>
          </a:p>
          <a:p>
            <a:pPr algn="ctr"/>
            <a:r>
              <a:rPr lang="ru-RU" dirty="0">
                <a:solidFill>
                  <a:srgbClr val="7030A0"/>
                </a:solidFill>
                <a:latin typeface="Times New Roman"/>
                <a:cs typeface="Times New Roman"/>
              </a:rPr>
              <a:t>Работа с родителями: МАСТЕР-КЛАСС</a:t>
            </a:r>
          </a:p>
        </p:txBody>
      </p:sp>
      <p:pic>
        <p:nvPicPr>
          <p:cNvPr id="9" name="Рисунок 9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7D205F06-3550-49D3-A75F-9C133DEC7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4080875"/>
            <a:ext cx="2743200" cy="2057400"/>
          </a:xfrm>
          <a:prstGeom prst="rect">
            <a:avLst/>
          </a:prstGeom>
        </p:spPr>
      </p:pic>
      <p:pic>
        <p:nvPicPr>
          <p:cNvPr id="10" name="Рисунок 10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D5F65B83-73CB-4AE6-BE47-B701629D68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7989" y="2539652"/>
            <a:ext cx="2743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769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992A59A-768F-48DA-BFC3-E4A91D22F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40590"/>
            <a:ext cx="12336047" cy="73509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5ADE53-FFE5-4399-8872-44368EFAFB83}"/>
              </a:ext>
            </a:extLst>
          </p:cNvPr>
          <p:cNvSpPr txBox="1"/>
          <p:nvPr/>
        </p:nvSpPr>
        <p:spPr>
          <a:xfrm>
            <a:off x="3210839" y="2083496"/>
            <a:ext cx="615654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24D7D8-72F4-4A2F-9F10-46154DD6639D}"/>
              </a:ext>
            </a:extLst>
          </p:cNvPr>
          <p:cNvSpPr txBox="1"/>
          <p:nvPr/>
        </p:nvSpPr>
        <p:spPr>
          <a:xfrm>
            <a:off x="4867275" y="4081939"/>
            <a:ext cx="468473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b="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EA30C0-BA7B-4619-BAB3-6762C8BB3861}"/>
              </a:ext>
            </a:extLst>
          </p:cNvPr>
          <p:cNvSpPr txBox="1"/>
          <p:nvPr/>
        </p:nvSpPr>
        <p:spPr>
          <a:xfrm>
            <a:off x="1590675" y="2023140"/>
            <a:ext cx="8875996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dirty="0">
                <a:solidFill>
                  <a:srgbClr val="7030A0"/>
                </a:solidFill>
                <a:latin typeface="Times New Roman"/>
                <a:ea typeface="+mn-lt"/>
                <a:cs typeface="+mn-lt"/>
              </a:rPr>
              <a:t>В результате реализации проекта  группа была оснащена дидактическими играми и пособиями для сенсорного развития детей 2-3 лет.</a:t>
            </a:r>
            <a:endParaRPr lang="ru-RU">
              <a:solidFill>
                <a:srgbClr val="7030A0"/>
              </a:solidFill>
              <a:latin typeface="Times New Roman"/>
              <a:cs typeface="Calibri"/>
            </a:endParaRPr>
          </a:p>
          <a:p>
            <a:pPr algn="just"/>
            <a:r>
              <a:rPr lang="ru-RU" dirty="0">
                <a:solidFill>
                  <a:srgbClr val="7030A0"/>
                </a:solidFill>
                <a:latin typeface="Times New Roman"/>
                <a:ea typeface="+mn-lt"/>
                <a:cs typeface="+mn-lt"/>
              </a:rPr>
              <a:t>Родители получили практические рекомендации по изготовлению пособий из различных материалов была проведена консультация «Дидактические игры на развитие сенсорных способностей», целью которого было познакомить родителей с различными дидактическими играми на развитие сенсорных способностей детей  2-3 лет.</a:t>
            </a:r>
            <a:endParaRPr lang="ru-RU">
              <a:solidFill>
                <a:srgbClr val="7030A0"/>
              </a:solidFill>
              <a:latin typeface="Times New Roman"/>
              <a:cs typeface="Calibri"/>
            </a:endParaRPr>
          </a:p>
          <a:p>
            <a:pPr algn="just"/>
            <a:r>
              <a:rPr lang="ru-RU" dirty="0">
                <a:solidFill>
                  <a:srgbClr val="7030A0"/>
                </a:solidFill>
                <a:latin typeface="Times New Roman"/>
                <a:ea typeface="+mn-lt"/>
                <a:cs typeface="+mn-lt"/>
              </a:rPr>
              <a:t>Было создано пособие с описанием применения дидактических игр и пособий в помощь воспитателям и родителям других групп.</a:t>
            </a:r>
            <a:endParaRPr lang="ru-RU">
              <a:solidFill>
                <a:srgbClr val="7030A0"/>
              </a:solidFill>
              <a:latin typeface="Times New Roman"/>
              <a:cs typeface="Calibri"/>
            </a:endParaRPr>
          </a:p>
          <a:p>
            <a:endParaRPr lang="ru-RU" dirty="0">
              <a:solidFill>
                <a:srgbClr val="002060"/>
              </a:solidFill>
              <a:latin typeface="Times New Roman"/>
              <a:cs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B9A882-6A30-4064-8875-2DF35BD2ABDD}"/>
              </a:ext>
            </a:extLst>
          </p:cNvPr>
          <p:cNvSpPr txBox="1"/>
          <p:nvPr/>
        </p:nvSpPr>
        <p:spPr>
          <a:xfrm rot="10800000" flipV="1">
            <a:off x="3694805" y="1331318"/>
            <a:ext cx="375285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/>
                <a:ea typeface="+mn-lt"/>
                <a:cs typeface="Times New Roman"/>
              </a:rPr>
              <a:t>Результат реализации проекта:</a:t>
            </a:r>
            <a:br>
              <a:rPr lang="ru-RU" b="1" dirty="0">
                <a:solidFill>
                  <a:srgbClr val="7030A0"/>
                </a:solidFill>
                <a:latin typeface="Times New Roman"/>
                <a:ea typeface="+mn-lt"/>
                <a:cs typeface="Times New Roman"/>
              </a:rPr>
            </a:br>
            <a:endParaRPr lang="ru-RU" b="1" dirty="0">
              <a:solidFill>
                <a:srgbClr val="7030A0"/>
              </a:solidFill>
              <a:latin typeface="Times New Roman"/>
              <a:ea typeface="+mn-lt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21254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992A59A-768F-48DA-BFC3-E4A91D22F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40590"/>
            <a:ext cx="12336047" cy="73509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5ADE53-FFE5-4399-8872-44368EFAFB83}"/>
              </a:ext>
            </a:extLst>
          </p:cNvPr>
          <p:cNvSpPr txBox="1"/>
          <p:nvPr/>
        </p:nvSpPr>
        <p:spPr>
          <a:xfrm>
            <a:off x="3210839" y="1188403"/>
            <a:ext cx="615654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lt"/>
                <a:cs typeface="+mn-lt"/>
              </a:rPr>
              <a:t>Актуальность: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24D7D8-72F4-4A2F-9F10-46154DD6639D}"/>
              </a:ext>
            </a:extLst>
          </p:cNvPr>
          <p:cNvSpPr txBox="1"/>
          <p:nvPr/>
        </p:nvSpPr>
        <p:spPr>
          <a:xfrm>
            <a:off x="2247248" y="1762931"/>
            <a:ext cx="7304760" cy="37548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b="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lt"/>
                <a:cs typeface="+mn-lt"/>
              </a:rPr>
              <a:t>Сенсорное воспитание, направленное на формирование полноценного восприятия окружающей действительности, служит основой познания мира, первой ступенью которого является чувственный опыт. </a:t>
            </a:r>
            <a:endParaRPr lang="ru-RU" sz="2000">
              <a:solidFill>
                <a:schemeClr val="accent1">
                  <a:lumMod val="50000"/>
                </a:schemeClr>
              </a:solidFill>
              <a:latin typeface="Times New Roman"/>
              <a:cs typeface="Calibri" panose="020F0502020204030204"/>
            </a:endParaRPr>
          </a:p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lt"/>
                <a:cs typeface="+mn-lt"/>
              </a:rPr>
              <a:t>Сенсорное развитие – это развитие у ребёнка процессов восприятия и представления о предметах окружающего мира.</a:t>
            </a:r>
            <a:endParaRPr lang="ru-RU" sz="2000">
              <a:solidFill>
                <a:schemeClr val="accent1">
                  <a:lumMod val="50000"/>
                </a:schemeClr>
              </a:solidFill>
              <a:latin typeface="Times New Roman"/>
              <a:cs typeface="Calibri" panose="020F0502020204030204"/>
            </a:endParaRPr>
          </a:p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lt"/>
                <a:cs typeface="+mn-lt"/>
              </a:rPr>
              <a:t>Успешность умственного, физического, эстетического воспитания в значительной степени зависит от уровня сенсорного развития детей, т. е. от того, насколько совершенно ребенок слышит, видит, осязает окружающее.</a:t>
            </a:r>
            <a:endParaRPr lang="ru-RU" sz="2000">
              <a:solidFill>
                <a:schemeClr val="accent1">
                  <a:lumMod val="50000"/>
                </a:schemeClr>
              </a:solidFill>
              <a:latin typeface="Times New Roman"/>
              <a:cs typeface="Calibri" panose="020F0502020204030204"/>
            </a:endParaRPr>
          </a:p>
          <a:p>
            <a:pPr algn="ctr"/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/>
              <a:cs typeface="Calibri"/>
            </a:endParaRPr>
          </a:p>
        </p:txBody>
      </p:sp>
      <p:pic>
        <p:nvPicPr>
          <p:cNvPr id="7" name="Рисунок 7" descr="Изображение выглядит как человек, внутренний, стол, обеденный стол&#10;&#10;Автоматически созданное описание">
            <a:extLst>
              <a:ext uri="{FF2B5EF4-FFF2-40B4-BE49-F238E27FC236}">
                <a16:creationId xmlns:a16="http://schemas.microsoft.com/office/drawing/2014/main" id="{D057F98D-AF82-41BA-AA22-0BC9DF7CE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180" y="4808037"/>
            <a:ext cx="1913612" cy="227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785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992A59A-768F-48DA-BFC3-E4A91D22F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40590"/>
            <a:ext cx="12336047" cy="73509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5ADE53-FFE5-4399-8872-44368EFAFB83}"/>
              </a:ext>
            </a:extLst>
          </p:cNvPr>
          <p:cNvSpPr txBox="1"/>
          <p:nvPr/>
        </p:nvSpPr>
        <p:spPr>
          <a:xfrm>
            <a:off x="1414219" y="1712021"/>
            <a:ext cx="9191410" cy="40934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solidFill>
                  <a:srgbClr val="7030A0"/>
                </a:solidFill>
                <a:latin typeface="Times New Roman"/>
                <a:ea typeface="+mn-lt"/>
                <a:cs typeface="+mn-lt"/>
              </a:rPr>
              <a:t>1</a:t>
            </a:r>
            <a:r>
              <a:rPr lang="ru-RU" sz="2000" dirty="0">
                <a:solidFill>
                  <a:srgbClr val="7030A0"/>
                </a:solidFill>
                <a:latin typeface="Times New Roman"/>
                <a:ea typeface="+mn-lt"/>
                <a:cs typeface="+mn-lt"/>
              </a:rPr>
              <a:t>. Знакомство с дидактическими играми и правилами этих игр;</a:t>
            </a:r>
            <a:endParaRPr lang="ru-RU" sz="2000">
              <a:solidFill>
                <a:srgbClr val="7030A0"/>
              </a:solidFill>
              <a:latin typeface="Times New Roman"/>
              <a:cs typeface="Calibri"/>
            </a:endParaRPr>
          </a:p>
          <a:p>
            <a:pPr algn="just"/>
            <a:r>
              <a:rPr lang="ru-RU" sz="2000" dirty="0">
                <a:solidFill>
                  <a:srgbClr val="7030A0"/>
                </a:solidFill>
                <a:latin typeface="Times New Roman"/>
                <a:ea typeface="+mn-lt"/>
                <a:cs typeface="+mn-lt"/>
              </a:rPr>
              <a:t>2. Воспитывать познавательный интерес, любознательность;</a:t>
            </a:r>
            <a:endParaRPr lang="ru-RU" sz="2000">
              <a:solidFill>
                <a:srgbClr val="7030A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2000" dirty="0">
                <a:solidFill>
                  <a:srgbClr val="7030A0"/>
                </a:solidFill>
                <a:latin typeface="Times New Roman"/>
                <a:ea typeface="+mn-lt"/>
                <a:cs typeface="+mn-lt"/>
              </a:rPr>
              <a:t>3. Упражнять в установлении сходства и различия между предметами;</a:t>
            </a:r>
            <a:endParaRPr lang="ru-RU" sz="2000">
              <a:solidFill>
                <a:srgbClr val="7030A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2000" dirty="0">
                <a:solidFill>
                  <a:srgbClr val="7030A0"/>
                </a:solidFill>
                <a:latin typeface="Times New Roman"/>
                <a:ea typeface="+mn-lt"/>
                <a:cs typeface="+mn-lt"/>
              </a:rPr>
              <a:t>4. Способствовать развитию у детей обследовательских умений и навыков;</a:t>
            </a:r>
            <a:endParaRPr lang="ru-RU" sz="2000">
              <a:solidFill>
                <a:srgbClr val="7030A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2000" dirty="0">
                <a:solidFill>
                  <a:srgbClr val="7030A0"/>
                </a:solidFill>
                <a:latin typeface="Times New Roman"/>
                <a:ea typeface="+mn-lt"/>
                <a:cs typeface="+mn-lt"/>
              </a:rPr>
              <a:t>5. Развивать мелкую моторику рук;</a:t>
            </a:r>
            <a:endParaRPr lang="ru-RU" sz="2000">
              <a:solidFill>
                <a:srgbClr val="7030A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2000" dirty="0">
                <a:solidFill>
                  <a:srgbClr val="7030A0"/>
                </a:solidFill>
                <a:latin typeface="Times New Roman"/>
                <a:ea typeface="+mn-lt"/>
                <a:cs typeface="+mn-lt"/>
              </a:rPr>
              <a:t>6. Повышать уровень педагогической компетентности родителей по формированию представлений о сенсомоторной деятельности детей 2-3 лет;</a:t>
            </a:r>
            <a:endParaRPr lang="ru-RU" sz="2000">
              <a:solidFill>
                <a:srgbClr val="7030A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2000" dirty="0">
                <a:solidFill>
                  <a:srgbClr val="7030A0"/>
                </a:solidFill>
                <a:latin typeface="Times New Roman"/>
                <a:ea typeface="+mn-lt"/>
                <a:cs typeface="+mn-lt"/>
              </a:rPr>
              <a:t>7.  Подобрать и систематизировать материал по развитию сенсорных способностей у детей  через дидактические игры в соответствии с возрастными и индивидуальными возможностями. </a:t>
            </a:r>
          </a:p>
          <a:p>
            <a:pPr algn="just"/>
            <a:r>
              <a:rPr lang="ru-RU" sz="2000" dirty="0">
                <a:solidFill>
                  <a:srgbClr val="7030A0"/>
                </a:solidFill>
                <a:latin typeface="Times New Roman"/>
                <a:ea typeface="+mn-lt"/>
                <a:cs typeface="+mn-lt"/>
              </a:rPr>
              <a:t>8.  Изготовить игры и пособия на развитие сенсорных навыков. </a:t>
            </a:r>
            <a:endParaRPr lang="ru-RU" sz="2000">
              <a:solidFill>
                <a:srgbClr val="7030A0"/>
              </a:solidFill>
              <a:latin typeface="Times New Roman"/>
              <a:cs typeface="Times New Roman"/>
            </a:endParaRPr>
          </a:p>
          <a:p>
            <a:r>
              <a:rPr lang="ru-RU" sz="2000" dirty="0">
                <a:solidFill>
                  <a:srgbClr val="7030A0"/>
                </a:solidFill>
                <a:latin typeface="Times New Roman"/>
                <a:ea typeface="+mn-lt"/>
                <a:cs typeface="+mn-lt"/>
              </a:rPr>
              <a:t>6. Взаимодействовать с родителями в процессе формирования у детей сенсорных способностей.</a:t>
            </a:r>
            <a:endParaRPr lang="ru-RU" sz="2000">
              <a:solidFill>
                <a:srgbClr val="7030A0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24D7D8-72F4-4A2F-9F10-46154DD6639D}"/>
              </a:ext>
            </a:extLst>
          </p:cNvPr>
          <p:cNvSpPr txBox="1"/>
          <p:nvPr/>
        </p:nvSpPr>
        <p:spPr>
          <a:xfrm>
            <a:off x="4867275" y="4081939"/>
            <a:ext cx="468473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b="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CD6C93-BA95-4D06-9411-C16C131419A3}"/>
              </a:ext>
            </a:extLst>
          </p:cNvPr>
          <p:cNvSpPr txBox="1"/>
          <p:nvPr/>
        </p:nvSpPr>
        <p:spPr>
          <a:xfrm>
            <a:off x="4591050" y="1247775"/>
            <a:ext cx="2743200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Задачи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lt"/>
                <a:cs typeface="+mn-lt"/>
              </a:rPr>
              <a:t> проекта:</a:t>
            </a:r>
            <a:br>
              <a:rPr lang="ru-RU" b="1" dirty="0">
                <a:ea typeface="+mn-lt"/>
                <a:cs typeface="+mn-lt"/>
              </a:rPr>
            </a:br>
            <a:endParaRPr lang="ru-RU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5894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B4D3D850-2041-4B7C-AED9-54DA385B1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Рисунок 9" descr="Изображение выглядит как внутренний, пол, ребенок, мальчик&#10;&#10;Автоматически созданное описание">
            <a:extLst>
              <a:ext uri="{FF2B5EF4-FFF2-40B4-BE49-F238E27FC236}">
                <a16:creationId xmlns:a16="http://schemas.microsoft.com/office/drawing/2014/main" id="{B884A495-E8B1-4971-BD5C-5D3F628F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323" b="302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pic>
        <p:nvPicPr>
          <p:cNvPr id="8" name="Рисунок 8" descr="Изображение выглядит как ребенок, внутренний, человек, малыш&#10;&#10;Автоматически созданное описание">
            <a:extLst>
              <a:ext uri="{FF2B5EF4-FFF2-40B4-BE49-F238E27FC236}">
                <a16:creationId xmlns:a16="http://schemas.microsoft.com/office/drawing/2014/main" id="{739EBE91-301E-4A23-A870-42D9C53EA2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625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B497CCB5-5FC2-473C-AFCC-2430CEF1D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409915" y="1742916"/>
            <a:ext cx="3372170" cy="33721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ame 35">
            <a:extLst>
              <a:ext uri="{FF2B5EF4-FFF2-40B4-BE49-F238E27FC236}">
                <a16:creationId xmlns:a16="http://schemas.microsoft.com/office/drawing/2014/main" id="{599C8C75-BFDF-44E7-A028-EEB5EDD588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971277" y="1304278"/>
            <a:ext cx="4249446" cy="4249444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45528" y="4201466"/>
            <a:ext cx="2700944" cy="659993"/>
          </a:xfrm>
          <a:noFill/>
        </p:spPr>
        <p:txBody>
          <a:bodyPr>
            <a:normAutofit/>
          </a:bodyPr>
          <a:lstStyle/>
          <a:p>
            <a:endParaRPr lang="ru-RU" sz="1600">
              <a:solidFill>
                <a:srgbClr val="080808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858" y="2761554"/>
            <a:ext cx="3618284" cy="1345720"/>
          </a:xfrm>
          <a:noFill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/>
                <a:cs typeface="Times New Roman"/>
              </a:rPr>
              <a:t>Вид проекта: Познавательно-игровой</a:t>
            </a:r>
            <a:r>
              <a:rPr lang="ru-RU" sz="2000" b="1" dirty="0">
                <a:solidFill>
                  <a:srgbClr val="7030A0"/>
                </a:solidFill>
                <a:latin typeface="Times New Roman"/>
                <a:ea typeface="+mn-lt"/>
                <a:cs typeface="+mn-lt"/>
              </a:rPr>
              <a:t> </a:t>
            </a:r>
            <a:endParaRPr lang="ru-RU" sz="2000" b="1">
              <a:solidFill>
                <a:srgbClr val="7030A0"/>
              </a:solidFill>
              <a:latin typeface="Times New Roman"/>
              <a:cs typeface="Calibri"/>
            </a:endParaRPr>
          </a:p>
          <a:p>
            <a:r>
              <a:rPr lang="ru-RU" sz="2000" dirty="0">
                <a:solidFill>
                  <a:srgbClr val="7030A0"/>
                </a:solidFill>
                <a:latin typeface="Times New Roman"/>
                <a:ea typeface="+mn-lt"/>
                <a:cs typeface="+mn-lt"/>
              </a:rPr>
              <a:t>Долгосрочный – 1 год. </a:t>
            </a:r>
            <a:endParaRPr lang="ru-RU" sz="2000">
              <a:solidFill>
                <a:srgbClr val="7030A0"/>
              </a:solidFill>
              <a:latin typeface="Times New Roman"/>
              <a:cs typeface="Calibri"/>
            </a:endParaRPr>
          </a:p>
          <a:p>
            <a:r>
              <a:rPr lang="ru-RU" sz="2000" dirty="0">
                <a:solidFill>
                  <a:srgbClr val="7030A0"/>
                </a:solidFill>
                <a:latin typeface="Times New Roman"/>
                <a:ea typeface="+mn-lt"/>
                <a:cs typeface="+mn-lt"/>
              </a:rPr>
              <a:t> Участники: дети, родители, педагоги </a:t>
            </a:r>
            <a:endParaRPr lang="ru-RU" sz="2000">
              <a:solidFill>
                <a:srgbClr val="7030A0"/>
              </a:solidFill>
              <a:latin typeface="Times New Roman"/>
              <a:cs typeface="Calibri"/>
            </a:endParaRPr>
          </a:p>
          <a:p>
            <a:endParaRPr lang="ru-RU" sz="1800">
              <a:solidFill>
                <a:srgbClr val="080808"/>
              </a:solidFill>
              <a:latin typeface="Times New Roman"/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5ADE53-FFE5-4399-8872-44368EFAFB83}"/>
              </a:ext>
            </a:extLst>
          </p:cNvPr>
          <p:cNvSpPr txBox="1"/>
          <p:nvPr/>
        </p:nvSpPr>
        <p:spPr>
          <a:xfrm>
            <a:off x="3210839" y="2083496"/>
            <a:ext cx="615654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24D7D8-72F4-4A2F-9F10-46154DD6639D}"/>
              </a:ext>
            </a:extLst>
          </p:cNvPr>
          <p:cNvSpPr txBox="1"/>
          <p:nvPr/>
        </p:nvSpPr>
        <p:spPr>
          <a:xfrm>
            <a:off x="7205467" y="4572542"/>
            <a:ext cx="4684733" cy="7232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ru-RU" b="1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pPr>
              <a:spcAft>
                <a:spcPts val="600"/>
              </a:spcAft>
            </a:pPr>
            <a:endParaRPr lang="ru-RU" b="1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12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992A59A-768F-48DA-BFC3-E4A91D22F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40590"/>
            <a:ext cx="12336047" cy="73509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5ADE53-FFE5-4399-8872-44368EFAFB83}"/>
              </a:ext>
            </a:extLst>
          </p:cNvPr>
          <p:cNvSpPr txBox="1"/>
          <p:nvPr/>
        </p:nvSpPr>
        <p:spPr>
          <a:xfrm>
            <a:off x="3210839" y="2083496"/>
            <a:ext cx="615654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24D7D8-72F4-4A2F-9F10-46154DD6639D}"/>
              </a:ext>
            </a:extLst>
          </p:cNvPr>
          <p:cNvSpPr txBox="1"/>
          <p:nvPr/>
        </p:nvSpPr>
        <p:spPr>
          <a:xfrm>
            <a:off x="4867275" y="4081939"/>
            <a:ext cx="468473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b="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EA30C0-BA7B-4619-BAB3-6762C8BB3861}"/>
              </a:ext>
            </a:extLst>
          </p:cNvPr>
          <p:cNvSpPr txBox="1"/>
          <p:nvPr/>
        </p:nvSpPr>
        <p:spPr>
          <a:xfrm>
            <a:off x="1590675" y="2023140"/>
            <a:ext cx="8875996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/>
                <a:ea typeface="+mj-ea"/>
                <a:cs typeface="Times New Roman"/>
              </a:rPr>
              <a:t> 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Повышение уровня сенсорного развития детей 2-3 лет</a:t>
            </a:r>
            <a:endParaRPr lang="ru-RU">
              <a:solidFill>
                <a:srgbClr val="002060"/>
              </a:solidFill>
              <a:latin typeface="Times New Roman"/>
              <a:ea typeface="+mj-ea"/>
              <a:cs typeface="Calibri" panose="020F0502020204030204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Приобретение и создание с помощью родителей дидактических игр на развитие сенсорно-моторных навыков;</a:t>
            </a:r>
            <a:endParaRPr lang="ru-RU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Разработка системы сенсорного развития детей 2-3 лет ;</a:t>
            </a:r>
          </a:p>
          <a:p>
            <a:r>
              <a:rPr lang="ru-RU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• Дети получат представления о форме, величине, цвете предметов;</a:t>
            </a:r>
            <a:endParaRPr lang="ru-RU">
              <a:solidFill>
                <a:srgbClr val="002060"/>
              </a:solidFill>
              <a:latin typeface="Times New Roman"/>
              <a:cs typeface="Times New Roman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• Дети могут группировать предметы по заданному признаку;</a:t>
            </a:r>
            <a:endParaRPr lang="ru-RU">
              <a:solidFill>
                <a:srgbClr val="002060"/>
              </a:solidFill>
              <a:latin typeface="Times New Roman"/>
              <a:cs typeface="Times New Roman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• Дети освоят навыки действия с предметами домашнего обихода и игрушками, могут определять их положение в пространстве;</a:t>
            </a:r>
            <a:endParaRPr lang="ru-RU">
              <a:solidFill>
                <a:srgbClr val="002060"/>
              </a:solidFill>
              <a:latin typeface="Times New Roman"/>
              <a:cs typeface="Times New Roman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• Родители получат необходимые педагогические знания по сенсорному развитию детей раннего возраста, примут активное участие в изготовлении пособий и оборудований по сенсорному развитию.</a:t>
            </a:r>
            <a:endParaRPr lang="ru-RU">
              <a:solidFill>
                <a:srgbClr val="002060"/>
              </a:solidFill>
              <a:latin typeface="Times New Roman"/>
              <a:cs typeface="Times New Roman"/>
            </a:endParaRPr>
          </a:p>
          <a:p>
            <a:endParaRPr lang="ru-RU" dirty="0">
              <a:solidFill>
                <a:srgbClr val="002060"/>
              </a:solidFill>
              <a:latin typeface="Times New Roman"/>
              <a:cs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B9A882-6A30-4064-8875-2DF35BD2ABDD}"/>
              </a:ext>
            </a:extLst>
          </p:cNvPr>
          <p:cNvSpPr txBox="1"/>
          <p:nvPr/>
        </p:nvSpPr>
        <p:spPr>
          <a:xfrm rot="10800000" flipV="1">
            <a:off x="4704455" y="1460293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/>
                <a:cs typeface="Times New Roman"/>
              </a:rPr>
              <a:t>Ожидаемые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 результаты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40086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992A59A-768F-48DA-BFC3-E4A91D22F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7050" y="-197535"/>
            <a:ext cx="12336047" cy="73509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5ADE53-FFE5-4399-8872-44368EFAFB83}"/>
              </a:ext>
            </a:extLst>
          </p:cNvPr>
          <p:cNvSpPr txBox="1"/>
          <p:nvPr/>
        </p:nvSpPr>
        <p:spPr>
          <a:xfrm rot="10800000" flipV="1">
            <a:off x="3213830" y="1678606"/>
            <a:ext cx="615654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Игры для развития мелкой моторики рук</a:t>
            </a:r>
            <a:endParaRPr lang="ru-RU" dirty="0">
              <a:solidFill>
                <a:srgbClr val="002060"/>
              </a:solidFill>
              <a:latin typeface="Times New Roma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24D7D8-72F4-4A2F-9F10-46154DD6639D}"/>
              </a:ext>
            </a:extLst>
          </p:cNvPr>
          <p:cNvSpPr txBox="1"/>
          <p:nvPr/>
        </p:nvSpPr>
        <p:spPr>
          <a:xfrm>
            <a:off x="4867275" y="4081939"/>
            <a:ext cx="468473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b="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  <p:pic>
        <p:nvPicPr>
          <p:cNvPr id="7" name="Рисунок 7" descr="Изображение выглядит как человек, мальчик, ребено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ADAA5C78-79F8-445F-8215-EFC3915D6E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750" y="2257425"/>
            <a:ext cx="27432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8" descr="Изображение выглядит как человек, внутренний, стена, девочка&#10;&#10;Автоматически созданное описание">
            <a:extLst>
              <a:ext uri="{FF2B5EF4-FFF2-40B4-BE49-F238E27FC236}">
                <a16:creationId xmlns:a16="http://schemas.microsoft.com/office/drawing/2014/main" id="{31A38B51-E00C-4B18-9C70-7811DF6BB0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1900" y="2181225"/>
            <a:ext cx="27432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87242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4A130CA-991E-4C92-A494-EB7D8666EF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C3C749F-9A26-4B1E-BC2E-572D03DF9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1872577" y="1372793"/>
            <a:ext cx="6135300" cy="5537781"/>
          </a:xfrm>
          <a:custGeom>
            <a:avLst/>
            <a:gdLst>
              <a:gd name="connsiteX0" fmla="*/ 0 w 6135300"/>
              <a:gd name="connsiteY0" fmla="*/ 0 h 5537781"/>
              <a:gd name="connsiteX1" fmla="*/ 6135300 w 6135300"/>
              <a:gd name="connsiteY1" fmla="*/ 0 h 5537781"/>
              <a:gd name="connsiteX2" fmla="*/ 6135300 w 6135300"/>
              <a:gd name="connsiteY2" fmla="*/ 3548931 h 5537781"/>
              <a:gd name="connsiteX3" fmla="*/ 4146451 w 6135300"/>
              <a:gd name="connsiteY3" fmla="*/ 5537781 h 5537781"/>
              <a:gd name="connsiteX4" fmla="*/ 0 w 6135300"/>
              <a:gd name="connsiteY4" fmla="*/ 1391331 h 5537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5300" h="5537781">
                <a:moveTo>
                  <a:pt x="0" y="0"/>
                </a:moveTo>
                <a:lnTo>
                  <a:pt x="6135300" y="0"/>
                </a:lnTo>
                <a:lnTo>
                  <a:pt x="6135300" y="3548931"/>
                </a:lnTo>
                <a:lnTo>
                  <a:pt x="4146451" y="5537781"/>
                </a:lnTo>
                <a:lnTo>
                  <a:pt x="0" y="1391331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992A59A-768F-48DA-BFC3-E4A91D22F2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14" r="2" b="12272"/>
          <a:stretch/>
        </p:blipFill>
        <p:spPr>
          <a:xfrm>
            <a:off x="2747771" y="1"/>
            <a:ext cx="8557447" cy="5347244"/>
          </a:xfrm>
          <a:custGeom>
            <a:avLst/>
            <a:gdLst/>
            <a:ahLst/>
            <a:cxnLst/>
            <a:rect l="l" t="t" r="r" b="b"/>
            <a:pathLst>
              <a:path w="9366779" h="5852967">
                <a:moveTo>
                  <a:pt x="1169579" y="0"/>
                </a:moveTo>
                <a:lnTo>
                  <a:pt x="8197201" y="0"/>
                </a:lnTo>
                <a:lnTo>
                  <a:pt x="9366779" y="1169579"/>
                </a:lnTo>
                <a:lnTo>
                  <a:pt x="4683391" y="5852967"/>
                </a:lnTo>
                <a:lnTo>
                  <a:pt x="0" y="1169579"/>
                </a:lnTo>
                <a:close/>
              </a:path>
            </a:pathLst>
          </a:cu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98D51C6-1188-49B8-B829-31D2C2813F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050242" y="292975"/>
            <a:ext cx="5056735" cy="9206602"/>
          </a:xfrm>
          <a:custGeom>
            <a:avLst/>
            <a:gdLst>
              <a:gd name="connsiteX0" fmla="*/ 0 w 5053652"/>
              <a:gd name="connsiteY0" fmla="*/ 209273 h 9200989"/>
              <a:gd name="connsiteX1" fmla="*/ 209274 w 5053652"/>
              <a:gd name="connsiteY1" fmla="*/ 0 h 9200989"/>
              <a:gd name="connsiteX2" fmla="*/ 5053652 w 5053652"/>
              <a:gd name="connsiteY2" fmla="*/ 4844379 h 9200989"/>
              <a:gd name="connsiteX3" fmla="*/ 697042 w 5053652"/>
              <a:gd name="connsiteY3" fmla="*/ 9200989 h 9200989"/>
              <a:gd name="connsiteX4" fmla="*/ 0 w 5053652"/>
              <a:gd name="connsiteY4" fmla="*/ 9200989 h 9200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3652" h="9200989">
                <a:moveTo>
                  <a:pt x="0" y="209273"/>
                </a:moveTo>
                <a:lnTo>
                  <a:pt x="209274" y="0"/>
                </a:lnTo>
                <a:lnTo>
                  <a:pt x="5053652" y="4844379"/>
                </a:lnTo>
                <a:lnTo>
                  <a:pt x="697042" y="9200989"/>
                </a:lnTo>
                <a:lnTo>
                  <a:pt x="0" y="9200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456BA586-8922-4113-BD35-BBF1EB1A1F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6909" y="5272381"/>
            <a:ext cx="3171238" cy="1585619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97CCB5-5FC2-473C-AFCC-2430CEF1D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861739" y="2074303"/>
            <a:ext cx="3372170" cy="33721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ame 21">
            <a:extLst>
              <a:ext uri="{FF2B5EF4-FFF2-40B4-BE49-F238E27FC236}">
                <a16:creationId xmlns:a16="http://schemas.microsoft.com/office/drawing/2014/main" id="{599C8C75-BFDF-44E7-A028-EEB5EDD588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423102" y="1635666"/>
            <a:ext cx="4249446" cy="4249444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8683" y="3087528"/>
            <a:ext cx="3618284" cy="1345720"/>
          </a:xfrm>
          <a:noFill/>
        </p:spPr>
        <p:txBody>
          <a:bodyPr anchor="ctr">
            <a:normAutofit fontScale="90000"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/>
                <a:cs typeface="Calibri Light"/>
              </a:rPr>
              <a:t>Игры на определения формы (круг, квадрат, овал, треугольник)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7353" y="4527440"/>
            <a:ext cx="2700944" cy="659993"/>
          </a:xfrm>
          <a:noFill/>
        </p:spPr>
        <p:txBody>
          <a:bodyPr>
            <a:normAutofit/>
          </a:bodyPr>
          <a:lstStyle/>
          <a:p>
            <a:r>
              <a:rPr lang="ru-RU" sz="1600">
                <a:solidFill>
                  <a:srgbClr val="080808"/>
                </a:solidFill>
              </a:rPr>
              <a:t>Текст слайда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5ADE53-FFE5-4399-8872-44368EFAFB83}"/>
              </a:ext>
            </a:extLst>
          </p:cNvPr>
          <p:cNvSpPr txBox="1"/>
          <p:nvPr/>
        </p:nvSpPr>
        <p:spPr>
          <a:xfrm>
            <a:off x="3210839" y="2083496"/>
            <a:ext cx="615654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24D7D8-72F4-4A2F-9F10-46154DD6639D}"/>
              </a:ext>
            </a:extLst>
          </p:cNvPr>
          <p:cNvSpPr txBox="1"/>
          <p:nvPr/>
        </p:nvSpPr>
        <p:spPr>
          <a:xfrm>
            <a:off x="4867275" y="4081939"/>
            <a:ext cx="4684733" cy="7232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ru-RU" b="1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pPr>
              <a:spcAft>
                <a:spcPts val="600"/>
              </a:spcAft>
            </a:pPr>
            <a:endParaRPr lang="ru-RU" b="1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  <p:pic>
        <p:nvPicPr>
          <p:cNvPr id="8" name="Рисунок 8" descr="Изображение выглядит как внутренний, человек, ребенок, мальчик&#10;&#10;Автоматически созданное описание">
            <a:extLst>
              <a:ext uri="{FF2B5EF4-FFF2-40B4-BE49-F238E27FC236}">
                <a16:creationId xmlns:a16="http://schemas.microsoft.com/office/drawing/2014/main" id="{03E88506-A08A-456C-A098-A89CB0A6A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3061570"/>
            <a:ext cx="2743200" cy="3657600"/>
          </a:xfrm>
          <a:prstGeom prst="rect">
            <a:avLst/>
          </a:prstGeom>
        </p:spPr>
      </p:pic>
      <p:pic>
        <p:nvPicPr>
          <p:cNvPr id="9" name="Рисунок 9" descr="Изображение выглядит как пол, внутренний, мальчик,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BA4EB3FF-2FDA-4CF8-B453-C186D25683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6838" y="1130474"/>
            <a:ext cx="2743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456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6">
            <a:extLst>
              <a:ext uri="{FF2B5EF4-FFF2-40B4-BE49-F238E27FC236}">
                <a16:creationId xmlns:a16="http://schemas.microsoft.com/office/drawing/2014/main" id="{AC8EEB0F-BA72-49AC-956F-331B60FDE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992A59A-768F-48DA-BFC3-E4A91D22F2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71" r="-1" b="16426"/>
          <a:stretch/>
        </p:blipFill>
        <p:spPr>
          <a:xfrm>
            <a:off x="-1219" y="-9"/>
            <a:ext cx="12191695" cy="6858000"/>
          </a:xfrm>
          <a:prstGeom prst="rect">
            <a:avLst/>
          </a:prstGeom>
        </p:spPr>
      </p:pic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CC700D5-9809-43F4-89D5-7DBBCB0DCC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87718" y="1278965"/>
            <a:ext cx="4592444" cy="4267199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7163242-6303-46DC-BAC1-2A204F0613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249080" y="1374588"/>
            <a:ext cx="4315593" cy="4087906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Meiryo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05C4C40-D70E-4C4F-B228-98A0A6132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300000" flipH="1">
            <a:off x="987224" y="1122042"/>
            <a:ext cx="4908132" cy="4613915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5332" y="1872171"/>
            <a:ext cx="3954144" cy="2049234"/>
          </a:xfrm>
        </p:spPr>
        <p:txBody>
          <a:bodyPr anchor="b"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/>
                <a:cs typeface="Calibri Light"/>
              </a:rPr>
              <a:t>Игры на определения цветов  </a:t>
            </a:r>
            <a:endParaRPr lang="ru-RU" sz="4000" b="1">
              <a:solidFill>
                <a:schemeClr val="tx1">
                  <a:lumMod val="75000"/>
                  <a:lumOff val="25000"/>
                </a:schemeClr>
              </a:solidFill>
              <a:latin typeface="Times New Roman"/>
              <a:cs typeface="Calibri Ligh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9652" y="4058563"/>
            <a:ext cx="2929408" cy="678633"/>
          </a:xfrm>
        </p:spPr>
        <p:txBody>
          <a:bodyPr anchor="t">
            <a:normAutofit/>
          </a:bodyPr>
          <a:lstStyle/>
          <a:p>
            <a:r>
              <a:rPr lang="ru-RU" sz="1800">
                <a:solidFill>
                  <a:schemeClr val="tx1">
                    <a:lumMod val="75000"/>
                    <a:lumOff val="25000"/>
                  </a:schemeClr>
                </a:solidFill>
              </a:rPr>
              <a:t>Текст слайда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289228A-771B-48F6-B5DF-7A63EA3242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6081120" y="3758637"/>
            <a:ext cx="2685902" cy="2471745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31D5EF21-94C4-481A-BD01-3D29FB305B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5845430" y="3616324"/>
            <a:ext cx="3051507" cy="2756367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AB980901-8348-441D-BC47-AAB8C55E2C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028973" y="2325120"/>
            <a:ext cx="2537979" cy="2944580"/>
          </a:xfrm>
          <a:custGeom>
            <a:avLst/>
            <a:gdLst>
              <a:gd name="connsiteX0" fmla="*/ 1448892 w 2805016"/>
              <a:gd name="connsiteY0" fmla="*/ 1295 h 3049345"/>
              <a:gd name="connsiteX1" fmla="*/ 1762036 w 2805016"/>
              <a:gd name="connsiteY1" fmla="*/ 37054 h 3049345"/>
              <a:gd name="connsiteX2" fmla="*/ 2172496 w 2805016"/>
              <a:gd name="connsiteY2" fmla="*/ 276646 h 3049345"/>
              <a:gd name="connsiteX3" fmla="*/ 2494528 w 2805016"/>
              <a:gd name="connsiteY3" fmla="*/ 816190 h 3049345"/>
              <a:gd name="connsiteX4" fmla="*/ 2553622 w 2805016"/>
              <a:gd name="connsiteY4" fmla="*/ 932591 h 3049345"/>
              <a:gd name="connsiteX5" fmla="*/ 2789833 w 2805016"/>
              <a:gd name="connsiteY5" fmla="*/ 1841650 h 3049345"/>
              <a:gd name="connsiteX6" fmla="*/ 1939259 w 2805016"/>
              <a:gd name="connsiteY6" fmla="*/ 2818274 h 3049345"/>
              <a:gd name="connsiteX7" fmla="*/ 1752834 w 2805016"/>
              <a:gd name="connsiteY7" fmla="*/ 2904144 h 3049345"/>
              <a:gd name="connsiteX8" fmla="*/ 1191447 w 2805016"/>
              <a:gd name="connsiteY8" fmla="*/ 3038170 h 3049345"/>
              <a:gd name="connsiteX9" fmla="*/ 661126 w 2805016"/>
              <a:gd name="connsiteY9" fmla="*/ 2791872 h 3049345"/>
              <a:gd name="connsiteX10" fmla="*/ 256115 w 2805016"/>
              <a:gd name="connsiteY10" fmla="*/ 2313690 h 3049345"/>
              <a:gd name="connsiteX11" fmla="*/ 30620 w 2805016"/>
              <a:gd name="connsiteY11" fmla="*/ 1690804 h 3049345"/>
              <a:gd name="connsiteX12" fmla="*/ 29591 w 2805016"/>
              <a:gd name="connsiteY12" fmla="*/ 1037726 h 3049345"/>
              <a:gd name="connsiteX13" fmla="*/ 244525 w 2805016"/>
              <a:gd name="connsiteY13" fmla="*/ 519197 h 3049345"/>
              <a:gd name="connsiteX14" fmla="*/ 622356 w 2805016"/>
              <a:gd name="connsiteY14" fmla="*/ 183048 h 3049345"/>
              <a:gd name="connsiteX15" fmla="*/ 1448892 w 2805016"/>
              <a:gd name="connsiteY15" fmla="*/ 1295 h 304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05016" h="3049345">
                <a:moveTo>
                  <a:pt x="1448892" y="1295"/>
                </a:moveTo>
                <a:cubicBezTo>
                  <a:pt x="1551302" y="5038"/>
                  <a:pt x="1656071" y="16908"/>
                  <a:pt x="1762036" y="37054"/>
                </a:cubicBezTo>
                <a:cubicBezTo>
                  <a:pt x="1931145" y="69206"/>
                  <a:pt x="2057720" y="143119"/>
                  <a:pt x="2172496" y="276646"/>
                </a:cubicBezTo>
                <a:cubicBezTo>
                  <a:pt x="2292557" y="416316"/>
                  <a:pt x="2390672" y="610536"/>
                  <a:pt x="2494528" y="816190"/>
                </a:cubicBezTo>
                <a:cubicBezTo>
                  <a:pt x="2513659" y="854126"/>
                  <a:pt x="2533480" y="893328"/>
                  <a:pt x="2553622" y="932591"/>
                </a:cubicBezTo>
                <a:cubicBezTo>
                  <a:pt x="2733870" y="1284027"/>
                  <a:pt x="2847724" y="1537159"/>
                  <a:pt x="2789833" y="1841650"/>
                </a:cubicBezTo>
                <a:cubicBezTo>
                  <a:pt x="2701624" y="2305599"/>
                  <a:pt x="2447254" y="2597690"/>
                  <a:pt x="1939259" y="2818274"/>
                </a:cubicBezTo>
                <a:cubicBezTo>
                  <a:pt x="1872770" y="2847138"/>
                  <a:pt x="1811781" y="2876114"/>
                  <a:pt x="1752834" y="2904144"/>
                </a:cubicBezTo>
                <a:cubicBezTo>
                  <a:pt x="1508432" y="3020297"/>
                  <a:pt x="1382512" y="3074496"/>
                  <a:pt x="1191447" y="3038170"/>
                </a:cubicBezTo>
                <a:cubicBezTo>
                  <a:pt x="1001732" y="3002100"/>
                  <a:pt x="823313" y="2919199"/>
                  <a:pt x="661126" y="2791872"/>
                </a:cubicBezTo>
                <a:cubicBezTo>
                  <a:pt x="502474" y="2667286"/>
                  <a:pt x="366163" y="2506376"/>
                  <a:pt x="256115" y="2313690"/>
                </a:cubicBezTo>
                <a:cubicBezTo>
                  <a:pt x="147904" y="2124290"/>
                  <a:pt x="69906" y="1908939"/>
                  <a:pt x="30620" y="1690804"/>
                </a:cubicBezTo>
                <a:cubicBezTo>
                  <a:pt x="-9871" y="1466769"/>
                  <a:pt x="-10191" y="1246967"/>
                  <a:pt x="29591" y="1037726"/>
                </a:cubicBezTo>
                <a:cubicBezTo>
                  <a:pt x="67109" y="840400"/>
                  <a:pt x="139452" y="665977"/>
                  <a:pt x="244525" y="519197"/>
                </a:cubicBezTo>
                <a:cubicBezTo>
                  <a:pt x="343054" y="381648"/>
                  <a:pt x="470192" y="268558"/>
                  <a:pt x="622356" y="183048"/>
                </a:cubicBezTo>
                <a:cubicBezTo>
                  <a:pt x="855671" y="51991"/>
                  <a:pt x="1141662" y="-9932"/>
                  <a:pt x="1448892" y="1295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9A5160F0-6244-48E8-9E71-1F51EA90C9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6225813" y="485983"/>
            <a:ext cx="2843929" cy="2556327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513D8C9-24E7-4F31-8B40-E3AF6235D2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35614" y="2499229"/>
            <a:ext cx="2323437" cy="2595038"/>
          </a:xfrm>
          <a:custGeom>
            <a:avLst/>
            <a:gdLst>
              <a:gd name="connsiteX0" fmla="*/ 1177679 w 2567901"/>
              <a:gd name="connsiteY0" fmla="*/ 1063 h 2687367"/>
              <a:gd name="connsiteX1" fmla="*/ 1603094 w 2567901"/>
              <a:gd name="connsiteY1" fmla="*/ 35223 h 2687367"/>
              <a:gd name="connsiteX2" fmla="*/ 1980105 w 2567901"/>
              <a:gd name="connsiteY2" fmla="*/ 249099 h 2687367"/>
              <a:gd name="connsiteX3" fmla="*/ 2278200 w 2567901"/>
              <a:gd name="connsiteY3" fmla="*/ 726784 h 2687367"/>
              <a:gd name="connsiteX4" fmla="*/ 2333016 w 2567901"/>
              <a:gd name="connsiteY4" fmla="*/ 829771 h 2687367"/>
              <a:gd name="connsiteX5" fmla="*/ 2555036 w 2567901"/>
              <a:gd name="connsiteY5" fmla="*/ 1632596 h 2687367"/>
              <a:gd name="connsiteX6" fmla="*/ 1783436 w 2567901"/>
              <a:gd name="connsiteY6" fmla="*/ 2487849 h 2687367"/>
              <a:gd name="connsiteX7" fmla="*/ 1613480 w 2567901"/>
              <a:gd name="connsiteY7" fmla="*/ 2562316 h 2687367"/>
              <a:gd name="connsiteX8" fmla="*/ 1100869 w 2567901"/>
              <a:gd name="connsiteY8" fmla="*/ 2676769 h 2687367"/>
              <a:gd name="connsiteX9" fmla="*/ 614178 w 2567901"/>
              <a:gd name="connsiteY9" fmla="*/ 2456196 h 2687367"/>
              <a:gd name="connsiteX10" fmla="*/ 240586 w 2567901"/>
              <a:gd name="connsiteY10" fmla="*/ 2032054 h 2687367"/>
              <a:gd name="connsiteX11" fmla="*/ 30245 w 2567901"/>
              <a:gd name="connsiteY11" fmla="*/ 1481541 h 2687367"/>
              <a:gd name="connsiteX12" fmla="*/ 25021 w 2567901"/>
              <a:gd name="connsiteY12" fmla="*/ 905889 h 2687367"/>
              <a:gd name="connsiteX13" fmla="*/ 218217 w 2567901"/>
              <a:gd name="connsiteY13" fmla="*/ 450248 h 2687367"/>
              <a:gd name="connsiteX14" fmla="*/ 561607 w 2567901"/>
              <a:gd name="connsiteY14" fmla="*/ 156432 h 2687367"/>
              <a:gd name="connsiteX15" fmla="*/ 1177679 w 2567901"/>
              <a:gd name="connsiteY15" fmla="*/ 1063 h 2687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567901" h="2687367">
                <a:moveTo>
                  <a:pt x="1177679" y="1063"/>
                </a:moveTo>
                <a:cubicBezTo>
                  <a:pt x="1314507" y="-3704"/>
                  <a:pt x="1457510" y="7543"/>
                  <a:pt x="1603094" y="35223"/>
                </a:cubicBezTo>
                <a:cubicBezTo>
                  <a:pt x="1757985" y="64671"/>
                  <a:pt x="1874247" y="130651"/>
                  <a:pt x="1980105" y="249099"/>
                </a:cubicBezTo>
                <a:cubicBezTo>
                  <a:pt x="2090840" y="372996"/>
                  <a:pt x="2181857" y="544832"/>
                  <a:pt x="2278200" y="726784"/>
                </a:cubicBezTo>
                <a:cubicBezTo>
                  <a:pt x="2295948" y="760348"/>
                  <a:pt x="2314335" y="795032"/>
                  <a:pt x="2333016" y="829771"/>
                </a:cubicBezTo>
                <a:cubicBezTo>
                  <a:pt x="2500190" y="1140721"/>
                  <a:pt x="2605991" y="1364587"/>
                  <a:pt x="2555036" y="1632596"/>
                </a:cubicBezTo>
                <a:cubicBezTo>
                  <a:pt x="2477395" y="2040959"/>
                  <a:pt x="2246644" y="2296751"/>
                  <a:pt x="1783436" y="2487849"/>
                </a:cubicBezTo>
                <a:cubicBezTo>
                  <a:pt x="1722809" y="2512855"/>
                  <a:pt x="1667214" y="2537996"/>
                  <a:pt x="1613480" y="2562316"/>
                </a:cubicBezTo>
                <a:cubicBezTo>
                  <a:pt x="1390692" y="2663095"/>
                  <a:pt x="1275870" y="2710042"/>
                  <a:pt x="1100869" y="2676769"/>
                </a:cubicBezTo>
                <a:cubicBezTo>
                  <a:pt x="927103" y="2643732"/>
                  <a:pt x="763363" y="2569490"/>
                  <a:pt x="614178" y="2456196"/>
                </a:cubicBezTo>
                <a:cubicBezTo>
                  <a:pt x="468245" y="2345340"/>
                  <a:pt x="342509" y="2202615"/>
                  <a:pt x="240586" y="2032054"/>
                </a:cubicBezTo>
                <a:cubicBezTo>
                  <a:pt x="140365" y="1864400"/>
                  <a:pt x="67610" y="1674071"/>
                  <a:pt x="30245" y="1481541"/>
                </a:cubicBezTo>
                <a:cubicBezTo>
                  <a:pt x="-8261" y="1283803"/>
                  <a:pt x="-9994" y="1090060"/>
                  <a:pt x="25021" y="905889"/>
                </a:cubicBezTo>
                <a:cubicBezTo>
                  <a:pt x="58043" y="732204"/>
                  <a:pt x="123071" y="578936"/>
                  <a:pt x="218217" y="450248"/>
                </a:cubicBezTo>
                <a:cubicBezTo>
                  <a:pt x="307436" y="329654"/>
                  <a:pt x="422987" y="230806"/>
                  <a:pt x="561607" y="156432"/>
                </a:cubicBezTo>
                <a:cubicBezTo>
                  <a:pt x="738731" y="61442"/>
                  <a:pt x="949631" y="9010"/>
                  <a:pt x="1177679" y="1063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9BDFF5CA-602C-465F-8BC3-59C9963028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6087359" y="357050"/>
            <a:ext cx="3172430" cy="2887139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0" name="Рисунок 10" descr="Изображение выглядит как человек, внутренний, ребенок, пол&#10;&#10;Автоматически созданное описание">
            <a:extLst>
              <a:ext uri="{FF2B5EF4-FFF2-40B4-BE49-F238E27FC236}">
                <a16:creationId xmlns:a16="http://schemas.microsoft.com/office/drawing/2014/main" id="{FAEA7127-7058-4F53-A41B-F90CBCBB90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09" r="-5" b="30496"/>
          <a:stretch/>
        </p:blipFill>
        <p:spPr>
          <a:xfrm>
            <a:off x="6359783" y="579726"/>
            <a:ext cx="2603820" cy="2350093"/>
          </a:xfrm>
          <a:custGeom>
            <a:avLst/>
            <a:gdLst/>
            <a:ahLst/>
            <a:cxnLst/>
            <a:rect l="l" t="t" r="r" b="b"/>
            <a:pathLst>
              <a:path w="2442835" h="2236365">
                <a:moveTo>
                  <a:pt x="1178694" y="0"/>
                </a:moveTo>
                <a:cubicBezTo>
                  <a:pt x="1426542" y="0"/>
                  <a:pt x="1608393" y="124353"/>
                  <a:pt x="1857551" y="314024"/>
                </a:cubicBezTo>
                <a:cubicBezTo>
                  <a:pt x="1885386" y="335216"/>
                  <a:pt x="1913222" y="356156"/>
                  <a:pt x="1940168" y="376379"/>
                </a:cubicBezTo>
                <a:cubicBezTo>
                  <a:pt x="2086213" y="486125"/>
                  <a:pt x="2224133" y="589796"/>
                  <a:pt x="2315923" y="702353"/>
                </a:cubicBezTo>
                <a:cubicBezTo>
                  <a:pt x="2403676" y="809955"/>
                  <a:pt x="2442835" y="917915"/>
                  <a:pt x="2442835" y="1052431"/>
                </a:cubicBezTo>
                <a:cubicBezTo>
                  <a:pt x="2442835" y="1389589"/>
                  <a:pt x="2341663" y="1692735"/>
                  <a:pt x="2157925" y="1906050"/>
                </a:cubicBezTo>
                <a:cubicBezTo>
                  <a:pt x="2068023" y="2010385"/>
                  <a:pt x="1960192" y="2091482"/>
                  <a:pt x="1837422" y="2147045"/>
                </a:cubicBezTo>
                <a:cubicBezTo>
                  <a:pt x="1706420" y="2206285"/>
                  <a:pt x="1558592" y="2236365"/>
                  <a:pt x="1397973" y="2236365"/>
                </a:cubicBezTo>
                <a:cubicBezTo>
                  <a:pt x="1227656" y="2236365"/>
                  <a:pt x="1055033" y="2204038"/>
                  <a:pt x="885082" y="2140253"/>
                </a:cubicBezTo>
                <a:cubicBezTo>
                  <a:pt x="719588" y="2078255"/>
                  <a:pt x="562062" y="1986944"/>
                  <a:pt x="429436" y="1876226"/>
                </a:cubicBezTo>
                <a:cubicBezTo>
                  <a:pt x="294504" y="1763618"/>
                  <a:pt x="188455" y="1635487"/>
                  <a:pt x="114279" y="1495506"/>
                </a:cubicBezTo>
                <a:cubicBezTo>
                  <a:pt x="38477" y="1352411"/>
                  <a:pt x="0" y="1203340"/>
                  <a:pt x="0" y="1052431"/>
                </a:cubicBezTo>
                <a:cubicBezTo>
                  <a:pt x="0" y="900449"/>
                  <a:pt x="61386" y="811692"/>
                  <a:pt x="189137" y="641019"/>
                </a:cubicBezTo>
                <a:cubicBezTo>
                  <a:pt x="219961" y="599856"/>
                  <a:pt x="251833" y="557266"/>
                  <a:pt x="284438" y="510435"/>
                </a:cubicBezTo>
                <a:cubicBezTo>
                  <a:pt x="533598" y="152646"/>
                  <a:pt x="801051" y="0"/>
                  <a:pt x="1178694" y="0"/>
                </a:cubicBezTo>
                <a:close/>
              </a:path>
            </a:pathLst>
          </a:custGeom>
        </p:spPr>
      </p:pic>
      <p:pic>
        <p:nvPicPr>
          <p:cNvPr id="7" name="Рисунок 9" descr="Изображение выглядит как ребенок, пол, внутренний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EB6D284E-78E5-44DB-A712-3AEACBD548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30" r="5" b="19834"/>
          <a:stretch/>
        </p:blipFill>
        <p:spPr>
          <a:xfrm>
            <a:off x="6305271" y="3765168"/>
            <a:ext cx="2272677" cy="2404194"/>
          </a:xfrm>
          <a:custGeom>
            <a:avLst/>
            <a:gdLst/>
            <a:ahLst/>
            <a:cxnLst/>
            <a:rect l="l" t="t" r="r" b="b"/>
            <a:pathLst>
              <a:path w="2162369" h="2349722">
                <a:moveTo>
                  <a:pt x="1017608" y="0"/>
                </a:moveTo>
                <a:cubicBezTo>
                  <a:pt x="1343611" y="0"/>
                  <a:pt x="1636726" y="97316"/>
                  <a:pt x="1842983" y="274051"/>
                </a:cubicBezTo>
                <a:cubicBezTo>
                  <a:pt x="1943865" y="360525"/>
                  <a:pt x="2022280" y="464246"/>
                  <a:pt x="2076004" y="582337"/>
                </a:cubicBezTo>
                <a:cubicBezTo>
                  <a:pt x="2133284" y="708345"/>
                  <a:pt x="2162369" y="850538"/>
                  <a:pt x="2162369" y="1005035"/>
                </a:cubicBezTo>
                <a:cubicBezTo>
                  <a:pt x="2162369" y="1168860"/>
                  <a:pt x="2131110" y="1334903"/>
                  <a:pt x="2069437" y="1498376"/>
                </a:cubicBezTo>
                <a:cubicBezTo>
                  <a:pt x="2009489" y="1657562"/>
                  <a:pt x="1921200" y="1809084"/>
                  <a:pt x="1814146" y="1936654"/>
                </a:cubicBezTo>
                <a:cubicBezTo>
                  <a:pt x="1705264" y="2066444"/>
                  <a:pt x="1581372" y="2168450"/>
                  <a:pt x="1446023" y="2239799"/>
                </a:cubicBezTo>
                <a:cubicBezTo>
                  <a:pt x="1307663" y="2312711"/>
                  <a:pt x="1163523" y="2349722"/>
                  <a:pt x="1017608" y="2349722"/>
                </a:cubicBezTo>
                <a:cubicBezTo>
                  <a:pt x="870655" y="2349722"/>
                  <a:pt x="784834" y="2290675"/>
                  <a:pt x="619809" y="2167794"/>
                </a:cubicBezTo>
                <a:cubicBezTo>
                  <a:pt x="580008" y="2138146"/>
                  <a:pt x="538826" y="2107488"/>
                  <a:pt x="493546" y="2076126"/>
                </a:cubicBezTo>
                <a:cubicBezTo>
                  <a:pt x="147595" y="1836463"/>
                  <a:pt x="0" y="1579204"/>
                  <a:pt x="0" y="1215956"/>
                </a:cubicBezTo>
                <a:cubicBezTo>
                  <a:pt x="0" y="977555"/>
                  <a:pt x="120238" y="802636"/>
                  <a:pt x="303632" y="562975"/>
                </a:cubicBezTo>
                <a:cubicBezTo>
                  <a:pt x="324124" y="536201"/>
                  <a:pt x="344370" y="509426"/>
                  <a:pt x="363924" y="483507"/>
                </a:cubicBezTo>
                <a:cubicBezTo>
                  <a:pt x="470040" y="343029"/>
                  <a:pt x="570281" y="210366"/>
                  <a:pt x="679113" y="122074"/>
                </a:cubicBezTo>
                <a:cubicBezTo>
                  <a:pt x="783155" y="37666"/>
                  <a:pt x="887542" y="0"/>
                  <a:pt x="1017608" y="0"/>
                </a:cubicBezTo>
                <a:close/>
              </a:path>
            </a:pathLst>
          </a:custGeom>
        </p:spPr>
      </p:pic>
      <p:pic>
        <p:nvPicPr>
          <p:cNvPr id="11" name="Рисунок 12" descr="Изображение выглядит как человек, пол, ребено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6FCBA65D-C14C-40B6-9AAA-EC5F93AC5D7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-3" b="15746"/>
          <a:stretch/>
        </p:blipFill>
        <p:spPr>
          <a:xfrm>
            <a:off x="9237306" y="2600139"/>
            <a:ext cx="2075470" cy="2331477"/>
          </a:xfrm>
          <a:custGeom>
            <a:avLst/>
            <a:gdLst/>
            <a:ahLst/>
            <a:cxnLst/>
            <a:rect l="l" t="t" r="r" b="b"/>
            <a:pathLst>
              <a:path w="2032624" h="2270234">
                <a:moveTo>
                  <a:pt x="1042023" y="1394"/>
                </a:moveTo>
                <a:cubicBezTo>
                  <a:pt x="1116189" y="4748"/>
                  <a:pt x="1192106" y="14167"/>
                  <a:pt x="1268930" y="29755"/>
                </a:cubicBezTo>
                <a:cubicBezTo>
                  <a:pt x="1391535" y="54633"/>
                  <a:pt x="1483561" y="110372"/>
                  <a:pt x="1567353" y="210433"/>
                </a:cubicBezTo>
                <a:cubicBezTo>
                  <a:pt x="1655005" y="315100"/>
                  <a:pt x="1727050" y="460263"/>
                  <a:pt x="1803312" y="613972"/>
                </a:cubicBezTo>
                <a:cubicBezTo>
                  <a:pt x="1817359" y="642327"/>
                  <a:pt x="1831914" y="671628"/>
                  <a:pt x="1846700" y="700973"/>
                </a:cubicBezTo>
                <a:cubicBezTo>
                  <a:pt x="1979027" y="963656"/>
                  <a:pt x="2062774" y="1152776"/>
                  <a:pt x="2022440" y="1379185"/>
                </a:cubicBezTo>
                <a:cubicBezTo>
                  <a:pt x="1960984" y="1724161"/>
                  <a:pt x="1778332" y="1940248"/>
                  <a:pt x="1411680" y="2101685"/>
                </a:cubicBezTo>
                <a:cubicBezTo>
                  <a:pt x="1363691" y="2122808"/>
                  <a:pt x="1319685" y="2144048"/>
                  <a:pt x="1277151" y="2164592"/>
                </a:cubicBezTo>
                <a:cubicBezTo>
                  <a:pt x="1100803" y="2249728"/>
                  <a:pt x="1009916" y="2289389"/>
                  <a:pt x="871393" y="2261281"/>
                </a:cubicBezTo>
                <a:cubicBezTo>
                  <a:pt x="733849" y="2233372"/>
                  <a:pt x="604240" y="2170653"/>
                  <a:pt x="486153" y="2074943"/>
                </a:cubicBezTo>
                <a:cubicBezTo>
                  <a:pt x="370639" y="1981296"/>
                  <a:pt x="271112" y="1860724"/>
                  <a:pt x="190435" y="1716637"/>
                </a:cubicBezTo>
                <a:cubicBezTo>
                  <a:pt x="111106" y="1575007"/>
                  <a:pt x="53516" y="1414221"/>
                  <a:pt x="23940" y="1251577"/>
                </a:cubicBezTo>
                <a:cubicBezTo>
                  <a:pt x="-6539" y="1084530"/>
                  <a:pt x="-7912" y="920860"/>
                  <a:pt x="19805" y="765277"/>
                </a:cubicBezTo>
                <a:cubicBezTo>
                  <a:pt x="45944" y="618551"/>
                  <a:pt x="97417" y="489074"/>
                  <a:pt x="172729" y="380360"/>
                </a:cubicBezTo>
                <a:cubicBezTo>
                  <a:pt x="243351" y="278485"/>
                  <a:pt x="334814" y="194980"/>
                  <a:pt x="444540" y="132150"/>
                </a:cubicBezTo>
                <a:cubicBezTo>
                  <a:pt x="612784" y="35855"/>
                  <a:pt x="819525" y="-8668"/>
                  <a:pt x="1042023" y="1394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5ADE53-FFE5-4399-8872-44368EFAFB83}"/>
              </a:ext>
            </a:extLst>
          </p:cNvPr>
          <p:cNvSpPr txBox="1"/>
          <p:nvPr/>
        </p:nvSpPr>
        <p:spPr>
          <a:xfrm>
            <a:off x="3210839" y="2083496"/>
            <a:ext cx="615654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24D7D8-72F4-4A2F-9F10-46154DD6639D}"/>
              </a:ext>
            </a:extLst>
          </p:cNvPr>
          <p:cNvSpPr txBox="1"/>
          <p:nvPr/>
        </p:nvSpPr>
        <p:spPr>
          <a:xfrm>
            <a:off x="4867275" y="4081939"/>
            <a:ext cx="4684733" cy="7232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ru-RU" b="1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pPr>
              <a:spcAft>
                <a:spcPts val="600"/>
              </a:spcAft>
            </a:pPr>
            <a:endParaRPr lang="ru-RU" b="1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1695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533BF18B-C8A1-400D-BBBD-6103EC9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67909" y="2023110"/>
            <a:ext cx="2469624" cy="2846070"/>
          </a:xfrm>
        </p:spPr>
        <p:txBody>
          <a:bodyPr anchor="ctr">
            <a:normAutofit/>
          </a:bodyPr>
          <a:lstStyle/>
          <a:p>
            <a:pPr algn="l"/>
            <a:r>
              <a:rPr lang="ru-RU" sz="3700" dirty="0">
                <a:solidFill>
                  <a:srgbClr val="7030A0"/>
                </a:solidFill>
                <a:latin typeface="Times New Roman"/>
                <a:cs typeface="Calibri Light"/>
              </a:rPr>
              <a:t>Настольно- печатные игры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67908" y="5086350"/>
            <a:ext cx="2446465" cy="1178298"/>
          </a:xfrm>
        </p:spPr>
        <p:txBody>
          <a:bodyPr>
            <a:normAutofit/>
          </a:bodyPr>
          <a:lstStyle/>
          <a:p>
            <a:pPr algn="l"/>
            <a:endParaRPr lang="ru-RU" sz="160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Рисунок 9" descr="Изображение выглядит как текст, внутренний, спальня&#10;&#10;Автоматически созданное описание">
            <a:extLst>
              <a:ext uri="{FF2B5EF4-FFF2-40B4-BE49-F238E27FC236}">
                <a16:creationId xmlns:a16="http://schemas.microsoft.com/office/drawing/2014/main" id="{E9B05E98-245A-4424-9E60-FE4EADE236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27" r="2429" b="2"/>
          <a:stretch/>
        </p:blipFill>
        <p:spPr>
          <a:xfrm>
            <a:off x="545231" y="858525"/>
            <a:ext cx="3719192" cy="5211906"/>
          </a:xfrm>
          <a:prstGeom prst="rect">
            <a:avLst/>
          </a:prstGeom>
        </p:spPr>
      </p:pic>
      <p:pic>
        <p:nvPicPr>
          <p:cNvPr id="8" name="Рисунок 8" descr="Изображение выглядит как внутренний, человек, малыш, годовалый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B81D80C7-38C4-4451-B529-155A4813D1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57" r="-4" b="30149"/>
          <a:stretch/>
        </p:blipFill>
        <p:spPr>
          <a:xfrm>
            <a:off x="4457706" y="858524"/>
            <a:ext cx="3685032" cy="2505456"/>
          </a:xfrm>
          <a:prstGeom prst="rect">
            <a:avLst/>
          </a:prstGeom>
        </p:spPr>
      </p:pic>
      <p:pic>
        <p:nvPicPr>
          <p:cNvPr id="7" name="Рисунок 7" descr="Изображение выглядит как ребенок, внутренний, человек, малыш&#10;&#10;Автоматически созданное описание">
            <a:extLst>
              <a:ext uri="{FF2B5EF4-FFF2-40B4-BE49-F238E27FC236}">
                <a16:creationId xmlns:a16="http://schemas.microsoft.com/office/drawing/2014/main" id="{55857A65-AA63-4179-A053-A3DD9DEACF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2107" r="-4" b="6898"/>
          <a:stretch/>
        </p:blipFill>
        <p:spPr>
          <a:xfrm>
            <a:off x="4457712" y="3564974"/>
            <a:ext cx="3685031" cy="2505456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5ADE53-FFE5-4399-8872-44368EFAFB83}"/>
              </a:ext>
            </a:extLst>
          </p:cNvPr>
          <p:cNvSpPr txBox="1"/>
          <p:nvPr/>
        </p:nvSpPr>
        <p:spPr>
          <a:xfrm>
            <a:off x="3210839" y="2083496"/>
            <a:ext cx="615654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24D7D8-72F4-4A2F-9F10-46154DD6639D}"/>
              </a:ext>
            </a:extLst>
          </p:cNvPr>
          <p:cNvSpPr txBox="1"/>
          <p:nvPr/>
        </p:nvSpPr>
        <p:spPr>
          <a:xfrm>
            <a:off x="4867275" y="4081939"/>
            <a:ext cx="4684733" cy="7232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ru-RU" b="1">
              <a:solidFill>
                <a:schemeClr val="accent1">
                  <a:lumMod val="50000"/>
                </a:schemeClr>
              </a:solidFill>
              <a:cs typeface="Calibri"/>
            </a:endParaRPr>
          </a:p>
          <a:p>
            <a:pPr>
              <a:spcAft>
                <a:spcPts val="600"/>
              </a:spcAft>
            </a:pPr>
            <a:endParaRPr lang="ru-RU" b="1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34552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463</Words>
  <Application>Microsoft Office PowerPoint</Application>
  <PresentationFormat>Широкоэкранный</PresentationFormat>
  <Paragraphs>48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Meiryo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Вид проекта: Познавательно-игровой  Долгосрочный – 1 год.   Участники: дети, родители, педагоги  </vt:lpstr>
      <vt:lpstr>Презентация PowerPoint</vt:lpstr>
      <vt:lpstr>Презентация PowerPoint</vt:lpstr>
      <vt:lpstr>Игры на определения формы (круг, квадрат, овал, треугольник)</vt:lpstr>
      <vt:lpstr>Игры на определения цветов  </vt:lpstr>
      <vt:lpstr>Настольно- печатные игры </vt:lpstr>
      <vt:lpstr>Презентация PowerPoint</vt:lpstr>
      <vt:lpstr>Игры на липучках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Ильдар Камалетдинов</cp:lastModifiedBy>
  <cp:revision>307</cp:revision>
  <dcterms:created xsi:type="dcterms:W3CDTF">2021-05-15T10:52:43Z</dcterms:created>
  <dcterms:modified xsi:type="dcterms:W3CDTF">2021-05-15T17:12:49Z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465925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