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57" r:id="rId12"/>
    <p:sldId id="259" r:id="rId13"/>
    <p:sldId id="25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34ECD87-8DA1-4032-B23C-5017F4F1E34D}" type="datetimeFigureOut">
              <a:rPr lang="ru-RU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AB8D400-D6A8-428D-BAB4-F37318ED65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71510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81BB8440-23B4-4DC9-B309-742FDBC67830}" type="datetimeFigureOut">
              <a:rPr lang="ru-RU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1917CB3-D521-4056-9886-1FA42C523C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4622838"/>
      </p:ext>
    </p:extLst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EAB8F-1EF9-48CE-AD01-1303DCF67E65}" type="datetimeFigureOut">
              <a:rPr lang="ru-RU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EADD1-5E7C-4609-9217-AAABC58606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6563180"/>
      </p:ext>
    </p:extLst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07182-BDCE-40F3-9AD3-D5121A3F7D21}" type="datetimeFigureOut">
              <a:rPr lang="ru-RU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A693E-1B1D-4CAA-A72D-782AC7E016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8796244"/>
      </p:ext>
    </p:extLst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2166C-1066-4B6C-96C5-D521058B7EAF}" type="datetimeFigureOut">
              <a:rPr lang="ru-RU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8911C-31F5-45DC-9BB7-59CD18AA71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3807447"/>
      </p:ext>
    </p:extLst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09132-BF62-41E0-85C4-841E22457570}" type="datetimeFigureOut">
              <a:rPr lang="ru-RU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94CD5-DF69-4E69-A1BE-5F157F245A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8676140"/>
      </p:ext>
    </p:extLst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5CD69-0F28-4BC7-B89C-042CCB832815}" type="datetimeFigureOut">
              <a:rPr lang="ru-RU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E50DD-EAC2-4876-B55F-74F7CB45A1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8775681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E00FD-C6DD-4C2C-A7B0-FD2718F22041}" type="datetimeFigureOut">
              <a:rPr lang="ru-RU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4FDE4-8830-4FF1-9705-51DB4B7932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4426265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D74D6-8D75-4708-9C66-8B6F384A3614}" type="datetimeFigureOut">
              <a:rPr lang="ru-RU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AD5CE-8F9F-46EB-823B-96D5C4F730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7569410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298E0-25BD-4CEB-B5BE-B59B552B882D}" type="datetimeFigureOut">
              <a:rPr lang="ru-RU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5F99F-9AD4-4C5D-9FF7-9A93FAD87F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2604401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7066E6A0-335F-482A-83AB-AC240D2A426F}" type="datetimeFigureOut">
              <a:rPr lang="ru-RU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6748231-6E56-4232-88C3-5D38E76B61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0738022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8720C90C-F608-48D5-B8BD-5E54E9CC9458}" type="datetimeFigureOut">
              <a:rPr lang="ru-RU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C4325A8C-EB46-4EAC-A8A6-796B1E7343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8828017"/>
      </p:ext>
    </p:extLst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FBBC2"/>
            </a:gs>
            <a:gs pos="60001">
              <a:srgbClr val="C0FAFF"/>
            </a:gs>
            <a:gs pos="100000">
              <a:srgbClr val="BBFF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B9618C-D644-40E6-BD29-1915DB4BCE1E}" type="datetimeFigureOut">
              <a:rPr lang="ru-RU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fld id="{E1CDAF88-39F0-491D-8757-E30091C00F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05" r:id="rId4"/>
    <p:sldLayoutId id="2147483813" r:id="rId5"/>
    <p:sldLayoutId id="2147483806" r:id="rId6"/>
    <p:sldLayoutId id="2147483807" r:id="rId7"/>
    <p:sldLayoutId id="2147483814" r:id="rId8"/>
    <p:sldLayoutId id="2147483815" r:id="rId9"/>
    <p:sldLayoutId id="2147483808" r:id="rId10"/>
    <p:sldLayoutId id="2147483809" r:id="rId11"/>
  </p:sldLayoutIdLst>
  <p:transition spd="slow">
    <p:dissolve/>
  </p:transition>
  <p:txStyles>
    <p:titleStyle>
      <a:lvl1pPr marL="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5C8FE9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2pPr>
      <a:lvl3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3pPr>
      <a:lvl4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4pPr>
      <a:lvl5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anose="020B0604030504040204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8AA4D6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C:\Users\Asus\Desktop\waterfall_zvxvw79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0"/>
            <a:ext cx="5111750" cy="681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2276872"/>
            <a:ext cx="4680520" cy="39087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  <a:cs typeface="Arial" charset="0"/>
              </a:rPr>
              <a:t>Физкультмнутка</a:t>
            </a:r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  <a:cs typeface="Arial" charset="0"/>
              </a:rPr>
              <a:t>..</a:t>
            </a:r>
          </a:p>
          <a:p>
            <a:pPr eaLnBrk="1" hangingPunct="1">
              <a:defRPr/>
            </a:pPr>
            <a:endParaRPr lang="ru-RU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ru-RU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ru-RU" dirty="0" err="1">
                <a:solidFill>
                  <a:srgbClr val="0070C0"/>
                </a:solidFill>
                <a:latin typeface="Arial" charset="0"/>
                <a:cs typeface="Arial" charset="0"/>
              </a:rPr>
              <a:t>Аква</a:t>
            </a:r>
            <a:r>
              <a:rPr lang="ru-RU" dirty="0">
                <a:solidFill>
                  <a:srgbClr val="0070C0"/>
                </a:solidFill>
                <a:latin typeface="Arial" charset="0"/>
                <a:cs typeface="Arial" charset="0"/>
              </a:rPr>
              <a:t>- с </a:t>
            </a:r>
            <a:r>
              <a:rPr lang="ru-RU" u="sng" dirty="0">
                <a:solidFill>
                  <a:srgbClr val="0070C0"/>
                </a:solidFill>
                <a:latin typeface="Arial" charset="0"/>
                <a:cs typeface="Arial" charset="0"/>
              </a:rPr>
              <a:t> лат.</a:t>
            </a:r>
            <a:r>
              <a:rPr lang="ru-RU" dirty="0">
                <a:solidFill>
                  <a:srgbClr val="0070C0"/>
                </a:solidFill>
                <a:latin typeface="Arial" charset="0"/>
                <a:cs typeface="Arial" charset="0"/>
              </a:rPr>
              <a:t> — «вода»,   </a:t>
            </a:r>
            <a:r>
              <a:rPr lang="ru-RU" dirty="0" err="1">
                <a:solidFill>
                  <a:srgbClr val="0070C0"/>
                </a:solidFill>
                <a:latin typeface="Arial" charset="0"/>
                <a:cs typeface="Arial" charset="0"/>
              </a:rPr>
              <a:t>гидро</a:t>
            </a:r>
            <a:r>
              <a:rPr lang="ru-RU" dirty="0">
                <a:solidFill>
                  <a:srgbClr val="0070C0"/>
                </a:solidFill>
                <a:latin typeface="Arial" charset="0"/>
                <a:cs typeface="Arial" charset="0"/>
              </a:rPr>
              <a:t>-  от греч.- вода  </a:t>
            </a:r>
            <a:r>
              <a:rPr lang="ru-RU" u="sng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endParaRPr lang="ru-RU" dirty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250825" y="117475"/>
            <a:ext cx="8713788" cy="674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70C0"/>
                </a:solidFill>
                <a:latin typeface="Arial" panose="020B0604020202020204" pitchFamily="34" charset="0"/>
              </a:rPr>
              <a:t>Здесь замешаны целых 2 фактора. во-первых, плотность жидкостей. Как известно - менее плотные тела стараются подняться вверх относительно более плотных. Пример: менее плотный горячий воздух всегда поднимается вверх, относительно холодного. Менее плотный пенопласт плавает на поверхности более плотной воды и т.д. В нашем случае, масло имеет меньшую, нежели вода, плотность и стремиться занять верхнее положение.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70C0"/>
                </a:solidFill>
                <a:latin typeface="Arial" panose="020B0604020202020204" pitchFamily="34" charset="0"/>
              </a:rPr>
              <a:t>Второй фактор - полярность молекул воды и масла. Молекула воды состоит из полярных молекул. Т.е. такая молекула имеет с одной стороны - положительный заряд, с другой - отрицательный. Как известно, противоположные заряды - притягиваются, а значит и молекулы воды отлично притягиваются друг к другу. Молекулы масла - неполярные, они покрыты "оболочкой" лишь отрицательных зарядов, и такая молекула наотрез отказывается притягиваться в полярной молекуле воды. Именно поэтому вода и масло - не смешиваются. 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0" y="5589588"/>
            <a:ext cx="889317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0070C0"/>
                </a:solidFill>
                <a:latin typeface="Arial" panose="020B0604020202020204" pitchFamily="34" charset="0"/>
              </a:rPr>
              <a:t>Соль повышает плотность воды. Чем больше соли в воде, тем сложнее в ней утонуть. В знаменитом Мёртвом море вода настолько солёная, что человек без всяких усилий может лежать на её поверхности, не боясь утонуть.</a:t>
            </a:r>
          </a:p>
        </p:txBody>
      </p:sp>
      <p:pic>
        <p:nvPicPr>
          <p:cNvPr id="20483" name="Picture 3" descr="C:\Users\Asus\Desktop\mertvoe-more-700x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0"/>
            <a:ext cx="6667500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684213" y="0"/>
            <a:ext cx="8064500" cy="637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> </a:t>
            </a:r>
            <a:endParaRPr lang="ru-RU" altLang="ru-RU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/>
            </a:r>
            <a:br>
              <a:rPr lang="ru-RU" altLang="ru-RU" sz="1800" b="1">
                <a:latin typeface="Arial" panose="020B0604020202020204" pitchFamily="34" charset="0"/>
              </a:rPr>
            </a:br>
            <a:endParaRPr lang="ru-RU" altLang="ru-RU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70C0"/>
                </a:solidFill>
                <a:latin typeface="Arial" panose="020B0604020202020204" pitchFamily="34" charset="0"/>
              </a:rPr>
              <a:t>Активированный уголь широко используется производителями фильтров для воды. Он не только устраняет неприятные запахи различных примесей в воде, но и адсорбирует большинство вредных веществ. Чтобы очистить воду, нужно упаковать 5 таблеток активированного угля в марлю или вату и поместить их на дно сосуда для воды. К утру вода будет очищена.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solidFill>
                  <a:srgbClr val="0070C0"/>
                </a:solidFill>
                <a:latin typeface="Arial" panose="020B0604020202020204" pitchFamily="34" charset="0"/>
              </a:rPr>
              <a:t>Очищение с помощью шерсти</a:t>
            </a:r>
            <a:endParaRPr lang="ru-RU" altLang="ru-RU" sz="240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solidFill>
                  <a:srgbClr val="0070C0"/>
                </a:solidFill>
                <a:latin typeface="Arial" panose="020B0604020202020204" pitchFamily="34" charset="0"/>
              </a:rPr>
              <a:t>Еще один народный метод очистки воды. Один конец шерстяной нитки нужно опустить в посуду с водой, а другой - в пустую. Вода станет капать из полной в пустую посуду уже хорошо очищенной. Через такую очистку воду можно пропускать несколько раз. 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Asus\Desktop\2017-02-05_2201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8447087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468313" y="908050"/>
            <a:ext cx="7848600" cy="501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3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3200">
                <a:solidFill>
                  <a:srgbClr val="0070C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В Российской Федерации принята целевая программа </a:t>
            </a:r>
            <a:r>
              <a:rPr lang="ru-RU" altLang="ru-RU" sz="3200">
                <a:solidFill>
                  <a:srgbClr val="0070C0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«</a:t>
            </a:r>
            <a:r>
              <a:rPr lang="ru-RU" altLang="ru-RU" sz="3200">
                <a:solidFill>
                  <a:srgbClr val="0070C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Чистая вода</a:t>
            </a:r>
            <a:r>
              <a:rPr lang="ru-RU" altLang="ru-RU" sz="3200">
                <a:solidFill>
                  <a:srgbClr val="0070C0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»</a:t>
            </a:r>
            <a:r>
              <a:rPr lang="ru-RU" altLang="ru-RU" sz="3200">
                <a:solidFill>
                  <a:srgbClr val="0070C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. Она предусматривает такие меры:                                                 1) рациональное использование водных ресурсов;</a:t>
            </a:r>
            <a:endParaRPr lang="ru-RU" altLang="ru-RU" sz="320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>
                <a:solidFill>
                  <a:srgbClr val="0070C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 2) обеспечение безопасности гидротехнических сооружений;                                      3) повышение уровня защищённости водных ресурсов;</a:t>
            </a:r>
            <a:endParaRPr lang="ru-RU" altLang="ru-RU" sz="320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>
                <a:solidFill>
                  <a:srgbClr val="0070C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4) принятие законодательных актов.</a:t>
            </a:r>
            <a:endParaRPr lang="ru-RU" altLang="ru-RU" sz="32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ChangeArrowheads="1"/>
          </p:cNvSpPr>
          <p:nvPr/>
        </p:nvSpPr>
        <p:spPr bwMode="auto">
          <a:xfrm>
            <a:off x="755650" y="1084263"/>
            <a:ext cx="763270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ru-RU" altLang="ru-RU" sz="320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Мне было интересно…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v"/>
            </a:pPr>
            <a:endParaRPr lang="ru-RU" altLang="ru-RU" sz="3200">
              <a:solidFill>
                <a:srgbClr val="0070C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ru-RU" altLang="ru-RU" sz="320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Я сегодня понял, что…</a:t>
            </a: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v"/>
            </a:pPr>
            <a:endParaRPr lang="ru-RU" altLang="ru-RU" sz="3200">
              <a:solidFill>
                <a:srgbClr val="0070C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ru-RU" altLang="ru-RU" sz="320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За что ты можешь себя похвалить? </a:t>
            </a:r>
            <a:endParaRPr lang="ru-RU" altLang="ru-RU" sz="320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700808"/>
            <a:ext cx="7128792" cy="480131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Эта </a:t>
            </a:r>
          </a:p>
          <a:p>
            <a:pPr eaLnBrk="1" hangingPunct="1">
              <a:defRPr/>
            </a:pPr>
            <a:r>
              <a:rPr lang="ru-RU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        волшебная </a:t>
            </a:r>
          </a:p>
          <a:p>
            <a:pPr eaLnBrk="1" hangingPunct="1">
              <a:defRPr/>
            </a:pPr>
            <a:r>
              <a:rPr lang="ru-RU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                                                                              	 				вода</a:t>
            </a:r>
          </a:p>
          <a:p>
            <a:pPr eaLnBrk="1" hangingPunct="1">
              <a:defRPr/>
            </a:pP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charset="0"/>
              <a:cs typeface="Arial" charset="0"/>
            </a:endParaRPr>
          </a:p>
          <a:p>
            <a:pPr algn="r" eaLnBrk="1" hangingPunct="1">
              <a:defRPr/>
            </a:pP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cs typeface="Arial" charset="0"/>
              </a:rPr>
              <a:t>Учитель начальных классов МБОУ «СШ №4» </a:t>
            </a:r>
            <a:r>
              <a:rPr lang="ru-RU" sz="1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cs typeface="Arial" charset="0"/>
              </a:rPr>
              <a:t>г.Десногорска</a:t>
            </a: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cs typeface="Arial" charset="0"/>
              </a:rPr>
              <a:t>          </a:t>
            </a:r>
          </a:p>
          <a:p>
            <a:pPr algn="r" eaLnBrk="1" hangingPunct="1">
              <a:defRPr/>
            </a:pPr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charset="0"/>
                <a:cs typeface="Arial" charset="0"/>
              </a:rPr>
              <a:t> Ермакова Наталья Владимировна</a:t>
            </a:r>
          </a:p>
          <a:p>
            <a:pPr eaLnBrk="1" hangingPunct="1">
              <a:defRPr/>
            </a:pPr>
            <a:endParaRPr lang="ru-RU" sz="1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6875463" y="1196975"/>
            <a:ext cx="2089150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chemeClr val="accent1"/>
                </a:solidFill>
                <a:latin typeface="Arial" panose="020B0604020202020204" pitchFamily="34" charset="0"/>
              </a:rPr>
              <a:t>«Воде, – сказал великий </a:t>
            </a:r>
            <a:r>
              <a:rPr lang="ru-RU" altLang="ru-RU" sz="2800" u="sng">
                <a:solidFill>
                  <a:schemeClr val="accent1"/>
                </a:solidFill>
                <a:latin typeface="Arial" panose="020B0604020202020204" pitchFamily="34" charset="0"/>
              </a:rPr>
              <a:t>Леонардо да Винчи, </a:t>
            </a:r>
            <a:r>
              <a:rPr lang="ru-RU" altLang="ru-RU" sz="2800">
                <a:solidFill>
                  <a:schemeClr val="accent1"/>
                </a:solidFill>
                <a:latin typeface="Arial" panose="020B0604020202020204" pitchFamily="34" charset="0"/>
              </a:rPr>
              <a:t>– была дана волшебная власть стать соком жизни на Земле». </a:t>
            </a:r>
          </a:p>
        </p:txBody>
      </p:sp>
      <p:sp>
        <p:nvSpPr>
          <p:cNvPr id="11267" name="AutoShape 2" descr="https://segundoenfoque.com/wp-content/uploads/2018/10/leonardo-da-vinci-segundoenfoque.jpg"/>
          <p:cNvSpPr>
            <a:spLocks noChangeAspect="1" noChangeArrowheads="1"/>
          </p:cNvSpPr>
          <p:nvPr/>
        </p:nvSpPr>
        <p:spPr bwMode="auto">
          <a:xfrm>
            <a:off x="63500" y="-136525"/>
            <a:ext cx="10629900" cy="598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11268" name="Picture 4" descr="C:\Users\Asus\Desktop\leonardo-da-vinci-segundoenfoq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325"/>
            <a:ext cx="6778625" cy="679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250825" y="4941888"/>
            <a:ext cx="8893175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>
                <a:solidFill>
                  <a:schemeClr val="accent1"/>
                </a:solidFill>
                <a:latin typeface="Arial" panose="020B0604020202020204" pitchFamily="34" charset="0"/>
              </a:rPr>
              <a:t>Известный французский писатель – летчик </a:t>
            </a:r>
            <a:r>
              <a:rPr lang="ru-RU" altLang="ru-RU" sz="1600" u="sng">
                <a:solidFill>
                  <a:schemeClr val="accent1"/>
                </a:solidFill>
                <a:latin typeface="Arial" panose="020B0604020202020204" pitchFamily="34" charset="0"/>
              </a:rPr>
              <a:t>Антуан-де Сент-Экзюпери</a:t>
            </a:r>
            <a:r>
              <a:rPr lang="ru-RU" altLang="ru-RU" sz="1600">
                <a:solidFill>
                  <a:schemeClr val="accent1"/>
                </a:solidFill>
                <a:latin typeface="Arial" panose="020B0604020202020204" pitchFamily="34" charset="0"/>
              </a:rPr>
              <a:t>, самолет которого потерпел аварию в пустыне Сахара, – писал так:         «Вода!.. У тебя нет ни вкуса, ни цвета, ни запаха, тебя невозможно описать, тобой наслаждаются, не ведая, что ты такое! Нельзя сказать, что ты необходима для жизни: ты сама жизнь. Ты наполняешь нас радостью, которую не объяснишь нашими чувствами. С тобой возвращаются к нам силы, с которыми мы уже простились. По твоей милости в нас вновь начинают бурлить высокие родники нашего сердца. Ты самое большое богатство на свете...» </a:t>
            </a:r>
          </a:p>
        </p:txBody>
      </p:sp>
      <p:pic>
        <p:nvPicPr>
          <p:cNvPr id="12291" name="Picture 2" descr="C:\Users\Asus\Desktop\CLisrKzjc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8594725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6948488" y="762000"/>
            <a:ext cx="2195512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>
                <a:solidFill>
                  <a:srgbClr val="0070C0"/>
                </a:solidFill>
                <a:latin typeface="Arial" panose="020B0604020202020204" pitchFamily="34" charset="0"/>
              </a:rPr>
              <a:t>«</a:t>
            </a:r>
            <a:r>
              <a:rPr lang="ru-RU" altLang="ru-RU" sz="2800">
                <a:solidFill>
                  <a:srgbClr val="0070C0"/>
                </a:solidFill>
                <a:latin typeface="Times New Roman" panose="02020603050405020304" pitchFamily="18" charset="0"/>
              </a:rPr>
              <a:t>Капля воды дороже золота</a:t>
            </a:r>
            <a:r>
              <a:rPr lang="ru-RU" altLang="ru-RU" sz="2800">
                <a:solidFill>
                  <a:srgbClr val="0070C0"/>
                </a:solidFill>
                <a:latin typeface="Arial" panose="020B0604020202020204" pitchFamily="34" charset="0"/>
              </a:rPr>
              <a:t>»</a:t>
            </a:r>
            <a:r>
              <a:rPr lang="ru-RU" altLang="ru-RU" sz="2800">
                <a:solidFill>
                  <a:srgbClr val="0070C0"/>
                </a:solidFill>
                <a:latin typeface="Times New Roman" panose="02020603050405020304" pitchFamily="18" charset="0"/>
              </a:rPr>
              <a:t> - так сказал великий русский ученый </a:t>
            </a:r>
            <a:r>
              <a:rPr lang="ru-RU" altLang="ru-RU" sz="2800" u="sng">
                <a:solidFill>
                  <a:srgbClr val="0070C0"/>
                </a:solidFill>
                <a:latin typeface="Times New Roman" panose="02020603050405020304" pitchFamily="18" charset="0"/>
              </a:rPr>
              <a:t>Д.Менделеев</a:t>
            </a:r>
            <a:r>
              <a:rPr lang="ru-RU" altLang="ru-RU" sz="1200">
                <a:latin typeface="Times New Roman" panose="02020603050405020304" pitchFamily="18" charset="0"/>
              </a:rPr>
              <a:t>.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3315" name="AutoShape 3" descr="https://ds04.infourok.ru/uploads/ex/087e/000845dd-0e8c6eb7/img3.jpg"/>
          <p:cNvSpPr>
            <a:spLocks noChangeAspect="1" noChangeArrowheads="1"/>
          </p:cNvSpPr>
          <p:nvPr/>
        </p:nvSpPr>
        <p:spPr bwMode="auto">
          <a:xfrm>
            <a:off x="63500" y="-136525"/>
            <a:ext cx="7972425" cy="598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3316" name="AutoShape 5" descr="https://ds04.infourok.ru/uploads/ex/087e/000845dd-0e8c6eb7/img3.jpg"/>
          <p:cNvSpPr>
            <a:spLocks noChangeAspect="1" noChangeArrowheads="1"/>
          </p:cNvSpPr>
          <p:nvPr/>
        </p:nvSpPr>
        <p:spPr bwMode="auto">
          <a:xfrm>
            <a:off x="63500" y="-136525"/>
            <a:ext cx="7972425" cy="598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13317" name="Picture 6" descr="C:\Users\Asus\Desktop\img3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6800850" cy="663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sus\Desktop\vodopad-priroda-voda-zelen-pejzaz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250825" y="6211888"/>
            <a:ext cx="88931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0070C0"/>
                </a:solidFill>
                <a:latin typeface="Arial" panose="020B0604020202020204" pitchFamily="34" charset="0"/>
              </a:rPr>
              <a:t>Земля  удалена от Солнца на расстоянии 149,6 млн. км, что позволяет воде быть жидкой, твердой и газообразной </a:t>
            </a:r>
          </a:p>
        </p:txBody>
      </p:sp>
      <p:pic>
        <p:nvPicPr>
          <p:cNvPr id="15363" name="Picture 1" descr="C:\Users\Asus\Desktop\setwalls_ru-463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0"/>
            <a:ext cx="8208962" cy="615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0" y="5657850"/>
            <a:ext cx="914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solidFill>
                  <a:srgbClr val="0070C0"/>
                </a:solidFill>
                <a:latin typeface="Arial" panose="020B0604020202020204" pitchFamily="34" charset="0"/>
              </a:rPr>
              <a:t>В таких регионах, как США, Китай и Индия, темпы потребления подземных вод превышают темпы их пополнения, и происходит постоянное снижение уровня грунтовых вод. Часто некоторые реки, такие, как Колорадо в США и Хуанхэ в Китае, пересыхают до их впадения в море.</a:t>
            </a:r>
          </a:p>
        </p:txBody>
      </p:sp>
      <p:pic>
        <p:nvPicPr>
          <p:cNvPr id="16387" name="Picture 2" descr="C:\Users\Asus\Desktop\1280-594908046-yellow-river-at-hukou-waterf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0"/>
            <a:ext cx="7999412" cy="533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0" y="5013325"/>
            <a:ext cx="91440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AA4D6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u="sng">
                <a:solidFill>
                  <a:srgbClr val="0070C0"/>
                </a:solidFill>
                <a:latin typeface="Arial" panose="020B0604020202020204" pitchFamily="34" charset="0"/>
              </a:rPr>
              <a:t>По статистике всемирной организации здравоохранения 80% заболеваний и 52% детских смертей связано с некачественной водой.</a:t>
            </a:r>
            <a:r>
              <a:rPr lang="ru-RU" altLang="ru-RU" sz="1800">
                <a:solidFill>
                  <a:srgbClr val="0070C0"/>
                </a:solidFill>
                <a:latin typeface="Arial" panose="020B0604020202020204" pitchFamily="34" charset="0"/>
              </a:rPr>
              <a:t> Вода занимает 70% человеческого организма и каждые 18 дней обновляется. В настоящее время более 40 процентов населения мира живет в районах, испытывающих среднюю или острую нехватку воды. </a:t>
            </a:r>
          </a:p>
        </p:txBody>
      </p:sp>
      <p:pic>
        <p:nvPicPr>
          <p:cNvPr id="17411" name="Picture 2" descr="C:\Users\Asus\Desktop\water-pumpmak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8820150" cy="496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175</TotalTime>
  <Words>378</Words>
  <Application>Microsoft Office PowerPoint</Application>
  <PresentationFormat>Экран (4:3)</PresentationFormat>
  <Paragraphs>40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Century Gothic</vt:lpstr>
      <vt:lpstr>Wingdings 2</vt:lpstr>
      <vt:lpstr>Verdana</vt:lpstr>
      <vt:lpstr>Calibri</vt:lpstr>
      <vt:lpstr>Times New Roman</vt:lpstr>
      <vt:lpstr>Wingdings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Gamer-PC</cp:lastModifiedBy>
  <cp:revision>22</cp:revision>
  <dcterms:created xsi:type="dcterms:W3CDTF">2019-04-07T17:36:50Z</dcterms:created>
  <dcterms:modified xsi:type="dcterms:W3CDTF">2021-05-20T19:25:04Z</dcterms:modified>
</cp:coreProperties>
</file>