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40000"/>
                <a:satMod val="350000"/>
              </a:schemeClr>
            </a:gs>
            <a:gs pos="40000">
              <a:schemeClr val="bg1">
                <a:tint val="45000"/>
                <a:shade val="99000"/>
                <a:satMod val="350000"/>
              </a:schemeClr>
            </a:gs>
            <a:gs pos="100000">
              <a:srgbClr val="92D050"/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780928"/>
            <a:ext cx="9361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ищет трудность, находит мудрость»</a:t>
            </a:r>
          </a:p>
        </p:txBody>
      </p:sp>
    </p:spTree>
    <p:extLst>
      <p:ext uri="{BB962C8B-B14F-4D97-AF65-F5344CB8AC3E}">
        <p14:creationId xmlns:p14="http://schemas.microsoft.com/office/powerpoint/2010/main" val="1864662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611560" y="836712"/>
            <a:ext cx="7793675" cy="5460414"/>
            <a:chOff x="611560" y="836712"/>
            <a:chExt cx="7793675" cy="5460414"/>
          </a:xfrm>
        </p:grpSpPr>
        <p:sp>
          <p:nvSpPr>
            <p:cNvPr id="2" name="TextBox 1"/>
            <p:cNvSpPr txBox="1"/>
            <p:nvPr/>
          </p:nvSpPr>
          <p:spPr>
            <a:xfrm>
              <a:off x="896084" y="836712"/>
              <a:ext cx="345638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В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076056" y="1189320"/>
              <a:ext cx="324036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Дух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4228771" y="5589240"/>
              <a:ext cx="417646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Здоровом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80112" y="3493235"/>
              <a:ext cx="273630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Теле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611560" y="3501008"/>
              <a:ext cx="4464496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Здоровый</a:t>
              </a:r>
              <a:endParaRPr lang="ru-RU" sz="4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043608" y="2776277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здоровом теле – здоровый дух!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77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2"/>
          <p:cNvGrpSpPr/>
          <p:nvPr/>
        </p:nvGrpSpPr>
        <p:grpSpPr>
          <a:xfrm>
            <a:off x="247176" y="188640"/>
            <a:ext cx="8601369" cy="6558880"/>
            <a:chOff x="247176" y="188640"/>
            <a:chExt cx="8601369" cy="6558880"/>
          </a:xfrm>
        </p:grpSpPr>
        <p:pic>
          <p:nvPicPr>
            <p:cNvPr id="1026" name="Picture 2" descr="https://avatars.mds.yandex.net/get-pdb/1381183/7edbb7df-ec72-4ab1-a56c-c3cd25385aa3/s1200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176" y="188640"/>
              <a:ext cx="8601369" cy="59492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красная шапочка 2.mp3">
              <a:hlinkClick r:id="" action="ppaction://media"/>
            </p:cNvPr>
            <p:cNvPicPr>
              <a:picLocks noChangeAspect="1"/>
            </p:cNvPicPr>
            <p:nvPr>
              <a:audioFile r:link="rId2"/>
              <p:extLst>
                <p:ext uri="{DAA4B4D4-6D71-4841-9C94-3DE7FCFB9230}">
                  <p14:media xmlns:p14="http://schemas.microsoft.com/office/powerpoint/2010/main" r:embed="rId1"/>
                </p:ext>
              </p:extLst>
            </p:nvPr>
          </p:nvPicPr>
          <p:blipFill>
            <a:blip r:embed="rId5"/>
            <a:stretch>
              <a:fillRect/>
            </a:stretch>
          </p:blipFill>
          <p:spPr>
            <a:xfrm>
              <a:off x="467544" y="6137920"/>
              <a:ext cx="609600" cy="609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33463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>
                <p:cTn id="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420888"/>
            <a:ext cx="88569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Организм человека</a:t>
            </a: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423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425870"/>
            <a:ext cx="868337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понятием «Организм».</a:t>
            </a: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внешним строением человека.</a:t>
            </a: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понятием «Система органов».</a:t>
            </a:r>
          </a:p>
          <a:p>
            <a:pPr lvl="0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Познакомиться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внутренним строением человека.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какие науки изучают наш организм.</a:t>
            </a:r>
          </a:p>
        </p:txBody>
      </p:sp>
    </p:spTree>
    <p:extLst>
      <p:ext uri="{BB962C8B-B14F-4D97-AF65-F5344CB8AC3E}">
        <p14:creationId xmlns:p14="http://schemas.microsoft.com/office/powerpoint/2010/main" val="1764363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2276872"/>
            <a:ext cx="619268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Стали в нашем доме другом,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Стрелки движутся по кругу,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тикают, считают, </a:t>
            </a:r>
          </a:p>
          <a:p>
            <a:pPr algn="ctr"/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 и отдыха не знают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9228" y="5445224"/>
            <a:ext cx="30963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Ответ: Часы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4793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95536" y="1702284"/>
            <a:ext cx="8381870" cy="3888432"/>
            <a:chOff x="395536" y="1702284"/>
            <a:chExt cx="8381870" cy="3888432"/>
          </a:xfrm>
        </p:grpSpPr>
        <p:pic>
          <p:nvPicPr>
            <p:cNvPr id="1026" name="Picture 2" descr="https://www.ikea.com/PIAimages/0408911_PE570238_S5.JPG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1702284"/>
              <a:ext cx="3888432" cy="388843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http://www.pam65.ru/postimages/lemania_3872.jpg"/>
            <p:cNvPicPr>
              <a:picLocks noChangeAspect="1" noChangeArrowheads="1"/>
            </p:cNvPicPr>
            <p:nvPr/>
          </p:nvPicPr>
          <p:blipFill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4008" y="1773554"/>
              <a:ext cx="4133398" cy="37458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38449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539552" y="304677"/>
            <a:ext cx="7902228" cy="6168009"/>
            <a:chOff x="539552" y="304677"/>
            <a:chExt cx="7902228" cy="6168009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2" y="304677"/>
              <a:ext cx="3497261" cy="6168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48064" y="304678"/>
              <a:ext cx="3293716" cy="61680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Группа 12"/>
          <p:cNvGrpSpPr/>
          <p:nvPr/>
        </p:nvGrpSpPr>
        <p:grpSpPr>
          <a:xfrm>
            <a:off x="4680012" y="2694411"/>
            <a:ext cx="1836204" cy="694271"/>
            <a:chOff x="4680012" y="2694411"/>
            <a:chExt cx="1836204" cy="694271"/>
          </a:xfrm>
        </p:grpSpPr>
        <p:sp>
          <p:nvSpPr>
            <p:cNvPr id="7" name="TextBox 6"/>
            <p:cNvSpPr txBox="1"/>
            <p:nvPr/>
          </p:nvSpPr>
          <p:spPr>
            <a:xfrm>
              <a:off x="4680012" y="2694411"/>
              <a:ext cx="165618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Спина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1" name="Прямая со стрелкой 10"/>
            <p:cNvCxnSpPr/>
            <p:nvPr/>
          </p:nvCxnSpPr>
          <p:spPr>
            <a:xfrm>
              <a:off x="5508104" y="3021053"/>
              <a:ext cx="1008112" cy="367629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>
            <a:off x="251520" y="627853"/>
            <a:ext cx="1399283" cy="496891"/>
            <a:chOff x="251520" y="627853"/>
            <a:chExt cx="1399283" cy="496891"/>
          </a:xfrm>
        </p:grpSpPr>
        <p:sp>
          <p:nvSpPr>
            <p:cNvPr id="3" name="TextBox 2"/>
            <p:cNvSpPr txBox="1"/>
            <p:nvPr/>
          </p:nvSpPr>
          <p:spPr>
            <a:xfrm>
              <a:off x="251520" y="627853"/>
              <a:ext cx="139928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Голова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>
              <a:off x="1187624" y="976326"/>
              <a:ext cx="463179" cy="14841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Группа 20"/>
          <p:cNvGrpSpPr/>
          <p:nvPr/>
        </p:nvGrpSpPr>
        <p:grpSpPr>
          <a:xfrm>
            <a:off x="2771800" y="2420888"/>
            <a:ext cx="1949089" cy="400110"/>
            <a:chOff x="2771800" y="2420888"/>
            <a:chExt cx="1949089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3352737" y="2420888"/>
              <a:ext cx="136815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Шея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0" name="Прямая со стрелкой 19"/>
            <p:cNvCxnSpPr>
              <a:stCxn id="4" idx="1"/>
            </p:cNvCxnSpPr>
            <p:nvPr/>
          </p:nvCxnSpPr>
          <p:spPr>
            <a:xfrm flipH="1">
              <a:off x="2771800" y="2620943"/>
              <a:ext cx="580937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Группа 23"/>
          <p:cNvGrpSpPr/>
          <p:nvPr/>
        </p:nvGrpSpPr>
        <p:grpSpPr>
          <a:xfrm>
            <a:off x="518725" y="2820998"/>
            <a:ext cx="1769457" cy="400110"/>
            <a:chOff x="518725" y="2820998"/>
            <a:chExt cx="1769457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518725" y="2820998"/>
              <a:ext cx="82321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Грудь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3" name="Прямая со стрелкой 22"/>
            <p:cNvCxnSpPr>
              <a:stCxn id="6" idx="3"/>
            </p:cNvCxnSpPr>
            <p:nvPr/>
          </p:nvCxnSpPr>
          <p:spPr>
            <a:xfrm>
              <a:off x="1341944" y="3021053"/>
              <a:ext cx="946238" cy="18381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Группа 29"/>
          <p:cNvGrpSpPr/>
          <p:nvPr/>
        </p:nvGrpSpPr>
        <p:grpSpPr>
          <a:xfrm>
            <a:off x="15605" y="3388681"/>
            <a:ext cx="3337132" cy="400110"/>
            <a:chOff x="15605" y="3388681"/>
            <a:chExt cx="3337132" cy="400110"/>
          </a:xfrm>
        </p:grpSpPr>
        <p:sp>
          <p:nvSpPr>
            <p:cNvPr id="8" name="TextBox 7"/>
            <p:cNvSpPr txBox="1"/>
            <p:nvPr/>
          </p:nvSpPr>
          <p:spPr>
            <a:xfrm>
              <a:off x="15605" y="3388681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Руки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26" name="Прямая со стрелкой 25"/>
            <p:cNvCxnSpPr/>
            <p:nvPr/>
          </p:nvCxnSpPr>
          <p:spPr>
            <a:xfrm flipV="1">
              <a:off x="771689" y="3388682"/>
              <a:ext cx="570255" cy="20005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 flipV="1">
              <a:off x="771689" y="3573016"/>
              <a:ext cx="2581048" cy="1572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Группа 32"/>
          <p:cNvGrpSpPr/>
          <p:nvPr/>
        </p:nvGrpSpPr>
        <p:grpSpPr>
          <a:xfrm>
            <a:off x="2411760" y="3573016"/>
            <a:ext cx="3096344" cy="400110"/>
            <a:chOff x="2411760" y="3573016"/>
            <a:chExt cx="3096344" cy="400110"/>
          </a:xfrm>
        </p:grpSpPr>
        <p:sp>
          <p:nvSpPr>
            <p:cNvPr id="5" name="TextBox 4"/>
            <p:cNvSpPr txBox="1"/>
            <p:nvPr/>
          </p:nvSpPr>
          <p:spPr>
            <a:xfrm>
              <a:off x="3707904" y="3573016"/>
              <a:ext cx="1800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Живот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2" name="Прямая со стрелкой 31"/>
            <p:cNvCxnSpPr>
              <a:stCxn id="5" idx="1"/>
            </p:cNvCxnSpPr>
            <p:nvPr/>
          </p:nvCxnSpPr>
          <p:spPr>
            <a:xfrm flipH="1">
              <a:off x="2411760" y="3773071"/>
              <a:ext cx="1296144" cy="1572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Группа 37"/>
          <p:cNvGrpSpPr/>
          <p:nvPr/>
        </p:nvGrpSpPr>
        <p:grpSpPr>
          <a:xfrm>
            <a:off x="5148064" y="5013176"/>
            <a:ext cx="1872208" cy="400110"/>
            <a:chOff x="5148064" y="5013176"/>
            <a:chExt cx="1872208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5148064" y="5013176"/>
              <a:ext cx="158417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Ноги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5" name="Прямая со стрелкой 34"/>
            <p:cNvCxnSpPr/>
            <p:nvPr/>
          </p:nvCxnSpPr>
          <p:spPr>
            <a:xfrm flipV="1">
              <a:off x="5940152" y="5013176"/>
              <a:ext cx="288032" cy="20005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5940152" y="5213231"/>
              <a:ext cx="1080120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Группа 26"/>
          <p:cNvGrpSpPr/>
          <p:nvPr/>
        </p:nvGrpSpPr>
        <p:grpSpPr>
          <a:xfrm>
            <a:off x="2288182" y="976326"/>
            <a:ext cx="3399942" cy="707691"/>
            <a:chOff x="2288182" y="976326"/>
            <a:chExt cx="3399942" cy="707691"/>
          </a:xfrm>
        </p:grpSpPr>
        <p:sp>
          <p:nvSpPr>
            <p:cNvPr id="10" name="TextBox 9"/>
            <p:cNvSpPr txBox="1"/>
            <p:nvPr/>
          </p:nvSpPr>
          <p:spPr>
            <a:xfrm>
              <a:off x="3671900" y="976326"/>
              <a:ext cx="201622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Глаза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9" name="Прямая со стрелкой 18"/>
            <p:cNvCxnSpPr>
              <a:stCxn id="10" idx="1"/>
            </p:cNvCxnSpPr>
            <p:nvPr/>
          </p:nvCxnSpPr>
          <p:spPr>
            <a:xfrm flipH="1">
              <a:off x="2288182" y="1176381"/>
              <a:ext cx="1383718" cy="50763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Прямая со стрелкой 24"/>
            <p:cNvCxnSpPr>
              <a:stCxn id="10" idx="1"/>
            </p:cNvCxnSpPr>
            <p:nvPr/>
          </p:nvCxnSpPr>
          <p:spPr>
            <a:xfrm flipH="1">
              <a:off x="3059832" y="1176381"/>
              <a:ext cx="612068" cy="50763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Группа 33"/>
          <p:cNvGrpSpPr/>
          <p:nvPr/>
        </p:nvGrpSpPr>
        <p:grpSpPr>
          <a:xfrm>
            <a:off x="2980041" y="2061361"/>
            <a:ext cx="1786279" cy="400110"/>
            <a:chOff x="2980041" y="2061361"/>
            <a:chExt cx="1786279" cy="400110"/>
          </a:xfrm>
        </p:grpSpPr>
        <p:sp>
          <p:nvSpPr>
            <p:cNvPr id="16" name="TextBox 15"/>
            <p:cNvSpPr txBox="1"/>
            <p:nvPr/>
          </p:nvSpPr>
          <p:spPr>
            <a:xfrm>
              <a:off x="3794212" y="2061361"/>
              <a:ext cx="9721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Рот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31" name="Прямая со стрелкой 30"/>
            <p:cNvCxnSpPr>
              <a:stCxn id="16" idx="1"/>
            </p:cNvCxnSpPr>
            <p:nvPr/>
          </p:nvCxnSpPr>
          <p:spPr>
            <a:xfrm flipH="1">
              <a:off x="2980041" y="2261416"/>
              <a:ext cx="814171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4" name="Группа 43"/>
          <p:cNvGrpSpPr/>
          <p:nvPr/>
        </p:nvGrpSpPr>
        <p:grpSpPr>
          <a:xfrm>
            <a:off x="518725" y="1916832"/>
            <a:ext cx="1769457" cy="562940"/>
            <a:chOff x="518725" y="1916832"/>
            <a:chExt cx="1769457" cy="562940"/>
          </a:xfrm>
        </p:grpSpPr>
        <p:sp>
          <p:nvSpPr>
            <p:cNvPr id="14" name="TextBox 13"/>
            <p:cNvSpPr txBox="1"/>
            <p:nvPr/>
          </p:nvSpPr>
          <p:spPr>
            <a:xfrm>
              <a:off x="518725" y="2079662"/>
              <a:ext cx="93610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Нос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3" name="Прямая со стрелкой 42"/>
            <p:cNvCxnSpPr/>
            <p:nvPr/>
          </p:nvCxnSpPr>
          <p:spPr>
            <a:xfrm flipV="1">
              <a:off x="1187624" y="1916832"/>
              <a:ext cx="1100558" cy="362885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Группа 49"/>
          <p:cNvGrpSpPr/>
          <p:nvPr/>
        </p:nvGrpSpPr>
        <p:grpSpPr>
          <a:xfrm>
            <a:off x="5400092" y="607711"/>
            <a:ext cx="2484276" cy="1309121"/>
            <a:chOff x="5400092" y="607711"/>
            <a:chExt cx="2484276" cy="1309121"/>
          </a:xfrm>
        </p:grpSpPr>
        <p:sp>
          <p:nvSpPr>
            <p:cNvPr id="12" name="TextBox 11"/>
            <p:cNvSpPr txBox="1"/>
            <p:nvPr/>
          </p:nvSpPr>
          <p:spPr>
            <a:xfrm>
              <a:off x="5400092" y="607711"/>
              <a:ext cx="122413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0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Уши</a:t>
              </a:r>
              <a:endParaRPr lang="ru-RU" sz="20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46" name="Прямая со стрелкой 45"/>
            <p:cNvCxnSpPr/>
            <p:nvPr/>
          </p:nvCxnSpPr>
          <p:spPr>
            <a:xfrm flipH="1">
              <a:off x="5508104" y="1007821"/>
              <a:ext cx="504056" cy="909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Прямая со стрелкой 47"/>
            <p:cNvCxnSpPr/>
            <p:nvPr/>
          </p:nvCxnSpPr>
          <p:spPr>
            <a:xfrm>
              <a:off x="6012160" y="1007821"/>
              <a:ext cx="1872208" cy="90901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309269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Анна\Desktop\чайнворд.png"/>
          <p:cNvPicPr/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47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16632"/>
            <a:ext cx="6575112" cy="560992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" name="Группа 9"/>
          <p:cNvGrpSpPr/>
          <p:nvPr/>
        </p:nvGrpSpPr>
        <p:grpSpPr>
          <a:xfrm>
            <a:off x="1460868" y="239295"/>
            <a:ext cx="1224136" cy="5184576"/>
            <a:chOff x="1475656" y="836712"/>
            <a:chExt cx="1224136" cy="5184576"/>
          </a:xfrm>
        </p:grpSpPr>
        <p:cxnSp>
          <p:nvCxnSpPr>
            <p:cNvPr id="5" name="Прямая со стрелкой 4"/>
            <p:cNvCxnSpPr/>
            <p:nvPr/>
          </p:nvCxnSpPr>
          <p:spPr>
            <a:xfrm>
              <a:off x="1475656" y="836712"/>
              <a:ext cx="0" cy="518457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Прямая со стрелкой 6"/>
            <p:cNvCxnSpPr/>
            <p:nvPr/>
          </p:nvCxnSpPr>
          <p:spPr>
            <a:xfrm flipV="1">
              <a:off x="2123728" y="836712"/>
              <a:ext cx="0" cy="518457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 стрелкой 8"/>
            <p:cNvCxnSpPr/>
            <p:nvPr/>
          </p:nvCxnSpPr>
          <p:spPr>
            <a:xfrm>
              <a:off x="2699792" y="836712"/>
              <a:ext cx="0" cy="1512168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>
              <a:glow rad="101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Группа 21"/>
          <p:cNvGrpSpPr/>
          <p:nvPr/>
        </p:nvGrpSpPr>
        <p:grpSpPr>
          <a:xfrm>
            <a:off x="2699792" y="3179164"/>
            <a:ext cx="648072" cy="2376264"/>
            <a:chOff x="2699792" y="3645024"/>
            <a:chExt cx="648072" cy="2376264"/>
          </a:xfrm>
        </p:grpSpPr>
        <p:cxnSp>
          <p:nvCxnSpPr>
            <p:cNvPr id="12" name="Прямая со стрелкой 11"/>
            <p:cNvCxnSpPr/>
            <p:nvPr/>
          </p:nvCxnSpPr>
          <p:spPr>
            <a:xfrm>
              <a:off x="2699792" y="4221088"/>
              <a:ext cx="0" cy="1800200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 стрелкой 13"/>
            <p:cNvCxnSpPr/>
            <p:nvPr/>
          </p:nvCxnSpPr>
          <p:spPr>
            <a:xfrm flipV="1">
              <a:off x="3347864" y="3645024"/>
              <a:ext cx="0" cy="2376264"/>
            </a:xfrm>
            <a:prstGeom prst="straightConnector1">
              <a:avLst/>
            </a:prstGeom>
            <a:ln>
              <a:solidFill>
                <a:srgbClr val="660066"/>
              </a:solidFill>
              <a:tailEnd type="arrow"/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Группа 22"/>
          <p:cNvGrpSpPr/>
          <p:nvPr/>
        </p:nvGrpSpPr>
        <p:grpSpPr>
          <a:xfrm>
            <a:off x="3923928" y="562970"/>
            <a:ext cx="3600400" cy="4824536"/>
            <a:chOff x="3923928" y="1124744"/>
            <a:chExt cx="3600400" cy="4824536"/>
          </a:xfrm>
        </p:grpSpPr>
        <p:cxnSp>
          <p:nvCxnSpPr>
            <p:cNvPr id="16" name="Прямая со стрелкой 15"/>
            <p:cNvCxnSpPr/>
            <p:nvPr/>
          </p:nvCxnSpPr>
          <p:spPr>
            <a:xfrm>
              <a:off x="3923928" y="1124744"/>
              <a:ext cx="3600400" cy="0"/>
            </a:xfrm>
            <a:prstGeom prst="straightConnector1">
              <a:avLst/>
            </a:prstGeom>
            <a:ln>
              <a:solidFill>
                <a:srgbClr val="000066"/>
              </a:solidFill>
              <a:tailEnd type="arrow"/>
            </a:ln>
            <a:effectLst>
              <a:glow rad="101600">
                <a:schemeClr val="tx1">
                  <a:lumMod val="50000"/>
                  <a:lumOff val="50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Прямая со стрелкой 18"/>
            <p:cNvCxnSpPr/>
            <p:nvPr/>
          </p:nvCxnSpPr>
          <p:spPr>
            <a:xfrm>
              <a:off x="7236296" y="1592796"/>
              <a:ext cx="0" cy="4356484"/>
            </a:xfrm>
            <a:prstGeom prst="straightConnector1">
              <a:avLst/>
            </a:prstGeom>
            <a:ln>
              <a:solidFill>
                <a:srgbClr val="000066"/>
              </a:solidFill>
              <a:tailEnd type="arrow"/>
            </a:ln>
            <a:effectLst>
              <a:glow rad="101600">
                <a:schemeClr val="tx1">
                  <a:lumMod val="50000"/>
                  <a:lumOff val="50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 стрелкой 20"/>
            <p:cNvCxnSpPr/>
            <p:nvPr/>
          </p:nvCxnSpPr>
          <p:spPr>
            <a:xfrm flipH="1">
              <a:off x="6012160" y="5949280"/>
              <a:ext cx="936104" cy="0"/>
            </a:xfrm>
            <a:prstGeom prst="straightConnector1">
              <a:avLst/>
            </a:prstGeom>
            <a:ln>
              <a:solidFill>
                <a:srgbClr val="000066"/>
              </a:solidFill>
              <a:tailEnd type="arrow"/>
            </a:ln>
            <a:effectLst>
              <a:glow rad="101600">
                <a:schemeClr val="tx1">
                  <a:lumMod val="50000"/>
                  <a:lumOff val="50000"/>
                  <a:alpha val="6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6" name="Группа 35"/>
          <p:cNvGrpSpPr/>
          <p:nvPr/>
        </p:nvGrpSpPr>
        <p:grpSpPr>
          <a:xfrm>
            <a:off x="3923928" y="1052609"/>
            <a:ext cx="2016224" cy="1620180"/>
            <a:chOff x="3923928" y="1592796"/>
            <a:chExt cx="2016224" cy="1620180"/>
          </a:xfrm>
        </p:grpSpPr>
        <p:cxnSp>
          <p:nvCxnSpPr>
            <p:cNvPr id="25" name="Прямая со стрелкой 24"/>
            <p:cNvCxnSpPr/>
            <p:nvPr/>
          </p:nvCxnSpPr>
          <p:spPr>
            <a:xfrm>
              <a:off x="3923928" y="1592796"/>
              <a:ext cx="0" cy="162018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Прямая со стрелкой 26"/>
            <p:cNvCxnSpPr/>
            <p:nvPr/>
          </p:nvCxnSpPr>
          <p:spPr>
            <a:xfrm flipV="1">
              <a:off x="4547188" y="1592796"/>
              <a:ext cx="0" cy="162018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Прямая со стрелкой 28"/>
            <p:cNvCxnSpPr/>
            <p:nvPr/>
          </p:nvCxnSpPr>
          <p:spPr>
            <a:xfrm>
              <a:off x="5292080" y="1592796"/>
              <a:ext cx="0" cy="162018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Прямая со стрелкой 34"/>
            <p:cNvCxnSpPr/>
            <p:nvPr/>
          </p:nvCxnSpPr>
          <p:spPr>
            <a:xfrm flipV="1">
              <a:off x="5940152" y="2132856"/>
              <a:ext cx="0" cy="1080120"/>
            </a:xfrm>
            <a:prstGeom prst="straightConnector1">
              <a:avLst/>
            </a:prstGeom>
            <a:ln>
              <a:solidFill>
                <a:srgbClr val="00B0F0"/>
              </a:solidFill>
              <a:tailEnd type="arrow"/>
            </a:ln>
            <a:effectLst>
              <a:glow rad="63500">
                <a:schemeClr val="accent5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Группа 42"/>
          <p:cNvGrpSpPr/>
          <p:nvPr/>
        </p:nvGrpSpPr>
        <p:grpSpPr>
          <a:xfrm>
            <a:off x="3959932" y="1067387"/>
            <a:ext cx="2664296" cy="3708412"/>
            <a:chOff x="3923928" y="1592796"/>
            <a:chExt cx="2664296" cy="3708412"/>
          </a:xfrm>
        </p:grpSpPr>
        <p:cxnSp>
          <p:nvCxnSpPr>
            <p:cNvPr id="38" name="Прямая со стрелкой 37"/>
            <p:cNvCxnSpPr/>
            <p:nvPr/>
          </p:nvCxnSpPr>
          <p:spPr>
            <a:xfrm>
              <a:off x="6588224" y="1592796"/>
              <a:ext cx="0" cy="3528392"/>
            </a:xfrm>
            <a:prstGeom prst="straightConnector1">
              <a:avLst/>
            </a:prstGeom>
            <a:ln>
              <a:solidFill>
                <a:srgbClr val="FF0066"/>
              </a:solidFill>
              <a:tailEnd type="arrow"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 flipH="1">
              <a:off x="3923928" y="5301208"/>
              <a:ext cx="2304256" cy="0"/>
            </a:xfrm>
            <a:prstGeom prst="straightConnector1">
              <a:avLst/>
            </a:prstGeom>
            <a:ln>
              <a:solidFill>
                <a:srgbClr val="FF0066"/>
              </a:solidFill>
              <a:tailEnd type="arrow"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flipV="1">
              <a:off x="3923928" y="4221088"/>
              <a:ext cx="0" cy="432048"/>
            </a:xfrm>
            <a:prstGeom prst="straightConnector1">
              <a:avLst/>
            </a:prstGeom>
            <a:ln>
              <a:solidFill>
                <a:srgbClr val="FF0066"/>
              </a:solidFill>
              <a:tailEnd type="arrow"/>
            </a:ln>
            <a:effectLst>
              <a:glow rad="101600">
                <a:schemeClr val="accent6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Box 43"/>
          <p:cNvSpPr txBox="1"/>
          <p:nvPr/>
        </p:nvSpPr>
        <p:spPr>
          <a:xfrm>
            <a:off x="179512" y="5842337"/>
            <a:ext cx="88569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1)Опорно-двигательная; 2)Нервная; 3)Пищеварительная; 4)Кровеносная; 5)Дыхательная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4679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134076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Опорно-двигательная система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это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кости и мышцы. Скелет придает опору телу, к нему крепятся большинство мышц, также скелет выполняет защитную функцию для ряда органов. Мышечная ткань отвечает за подвижность частей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тела.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045498"/>
            <a:ext cx="87129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Нервная система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состоит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головного мозга, спинного мозга и множества различных нервов. Ее функциями являются обеспечение согласованной работы всех органов и систем организма, обработка информации, поступающей от органов и из окружающей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51520" y="786770"/>
            <a:ext cx="871296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Пищеварительная система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включает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себя множество органов, совместная работа которых обеспечивает тело человека питательными веществами, извлекаемыми из пищи путем ее переработки. Эти вещества сначала поступают в кровь, а затем разносятся по клеткам тела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845" y="1599496"/>
            <a:ext cx="87086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Кровеносная система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состоит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сердца, различных сосудов, крови, органов кроветворения. Она обеспечивает перенос клеткам тела кислорода и питательных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веществ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1894765"/>
            <a:ext cx="87025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Дыхательная система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- состоит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нескольких органов, главными из которых являются легкие. В них происходит газообмен между кровью и воздухом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569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xit" presetSubtype="2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4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265</Words>
  <Application>Microsoft Office PowerPoint</Application>
  <PresentationFormat>Экран (4:3)</PresentationFormat>
  <Paragraphs>36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Anna</dc:creator>
  <cp:lastModifiedBy>Анна</cp:lastModifiedBy>
  <cp:revision>3</cp:revision>
  <dcterms:created xsi:type="dcterms:W3CDTF">2021-05-20T20:03:31Z</dcterms:created>
  <dcterms:modified xsi:type="dcterms:W3CDTF">2021-05-20T20:08:56Z</dcterms:modified>
</cp:coreProperties>
</file>