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6" r:id="rId5"/>
    <p:sldId id="265" r:id="rId6"/>
    <p:sldId id="264" r:id="rId7"/>
    <p:sldId id="263" r:id="rId8"/>
    <p:sldId id="262" r:id="rId9"/>
    <p:sldId id="261" r:id="rId10"/>
    <p:sldId id="258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25A895B-AC99-43E7-BA1B-10485F4384F6}">
          <p14:sldIdLst>
            <p14:sldId id="256"/>
            <p14:sldId id="260"/>
            <p14:sldId id="259"/>
            <p14:sldId id="266"/>
            <p14:sldId id="265"/>
            <p14:sldId id="264"/>
            <p14:sldId id="263"/>
            <p14:sldId id="262"/>
            <p14:sldId id="261"/>
            <p14:sldId id="258"/>
            <p14:sldId id="25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2" autoAdjust="0"/>
    <p:restoredTop sz="86455" autoAdjust="0"/>
  </p:normalViewPr>
  <p:slideViewPr>
    <p:cSldViewPr>
      <p:cViewPr varScale="1">
        <p:scale>
          <a:sx n="63" d="100"/>
          <a:sy n="63" d="100"/>
        </p:scale>
        <p:origin x="-135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754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" b="19548"/>
          <a:stretch/>
        </p:blipFill>
        <p:spPr bwMode="auto">
          <a:xfrm>
            <a:off x="2699792" y="116633"/>
            <a:ext cx="4874488" cy="489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221088"/>
            <a:ext cx="8770792" cy="2518420"/>
          </a:xfrm>
        </p:spPr>
        <p:txBody>
          <a:bodyPr>
            <a:normAutofit fontScale="90000"/>
          </a:bodyPr>
          <a:lstStyle/>
          <a:p>
            <a:pPr algn="r"/>
            <a:r>
              <a:rPr lang="ru-RU" sz="3200" b="1" i="1" dirty="0" smtClean="0">
                <a:cs typeface="Aharoni" pitchFamily="2" charset="-79"/>
              </a:rPr>
              <a:t>«Для меня стали </a:t>
            </a:r>
            <a:r>
              <a:rPr lang="ru-RU" sz="3200" b="1" i="1" dirty="0">
                <a:cs typeface="Aharoni" pitchFamily="2" charset="-79"/>
              </a:rPr>
              <a:t>решающими такие «мелочи»: </a:t>
            </a:r>
            <a:r>
              <a:rPr lang="ru-RU" sz="3200" b="1" i="1" dirty="0" smtClean="0">
                <a:cs typeface="Aharoni" pitchFamily="2" charset="-79"/>
              </a:rPr>
              <a:t/>
            </a:r>
            <a:br>
              <a:rPr lang="ru-RU" sz="3200" b="1" i="1" dirty="0" smtClean="0">
                <a:cs typeface="Aharoni" pitchFamily="2" charset="-79"/>
              </a:rPr>
            </a:br>
            <a:r>
              <a:rPr lang="ru-RU" sz="3200" b="1" i="1" dirty="0" smtClean="0">
                <a:cs typeface="Aharoni" pitchFamily="2" charset="-79"/>
              </a:rPr>
              <a:t>как </a:t>
            </a:r>
            <a:r>
              <a:rPr lang="ru-RU" sz="3200" b="1" i="1" dirty="0">
                <a:cs typeface="Aharoni" pitchFamily="2" charset="-79"/>
              </a:rPr>
              <a:t>стоять, как сидеть, как под­няться со стула, </a:t>
            </a:r>
            <a:r>
              <a:rPr lang="ru-RU" sz="3200" b="1" i="1" dirty="0" smtClean="0">
                <a:cs typeface="Aharoni" pitchFamily="2" charset="-79"/>
              </a:rPr>
              <a:t/>
            </a:r>
            <a:br>
              <a:rPr lang="ru-RU" sz="3200" b="1" i="1" dirty="0" smtClean="0">
                <a:cs typeface="Aharoni" pitchFamily="2" charset="-79"/>
              </a:rPr>
            </a:br>
            <a:r>
              <a:rPr lang="ru-RU" sz="3200" b="1" i="1" dirty="0" smtClean="0">
                <a:cs typeface="Aharoni" pitchFamily="2" charset="-79"/>
              </a:rPr>
              <a:t>из-за </a:t>
            </a:r>
            <a:r>
              <a:rPr lang="ru-RU" sz="3200" b="1" i="1" dirty="0">
                <a:cs typeface="Aharoni" pitchFamily="2" charset="-79"/>
              </a:rPr>
              <a:t>стола, как повысить голос, </a:t>
            </a:r>
            <a:r>
              <a:rPr lang="ru-RU" sz="3200" b="1" i="1" dirty="0" smtClean="0">
                <a:cs typeface="Aharoni" pitchFamily="2" charset="-79"/>
              </a:rPr>
              <a:t/>
            </a:r>
            <a:br>
              <a:rPr lang="ru-RU" sz="3200" b="1" i="1" dirty="0" smtClean="0">
                <a:cs typeface="Aharoni" pitchFamily="2" charset="-79"/>
              </a:rPr>
            </a:br>
            <a:r>
              <a:rPr lang="ru-RU" sz="3200" b="1" i="1" dirty="0" smtClean="0">
                <a:cs typeface="Aharoni" pitchFamily="2" charset="-79"/>
              </a:rPr>
              <a:t>усмехнуться</a:t>
            </a:r>
            <a:r>
              <a:rPr lang="ru-RU" sz="3200" b="1" i="1" dirty="0">
                <a:cs typeface="Aharoni" pitchFamily="2" charset="-79"/>
              </a:rPr>
              <a:t>, как </a:t>
            </a:r>
            <a:r>
              <a:rPr lang="ru-RU" sz="3200" b="1" i="1" dirty="0" smtClean="0">
                <a:cs typeface="Aharoni" pitchFamily="2" charset="-79"/>
              </a:rPr>
              <a:t>посмотреть…» </a:t>
            </a:r>
            <a:br>
              <a:rPr lang="ru-RU" sz="3200" b="1" i="1" dirty="0" smtClean="0">
                <a:cs typeface="Aharoni" pitchFamily="2" charset="-79"/>
              </a:rPr>
            </a:br>
            <a:r>
              <a:rPr lang="ru-RU" sz="3200" b="1" i="1" dirty="0" smtClean="0">
                <a:cs typeface="Aharoni" pitchFamily="2" charset="-79"/>
              </a:rPr>
              <a:t>А.С</a:t>
            </a:r>
            <a:r>
              <a:rPr lang="ru-RU" sz="3200" b="1" i="1" dirty="0">
                <a:cs typeface="Aharoni" pitchFamily="2" charset="-79"/>
              </a:rPr>
              <a:t>. Макаренко </a:t>
            </a:r>
          </a:p>
        </p:txBody>
      </p:sp>
    </p:spTree>
    <p:extLst>
      <p:ext uri="{BB962C8B-B14F-4D97-AF65-F5344CB8AC3E}">
        <p14:creationId xmlns:p14="http://schemas.microsoft.com/office/powerpoint/2010/main" val="260617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dirty="0"/>
              <a:t>Психотехника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836712"/>
            <a:ext cx="8280920" cy="259228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dirty="0" smtClean="0"/>
              <a:t>Самочувствие </a:t>
            </a:r>
            <a:r>
              <a:rPr lang="ru-RU" dirty="0"/>
              <a:t>и состояние учителя имеют пределы ресурсов психического здоровья, </a:t>
            </a:r>
            <a:r>
              <a:rPr lang="ru-RU" dirty="0" smtClean="0"/>
              <a:t>и учи­тель должен уметь </a:t>
            </a:r>
            <a:r>
              <a:rPr lang="ru-RU" dirty="0"/>
              <a:t>рационально тратить свою психическую энергию, знать, как ее можно </a:t>
            </a:r>
            <a:r>
              <a:rPr lang="ru-RU" dirty="0" smtClean="0"/>
              <a:t>восста­навливать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6" y="3419164"/>
            <a:ext cx="4104456" cy="3423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758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042747"/>
            <a:ext cx="4032448" cy="550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260649"/>
            <a:ext cx="7128792" cy="3024336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dirty="0"/>
              <a:t>«Воспитанник воспринимает вашу душу и ваши мысли не </a:t>
            </a:r>
            <a:r>
              <a:rPr lang="ru-RU" dirty="0" smtClean="0"/>
              <a:t>потому, что </a:t>
            </a:r>
            <a:r>
              <a:rPr lang="ru-RU" dirty="0"/>
              <a:t>знает, </a:t>
            </a: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что </a:t>
            </a:r>
            <a:r>
              <a:rPr lang="ru-RU" dirty="0"/>
              <a:t>у вас на душе происходит, </a:t>
            </a:r>
          </a:p>
          <a:p>
            <a:pPr marL="0" indent="0" algn="r">
              <a:buNone/>
            </a:pPr>
            <a:r>
              <a:rPr lang="ru-RU" dirty="0" smtClean="0"/>
              <a:t>       а </a:t>
            </a:r>
            <a:r>
              <a:rPr lang="ru-RU" dirty="0"/>
              <a:t>потому, что видит вас, слушает вас». </a:t>
            </a:r>
            <a:endParaRPr lang="ru-RU" dirty="0" smtClean="0"/>
          </a:p>
          <a:p>
            <a:pPr marL="0" indent="0" algn="r">
              <a:buNone/>
            </a:pPr>
            <a:r>
              <a:rPr lang="ru-RU" dirty="0" smtClean="0"/>
              <a:t>А.С</a:t>
            </a:r>
            <a:r>
              <a:rPr lang="ru-RU" dirty="0"/>
              <a:t>. Макаренко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451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1553" y="476673"/>
            <a:ext cx="6768752" cy="22322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/>
              <a:t>Педагогическая техника</a:t>
            </a:r>
            <a:r>
              <a:rPr lang="ru-RU" dirty="0"/>
              <a:t> </a:t>
            </a:r>
            <a:r>
              <a:rPr lang="ru-RU" dirty="0" smtClean="0"/>
              <a:t>– это совокупность </a:t>
            </a:r>
            <a:r>
              <a:rPr lang="ru-RU" dirty="0"/>
              <a:t>про­фессиональных умений, способствующих гармонии внутрен­него содержания деятельности учителя и внешнего его прояв­ления.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3"/>
          <a:stretch/>
        </p:blipFill>
        <p:spPr bwMode="auto">
          <a:xfrm>
            <a:off x="2286000" y="2708920"/>
            <a:ext cx="5663952" cy="4006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58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74638"/>
            <a:ext cx="6804248" cy="77809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омпоненты </a:t>
            </a:r>
            <a:br>
              <a:rPr lang="ru-RU" b="1" dirty="0" smtClean="0"/>
            </a:br>
            <a:r>
              <a:rPr lang="ru-RU" b="1" dirty="0" smtClean="0"/>
              <a:t>педагогической </a:t>
            </a:r>
            <a:r>
              <a:rPr lang="ru-RU" b="1" dirty="0"/>
              <a:t>техники: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63007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cs typeface="Aharoni" pitchFamily="2" charset="-79"/>
              </a:rPr>
              <a:t>           - </a:t>
            </a:r>
            <a:r>
              <a:rPr lang="ru-RU" dirty="0">
                <a:cs typeface="Aharoni" pitchFamily="2" charset="-79"/>
              </a:rPr>
              <a:t>Культура </a:t>
            </a:r>
            <a:r>
              <a:rPr lang="ru-RU" dirty="0" smtClean="0">
                <a:cs typeface="Aharoni" pitchFamily="2" charset="-79"/>
              </a:rPr>
              <a:t>речи;</a:t>
            </a:r>
            <a:endParaRPr lang="ru-RU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dirty="0" smtClean="0">
                <a:cs typeface="Aharoni" pitchFamily="2" charset="-79"/>
              </a:rPr>
              <a:t>     - </a:t>
            </a:r>
            <a:r>
              <a:rPr lang="ru-RU" dirty="0">
                <a:cs typeface="Aharoni" pitchFamily="2" charset="-79"/>
              </a:rPr>
              <a:t>Умение </a:t>
            </a:r>
            <a:r>
              <a:rPr lang="ru-RU" dirty="0" smtClean="0">
                <a:cs typeface="Aharoni" pitchFamily="2" charset="-79"/>
              </a:rPr>
              <a:t>следить </a:t>
            </a:r>
            <a:r>
              <a:rPr lang="ru-RU" dirty="0">
                <a:cs typeface="Aharoni" pitchFamily="2" charset="-79"/>
              </a:rPr>
              <a:t>за своей </a:t>
            </a:r>
            <a:r>
              <a:rPr lang="ru-RU" dirty="0" smtClean="0">
                <a:cs typeface="Aharoni" pitchFamily="2" charset="-79"/>
              </a:rPr>
              <a:t>внешностью;</a:t>
            </a:r>
            <a:endParaRPr lang="ru-RU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dirty="0">
                <a:cs typeface="Aharoni" pitchFamily="2" charset="-79"/>
              </a:rPr>
              <a:t>- Умение владеть своим </a:t>
            </a:r>
            <a:r>
              <a:rPr lang="ru-RU" dirty="0" smtClean="0">
                <a:cs typeface="Aharoni" pitchFamily="2" charset="-79"/>
              </a:rPr>
              <a:t>телом;</a:t>
            </a:r>
            <a:endParaRPr lang="ru-RU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dirty="0">
                <a:cs typeface="Aharoni" pitchFamily="2" charset="-79"/>
              </a:rPr>
              <a:t>- Умение владеть жестами и </a:t>
            </a:r>
            <a:r>
              <a:rPr lang="ru-RU" dirty="0" smtClean="0">
                <a:cs typeface="Aharoni" pitchFamily="2" charset="-79"/>
              </a:rPr>
              <a:t>мимикой;</a:t>
            </a:r>
            <a:endParaRPr lang="ru-RU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dirty="0">
                <a:cs typeface="Aharoni" pitchFamily="2" charset="-79"/>
              </a:rPr>
              <a:t>- Умение педагогического </a:t>
            </a:r>
            <a:r>
              <a:rPr lang="ru-RU" dirty="0" smtClean="0">
                <a:cs typeface="Aharoni" pitchFamily="2" charset="-79"/>
              </a:rPr>
              <a:t>общения;</a:t>
            </a:r>
            <a:endParaRPr lang="ru-RU" dirty="0">
              <a:cs typeface="Aharoni" pitchFamily="2" charset="-79"/>
            </a:endParaRPr>
          </a:p>
          <a:p>
            <a:pPr marL="0" indent="0">
              <a:buNone/>
            </a:pPr>
            <a:r>
              <a:rPr lang="ru-RU" dirty="0">
                <a:cs typeface="Aharoni" pitchFamily="2" charset="-79"/>
              </a:rPr>
              <a:t>- Умения </a:t>
            </a:r>
            <a:r>
              <a:rPr lang="ru-RU" dirty="0" smtClean="0">
                <a:cs typeface="Aharoni" pitchFamily="2" charset="-79"/>
              </a:rPr>
              <a:t>психотехники.</a:t>
            </a:r>
            <a:endParaRPr lang="ru-RU" dirty="0">
              <a:cs typeface="Aharoni" pitchFamily="2" charset="-79"/>
            </a:endParaRP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24128" y="2564904"/>
            <a:ext cx="3288526" cy="4204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076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404664"/>
            <a:ext cx="6861448" cy="106613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Культура </a:t>
            </a:r>
            <a:r>
              <a:rPr lang="ru-RU" b="1" u="sng" dirty="0"/>
              <a:t>и техника речи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516" y="1556792"/>
            <a:ext cx="8712968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         </a:t>
            </a:r>
            <a:r>
              <a:rPr lang="ru-RU" u="sng" dirty="0" smtClean="0"/>
              <a:t> </a:t>
            </a:r>
            <a:r>
              <a:rPr lang="ru-RU" i="1" u="sng" dirty="0" smtClean="0"/>
              <a:t>Культура </a:t>
            </a:r>
            <a:r>
              <a:rPr lang="ru-RU" i="1" u="sng" dirty="0"/>
              <a:t>речи</a:t>
            </a:r>
            <a:r>
              <a:rPr lang="ru-RU" dirty="0"/>
              <a:t> - это речевое мастерство, умение выбрать стилистически уместный вариант, выразительно и доходчиво изложить мысль. </a:t>
            </a:r>
          </a:p>
          <a:p>
            <a:r>
              <a:rPr lang="ru-RU" dirty="0"/>
              <a:t>В речи учителя важен не только подбор слов, но и их звучание.</a:t>
            </a:r>
          </a:p>
          <a:p>
            <a:r>
              <a:rPr lang="ru-RU" dirty="0"/>
              <a:t> Имеют значение громкость голоса, его высота, тембр, интонация. </a:t>
            </a:r>
          </a:p>
        </p:txBody>
      </p:sp>
    </p:spTree>
    <p:extLst>
      <p:ext uri="{BB962C8B-B14F-4D97-AF65-F5344CB8AC3E}">
        <p14:creationId xmlns:p14="http://schemas.microsoft.com/office/powerpoint/2010/main" val="93495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3489" y="764704"/>
            <a:ext cx="2664295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16632"/>
            <a:ext cx="5698976" cy="778097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Внешний </a:t>
            </a:r>
            <a:r>
              <a:rPr lang="ru-RU" b="1" u="sng" dirty="0"/>
              <a:t>вид </a:t>
            </a:r>
            <a:r>
              <a:rPr lang="ru-RU" b="1" u="sng" dirty="0" smtClean="0"/>
              <a:t>педагога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6115985" cy="540060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не </a:t>
            </a:r>
            <a:r>
              <a:rPr lang="ru-RU" dirty="0"/>
              <a:t>должно быть элементов, отвлекающих внимание </a:t>
            </a:r>
            <a:r>
              <a:rPr lang="ru-RU" dirty="0" smtClean="0"/>
              <a:t>учащихся;</a:t>
            </a:r>
          </a:p>
          <a:p>
            <a:r>
              <a:rPr lang="ru-RU" dirty="0" smtClean="0"/>
              <a:t>обязан </a:t>
            </a:r>
            <a:r>
              <a:rPr lang="ru-RU" dirty="0"/>
              <a:t>сле­дить за модой, одеваться элегантно, но </a:t>
            </a:r>
            <a:r>
              <a:rPr lang="ru-RU" dirty="0" smtClean="0"/>
              <a:t>скромно</a:t>
            </a:r>
            <a:r>
              <a:rPr lang="ru-RU" dirty="0"/>
              <a:t>;</a:t>
            </a:r>
            <a:endParaRPr lang="ru-RU" dirty="0" smtClean="0"/>
          </a:p>
          <a:p>
            <a:r>
              <a:rPr lang="ru-RU" dirty="0"/>
              <a:t>о</a:t>
            </a:r>
            <a:r>
              <a:rPr lang="ru-RU" dirty="0" smtClean="0"/>
              <a:t>дежда не </a:t>
            </a:r>
            <a:r>
              <a:rPr lang="ru-RU" dirty="0"/>
              <a:t>должен мешать выполнению педагогических </a:t>
            </a:r>
            <a:r>
              <a:rPr lang="ru-RU" dirty="0" smtClean="0"/>
              <a:t>операций;</a:t>
            </a:r>
          </a:p>
          <a:p>
            <a:r>
              <a:rPr lang="ru-RU" dirty="0"/>
              <a:t>в</a:t>
            </a:r>
            <a:r>
              <a:rPr lang="ru-RU" dirty="0" smtClean="0"/>
              <a:t>се </a:t>
            </a:r>
            <a:r>
              <a:rPr lang="ru-RU" dirty="0"/>
              <a:t>в облике учителя </a:t>
            </a:r>
            <a:r>
              <a:rPr lang="ru-RU" dirty="0" smtClean="0"/>
              <a:t>должно </a:t>
            </a:r>
            <a:r>
              <a:rPr lang="ru-RU" dirty="0"/>
              <a:t>быть подчинено воспи­танию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840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9696" y="260648"/>
            <a:ext cx="7236296" cy="108012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Культура </a:t>
            </a:r>
            <a:r>
              <a:rPr lang="ru-RU" b="1" u="sng" dirty="0"/>
              <a:t>и техника движений педагога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7260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i="1" u="sng" dirty="0"/>
              <a:t> </a:t>
            </a:r>
            <a:r>
              <a:rPr lang="ru-RU" i="1" u="sng" dirty="0" smtClean="0"/>
              <a:t>Пантомимика: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Во время урока выбирать такое место, откуда хорошо видно и слышно всех учащихся.</a:t>
            </a:r>
          </a:p>
          <a:p>
            <a:pPr marL="0" indent="0">
              <a:buNone/>
            </a:pPr>
            <a:r>
              <a:rPr lang="ru-RU" dirty="0"/>
              <a:t>2. Новую информацию необходимо давать стоя, чтобы видеть всех учащихся, мобилизовать их внимание.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 </a:t>
            </a:r>
            <a:r>
              <a:rPr lang="ru-RU" dirty="0"/>
              <a:t>Заканчивая урок, учитель находится в центре, своим ви­дом как бы демонстрируя завершенность процесса.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 </a:t>
            </a:r>
            <a:r>
              <a:rPr lang="ru-RU" dirty="0"/>
              <a:t>Не следует сидеть на краю стула, перекидывать ногу за ногу.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041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424936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Умение </a:t>
            </a:r>
            <a:r>
              <a:rPr lang="ru-RU" b="1" dirty="0"/>
              <a:t>владеть жестами и </a:t>
            </a:r>
            <a:r>
              <a:rPr lang="ru-RU" b="1" dirty="0" smtClean="0"/>
              <a:t>мимикой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997152"/>
          </a:xfrm>
        </p:spPr>
        <p:txBody>
          <a:bodyPr>
            <a:normAutofit/>
          </a:bodyPr>
          <a:lstStyle/>
          <a:p>
            <a:r>
              <a:rPr lang="ru-RU" b="1" dirty="0" smtClean="0"/>
              <a:t>Мимика</a:t>
            </a:r>
            <a:r>
              <a:rPr lang="ru-RU" b="1" dirty="0"/>
              <a:t> </a:t>
            </a:r>
            <a:r>
              <a:rPr lang="ru-RU" dirty="0"/>
              <a:t>- это средство передачи своих чувств, эмоций, от­ношения к чему-либо при помощи мышц лица. </a:t>
            </a:r>
            <a:endParaRPr lang="ru-RU" dirty="0" smtClean="0"/>
          </a:p>
          <a:p>
            <a:r>
              <a:rPr lang="ru-RU" dirty="0" smtClean="0"/>
              <a:t>Большие </a:t>
            </a:r>
            <a:r>
              <a:rPr lang="ru-RU" dirty="0"/>
              <a:t>возможности открывает </a:t>
            </a:r>
            <a:r>
              <a:rPr lang="ru-RU" dirty="0" smtClean="0"/>
              <a:t>использование улыбки.</a:t>
            </a:r>
          </a:p>
          <a:p>
            <a:r>
              <a:rPr lang="ru-RU" dirty="0" smtClean="0"/>
              <a:t>Очень </a:t>
            </a:r>
            <a:r>
              <a:rPr lang="ru-RU" dirty="0"/>
              <a:t>выразительны </a:t>
            </a:r>
            <a:r>
              <a:rPr lang="ru-RU" dirty="0" smtClean="0"/>
              <a:t>брови.</a:t>
            </a:r>
            <a:endParaRPr lang="ru-RU" dirty="0"/>
          </a:p>
          <a:p>
            <a:r>
              <a:rPr lang="ru-RU" dirty="0" smtClean="0"/>
              <a:t>Большую </a:t>
            </a:r>
            <a:r>
              <a:rPr lang="ru-RU" dirty="0"/>
              <a:t>смысловую нагрузку несут глаза. </a:t>
            </a:r>
          </a:p>
        </p:txBody>
      </p:sp>
    </p:spTree>
    <p:extLst>
      <p:ext uri="{BB962C8B-B14F-4D97-AF65-F5344CB8AC3E}">
        <p14:creationId xmlns:p14="http://schemas.microsoft.com/office/powerpoint/2010/main" val="244754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85010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Умение владеть жестами и мимикой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78497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Жест</a:t>
            </a:r>
            <a:r>
              <a:rPr lang="ru-RU" dirty="0"/>
              <a:t> - это движение рук, сопровождающее речь педагога усиливающее ее </a:t>
            </a:r>
            <a:r>
              <a:rPr lang="ru-RU" dirty="0" smtClean="0"/>
              <a:t>выразительность.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29733"/>
            <a:ext cx="5040560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24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5470" y="404664"/>
            <a:ext cx="7560840" cy="70609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Умение </a:t>
            </a:r>
            <a:r>
              <a:rPr lang="ru-RU" sz="3600" b="1" dirty="0"/>
              <a:t>педагогического </a:t>
            </a:r>
            <a:r>
              <a:rPr lang="ru-RU" sz="3600" b="1" dirty="0" smtClean="0"/>
              <a:t>общения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6166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- </a:t>
            </a:r>
            <a:r>
              <a:rPr lang="ru-RU" dirty="0"/>
              <a:t>Умение вести беседу. </a:t>
            </a:r>
          </a:p>
          <a:p>
            <a:pPr marL="0" indent="0">
              <a:buNone/>
            </a:pPr>
            <a:r>
              <a:rPr lang="ru-RU" dirty="0" smtClean="0"/>
              <a:t>                 - </a:t>
            </a:r>
            <a:r>
              <a:rPr lang="ru-RU" dirty="0"/>
              <a:t>Не надоедайте собеседнику длинными и трудно преры­ваемыми монологами. </a:t>
            </a:r>
          </a:p>
          <a:p>
            <a:pPr marL="0" indent="0">
              <a:buNone/>
            </a:pPr>
            <a:r>
              <a:rPr lang="ru-RU" dirty="0" smtClean="0"/>
              <a:t>     - </a:t>
            </a:r>
            <a:r>
              <a:rPr lang="ru-RU" dirty="0"/>
              <a:t>Обращаясь к ребенку, подбирайте темп речи, последовательность высказы­ваний.</a:t>
            </a:r>
          </a:p>
          <a:p>
            <a:pPr marL="0" indent="0">
              <a:buNone/>
            </a:pPr>
            <a:r>
              <a:rPr lang="ru-RU" dirty="0"/>
              <a:t>- Чаще улыбайтесь собеседнику. </a:t>
            </a:r>
          </a:p>
          <a:p>
            <a:pPr>
              <a:buFontTx/>
              <a:buChar char="-"/>
            </a:pPr>
            <a:r>
              <a:rPr lang="ru-RU" dirty="0" smtClean="0"/>
              <a:t>Для </a:t>
            </a:r>
            <a:r>
              <a:rPr lang="ru-RU" dirty="0"/>
              <a:t>достижения хороших взаимоотношений рассматривайте вопрос с точки зре­ния собеседника.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Проявляйте </a:t>
            </a:r>
            <a:r>
              <a:rPr lang="ru-RU" dirty="0"/>
              <a:t>к нему искренний интерес. </a:t>
            </a: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Называйте </a:t>
            </a:r>
            <a:r>
              <a:rPr lang="ru-RU" dirty="0"/>
              <a:t>собеседника  по имени. </a:t>
            </a:r>
          </a:p>
          <a:p>
            <a:pPr marL="0" indent="0">
              <a:buNone/>
            </a:pPr>
            <a:r>
              <a:rPr lang="ru-RU" dirty="0"/>
              <a:t>- Учитель должен уметь признавать и исправлять свои ошибки, допущенные при общении.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96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267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«Для меня стали решающими такие «мелочи»:  как стоять, как сидеть, как под­няться со стула,  из-за стола, как повысить голос,  усмехнуться, как посмотреть…»  А.С. Макаренко </vt:lpstr>
      <vt:lpstr>Презентация PowerPoint</vt:lpstr>
      <vt:lpstr>Компоненты  педагогической техники:</vt:lpstr>
      <vt:lpstr>Культура и техника речи </vt:lpstr>
      <vt:lpstr>Внешний вид педагога</vt:lpstr>
      <vt:lpstr>Культура и техника движений педагога </vt:lpstr>
      <vt:lpstr>Умение владеть жестами и мимикой </vt:lpstr>
      <vt:lpstr>Умение владеть жестами и мимикой</vt:lpstr>
      <vt:lpstr>Умение педагогического общения </vt:lpstr>
      <vt:lpstr> Психотехника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«Для меня стали решающими такие «мелочи»: как стоять, как сидеть, как под­няться со стула, из-за стола, как повысить голос, усмехнуться, как посмотреть…»  А.С. Макаренко </dc:title>
  <dc:creator>любовь</dc:creator>
  <cp:lastModifiedBy>любовь</cp:lastModifiedBy>
  <cp:revision>13</cp:revision>
  <dcterms:created xsi:type="dcterms:W3CDTF">2019-03-10T11:00:01Z</dcterms:created>
  <dcterms:modified xsi:type="dcterms:W3CDTF">2021-05-20T19:46:07Z</dcterms:modified>
</cp:coreProperties>
</file>